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2" r:id="rId2"/>
  </p:sldMasterIdLst>
  <p:notesMasterIdLst>
    <p:notesMasterId r:id="rId44"/>
  </p:notesMasterIdLst>
  <p:sldIdLst>
    <p:sldId id="256" r:id="rId3"/>
    <p:sldId id="280" r:id="rId4"/>
    <p:sldId id="261" r:id="rId5"/>
    <p:sldId id="282" r:id="rId6"/>
    <p:sldId id="340" r:id="rId7"/>
    <p:sldId id="284" r:id="rId8"/>
    <p:sldId id="332" r:id="rId9"/>
    <p:sldId id="338" r:id="rId10"/>
    <p:sldId id="289" r:id="rId11"/>
    <p:sldId id="296" r:id="rId12"/>
    <p:sldId id="320" r:id="rId13"/>
    <p:sldId id="293" r:id="rId14"/>
    <p:sldId id="299" r:id="rId15"/>
    <p:sldId id="290" r:id="rId16"/>
    <p:sldId id="322" r:id="rId17"/>
    <p:sldId id="264" r:id="rId18"/>
    <p:sldId id="321" r:id="rId19"/>
    <p:sldId id="301" r:id="rId20"/>
    <p:sldId id="303" r:id="rId21"/>
    <p:sldId id="309" r:id="rId22"/>
    <p:sldId id="310" r:id="rId23"/>
    <p:sldId id="327" r:id="rId24"/>
    <p:sldId id="328" r:id="rId25"/>
    <p:sldId id="330" r:id="rId26"/>
    <p:sldId id="331" r:id="rId27"/>
    <p:sldId id="334" r:id="rId28"/>
    <p:sldId id="335" r:id="rId29"/>
    <p:sldId id="346" r:id="rId30"/>
    <p:sldId id="324" r:id="rId31"/>
    <p:sldId id="323" r:id="rId32"/>
    <p:sldId id="311" r:id="rId33"/>
    <p:sldId id="312" r:id="rId34"/>
    <p:sldId id="313" r:id="rId35"/>
    <p:sldId id="337" r:id="rId36"/>
    <p:sldId id="315" r:id="rId37"/>
    <p:sldId id="319" r:id="rId38"/>
    <p:sldId id="344" r:id="rId39"/>
    <p:sldId id="341" r:id="rId40"/>
    <p:sldId id="276" r:id="rId41"/>
    <p:sldId id="348" r:id="rId42"/>
    <p:sldId id="287" r:id="rId4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3A00"/>
    <a:srgbClr val="FF0000"/>
    <a:srgbClr val="5EEC3C"/>
    <a:srgbClr val="6C1A00"/>
    <a:srgbClr val="003296"/>
    <a:srgbClr val="E39A39"/>
    <a:srgbClr val="FFC901"/>
    <a:srgbClr val="FE9202"/>
    <a:srgbClr val="FEA402"/>
    <a:srgbClr val="D68B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rednji stil 2 - Isticanj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Srednji stil 3 - Isticanj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Srednji stil 4 - Isticanj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12C8C85-51F0-491E-9774-3900AFEF0FD7}" styleName="Svijetli stil 2 - Isticanj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1E4AEA4-8DFA-4A89-87EB-49C32662AFE0}" styleName="Srednji stil 2 - Isticanj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53404D-BF96-4EFD-B839-C84A6F41D3E5}" type="datetimeFigureOut">
              <a:rPr lang="en-US" smtClean="0"/>
              <a:t>12/22/2017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893E7E-BEFF-4DE0-ADDA-F48DC47E7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32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q=http://www.free-power-point-templates.com/&amp;sa=D&amp;sntz=1&amp;usg=AFQjCNGWeCVdv2cRhI3dHtkzRMjt9Lq6Pw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This template is provided by 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http://www.free-power-point-templates.com/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93E7E-BEFF-4DE0-ADDA-F48DC47E70F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361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93E7E-BEFF-4DE0-ADDA-F48DC47E70F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90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93E7E-BEFF-4DE0-ADDA-F48DC47E70F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573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93E7E-BEFF-4DE0-ADDA-F48DC47E70F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5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1670" y="2724455"/>
            <a:ext cx="8246070" cy="1374346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1670" y="4251505"/>
            <a:ext cx="8246070" cy="610820"/>
          </a:xfrm>
        </p:spPr>
        <p:txBody>
          <a:bodyPr>
            <a:normAutofit/>
          </a:bodyPr>
          <a:lstStyle>
            <a:lvl1pPr marL="0" indent="0" algn="r">
              <a:buNone/>
              <a:defRPr sz="2800" b="0" i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id="{DC4FC505-2EE0-49DE-813B-999F592722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8306" y="2326213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 userDrawn="1"/>
        </p:nvGrpSpPr>
        <p:grpSpPr>
          <a:xfrm>
            <a:off x="8791996" y="4919421"/>
            <a:ext cx="214313" cy="165497"/>
            <a:chOff x="7015550" y="2614882"/>
            <a:chExt cx="214313" cy="220663"/>
          </a:xfrm>
          <a:solidFill>
            <a:srgbClr val="CE003D"/>
          </a:solidFill>
        </p:grpSpPr>
        <p:sp>
          <p:nvSpPr>
            <p:cNvPr id="46" name="Freeform 5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7015550" y="2614882"/>
              <a:ext cx="214313" cy="220663"/>
            </a:xfrm>
            <a:custGeom>
              <a:avLst/>
              <a:gdLst>
                <a:gd name="T0" fmla="*/ 28 w 56"/>
                <a:gd name="T1" fmla="*/ 4 h 56"/>
                <a:gd name="T2" fmla="*/ 52 w 56"/>
                <a:gd name="T3" fmla="*/ 28 h 56"/>
                <a:gd name="T4" fmla="*/ 28 w 56"/>
                <a:gd name="T5" fmla="*/ 52 h 56"/>
                <a:gd name="T6" fmla="*/ 4 w 56"/>
                <a:gd name="T7" fmla="*/ 28 h 56"/>
                <a:gd name="T8" fmla="*/ 28 w 56"/>
                <a:gd name="T9" fmla="*/ 4 h 56"/>
                <a:gd name="T10" fmla="*/ 28 w 56"/>
                <a:gd name="T11" fmla="*/ 0 h 56"/>
                <a:gd name="T12" fmla="*/ 0 w 56"/>
                <a:gd name="T13" fmla="*/ 28 h 56"/>
                <a:gd name="T14" fmla="*/ 28 w 56"/>
                <a:gd name="T15" fmla="*/ 56 h 56"/>
                <a:gd name="T16" fmla="*/ 56 w 56"/>
                <a:gd name="T17" fmla="*/ 28 h 56"/>
                <a:gd name="T18" fmla="*/ 28 w 56"/>
                <a:gd name="T1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latin typeface="Raleway" panose="020B0003030101060003" pitchFamily="34" charset="0"/>
              </a:endParaRPr>
            </a:p>
          </p:txBody>
        </p:sp>
        <p:sp>
          <p:nvSpPr>
            <p:cNvPr id="47" name="Freeform 6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7091750" y="2657745"/>
              <a:ext cx="76200" cy="131763"/>
            </a:xfrm>
            <a:custGeom>
              <a:avLst/>
              <a:gdLst>
                <a:gd name="T0" fmla="*/ 0 w 48"/>
                <a:gd name="T1" fmla="*/ 70 h 83"/>
                <a:gd name="T2" fmla="*/ 34 w 48"/>
                <a:gd name="T3" fmla="*/ 40 h 83"/>
                <a:gd name="T4" fmla="*/ 0 w 48"/>
                <a:gd name="T5" fmla="*/ 13 h 83"/>
                <a:gd name="T6" fmla="*/ 0 w 48"/>
                <a:gd name="T7" fmla="*/ 0 h 83"/>
                <a:gd name="T8" fmla="*/ 48 w 48"/>
                <a:gd name="T9" fmla="*/ 40 h 83"/>
                <a:gd name="T10" fmla="*/ 0 w 48"/>
                <a:gd name="T11" fmla="*/ 83 h 83"/>
                <a:gd name="T12" fmla="*/ 0 w 48"/>
                <a:gd name="T13" fmla="*/ 7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83">
                  <a:moveTo>
                    <a:pt x="0" y="70"/>
                  </a:moveTo>
                  <a:lnTo>
                    <a:pt x="34" y="40"/>
                  </a:lnTo>
                  <a:lnTo>
                    <a:pt x="0" y="13"/>
                  </a:lnTo>
                  <a:lnTo>
                    <a:pt x="0" y="0"/>
                  </a:lnTo>
                  <a:lnTo>
                    <a:pt x="48" y="40"/>
                  </a:lnTo>
                  <a:lnTo>
                    <a:pt x="0" y="83"/>
                  </a:lnTo>
                  <a:lnTo>
                    <a:pt x="0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latin typeface="Raleway" panose="020B0003030101060003" pitchFamily="34" charset="0"/>
              </a:endParaRPr>
            </a:p>
          </p:txBody>
        </p:sp>
      </p:grpSp>
      <p:grpSp>
        <p:nvGrpSpPr>
          <p:cNvPr id="48" name="Group 47"/>
          <p:cNvGrpSpPr/>
          <p:nvPr userDrawn="1"/>
        </p:nvGrpSpPr>
        <p:grpSpPr>
          <a:xfrm>
            <a:off x="8355314" y="4919421"/>
            <a:ext cx="214313" cy="165497"/>
            <a:chOff x="7395183" y="3832633"/>
            <a:chExt cx="214313" cy="220663"/>
          </a:xfrm>
          <a:solidFill>
            <a:srgbClr val="CE003D"/>
          </a:solidFill>
        </p:grpSpPr>
        <p:sp>
          <p:nvSpPr>
            <p:cNvPr id="49" name="Freeform 7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7395183" y="3832633"/>
              <a:ext cx="214313" cy="220663"/>
            </a:xfrm>
            <a:custGeom>
              <a:avLst/>
              <a:gdLst>
                <a:gd name="T0" fmla="*/ 28 w 56"/>
                <a:gd name="T1" fmla="*/ 4 h 56"/>
                <a:gd name="T2" fmla="*/ 52 w 56"/>
                <a:gd name="T3" fmla="*/ 28 h 56"/>
                <a:gd name="T4" fmla="*/ 28 w 56"/>
                <a:gd name="T5" fmla="*/ 52 h 56"/>
                <a:gd name="T6" fmla="*/ 4 w 56"/>
                <a:gd name="T7" fmla="*/ 28 h 56"/>
                <a:gd name="T8" fmla="*/ 28 w 56"/>
                <a:gd name="T9" fmla="*/ 4 h 56"/>
                <a:gd name="T10" fmla="*/ 28 w 56"/>
                <a:gd name="T11" fmla="*/ 0 h 56"/>
                <a:gd name="T12" fmla="*/ 0 w 56"/>
                <a:gd name="T13" fmla="*/ 28 h 56"/>
                <a:gd name="T14" fmla="*/ 28 w 56"/>
                <a:gd name="T15" fmla="*/ 56 h 56"/>
                <a:gd name="T16" fmla="*/ 56 w 56"/>
                <a:gd name="T17" fmla="*/ 28 h 56"/>
                <a:gd name="T18" fmla="*/ 28 w 56"/>
                <a:gd name="T1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latin typeface="Raleway" panose="020B0003030101060003" pitchFamily="34" charset="0"/>
              </a:endParaRPr>
            </a:p>
          </p:txBody>
        </p:sp>
        <p:sp>
          <p:nvSpPr>
            <p:cNvPr id="50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7457096" y="3880258"/>
              <a:ext cx="76200" cy="130175"/>
            </a:xfrm>
            <a:custGeom>
              <a:avLst/>
              <a:gdLst>
                <a:gd name="T0" fmla="*/ 48 w 48"/>
                <a:gd name="T1" fmla="*/ 12 h 82"/>
                <a:gd name="T2" fmla="*/ 14 w 48"/>
                <a:gd name="T3" fmla="*/ 42 h 82"/>
                <a:gd name="T4" fmla="*/ 48 w 48"/>
                <a:gd name="T5" fmla="*/ 70 h 82"/>
                <a:gd name="T6" fmla="*/ 48 w 48"/>
                <a:gd name="T7" fmla="*/ 82 h 82"/>
                <a:gd name="T8" fmla="*/ 0 w 48"/>
                <a:gd name="T9" fmla="*/ 42 h 82"/>
                <a:gd name="T10" fmla="*/ 48 w 48"/>
                <a:gd name="T11" fmla="*/ 0 h 82"/>
                <a:gd name="T12" fmla="*/ 48 w 48"/>
                <a:gd name="T13" fmla="*/ 1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82">
                  <a:moveTo>
                    <a:pt x="48" y="12"/>
                  </a:moveTo>
                  <a:lnTo>
                    <a:pt x="14" y="42"/>
                  </a:lnTo>
                  <a:lnTo>
                    <a:pt x="48" y="70"/>
                  </a:lnTo>
                  <a:lnTo>
                    <a:pt x="48" y="82"/>
                  </a:lnTo>
                  <a:lnTo>
                    <a:pt x="0" y="42"/>
                  </a:lnTo>
                  <a:lnTo>
                    <a:pt x="48" y="0"/>
                  </a:lnTo>
                  <a:lnTo>
                    <a:pt x="48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latin typeface="Raleway" panose="020B0003030101060003" pitchFamily="34" charset="0"/>
              </a:endParaRPr>
            </a:p>
          </p:txBody>
        </p:sp>
      </p:grpSp>
      <p:sp>
        <p:nvSpPr>
          <p:cNvPr id="51" name="Rectangle 50"/>
          <p:cNvSpPr/>
          <p:nvPr userDrawn="1"/>
        </p:nvSpPr>
        <p:spPr>
          <a:xfrm>
            <a:off x="1" y="4664676"/>
            <a:ext cx="1186249" cy="478824"/>
          </a:xfrm>
          <a:prstGeom prst="rect">
            <a:avLst/>
          </a:prstGeom>
          <a:solidFill>
            <a:srgbClr val="CE0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BA" sz="1350">
              <a:latin typeface="Raleway" panose="020B0003030101060003" pitchFamily="34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7" y="4783157"/>
            <a:ext cx="448295" cy="236776"/>
          </a:xfrm>
          <a:prstGeom prst="rect">
            <a:avLst/>
          </a:prstGeom>
        </p:spPr>
      </p:pic>
      <p:sp>
        <p:nvSpPr>
          <p:cNvPr id="84" name="Rectangle 83"/>
          <p:cNvSpPr/>
          <p:nvPr userDrawn="1"/>
        </p:nvSpPr>
        <p:spPr>
          <a:xfrm>
            <a:off x="2327086" y="4920856"/>
            <a:ext cx="4572000" cy="21929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r-HR" sz="825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003030101060003" pitchFamily="34" charset="0"/>
              </a:rPr>
              <a:t>www.FOI.unizg.hr</a:t>
            </a:r>
            <a:endParaRPr lang="id-ID" sz="825" dirty="0">
              <a:solidFill>
                <a:schemeClr val="tx1">
                  <a:lumMod val="50000"/>
                  <a:lumOff val="50000"/>
                </a:schemeClr>
              </a:solidFill>
              <a:latin typeface="Raleway" panose="020B00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054690"/>
      </p:ext>
    </p:extLst>
  </p:cSld>
  <p:clrMapOvr>
    <a:masterClrMapping/>
  </p:clrMapOvr>
  <p:transition spd="slow"/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6CEAD-6C4C-46CF-ADB1-280DD35AEF6B}" type="datetime1">
              <a:rPr lang="id-ID" smtClean="0"/>
              <a:pPr/>
              <a:t>22/12/2017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500B-1BCB-452B-802D-F943D569753B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098473587"/>
      </p:ext>
    </p:extLst>
  </p:cSld>
  <p:clrMapOvr>
    <a:masterClrMapping/>
  </p:clrMapOvr>
  <p:transition spd="slow"/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6CEAD-6C4C-46CF-ADB1-280DD35AEF6B}" type="datetime1">
              <a:rPr lang="id-ID" smtClean="0"/>
              <a:pPr/>
              <a:t>22/12/2017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500B-1BCB-452B-802D-F943D569753B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166584014"/>
      </p:ext>
    </p:extLst>
  </p:cSld>
  <p:clrMapOvr>
    <a:masterClrMapping/>
  </p:clrMapOvr>
  <p:transition spd="slow"/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6CEAD-6C4C-46CF-ADB1-280DD35AEF6B}" type="datetime1">
              <a:rPr lang="id-ID" smtClean="0"/>
              <a:pPr/>
              <a:t>22/12/2017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500B-1BCB-452B-802D-F943D569753B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34185414"/>
      </p:ext>
    </p:extLst>
  </p:cSld>
  <p:clrMapOvr>
    <a:masterClrMapping/>
  </p:clrMapOvr>
  <p:transition spd="slow"/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6CEAD-6C4C-46CF-ADB1-280DD35AEF6B}" type="datetime1">
              <a:rPr lang="id-ID" smtClean="0"/>
              <a:pPr/>
              <a:t>22/12/2017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500B-1BCB-452B-802D-F943D569753B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55194946"/>
      </p:ext>
    </p:extLst>
  </p:cSld>
  <p:clrMapOvr>
    <a:masterClrMapping/>
  </p:clrMapOvr>
  <p:transition spd="slow"/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6CEAD-6C4C-46CF-ADB1-280DD35AEF6B}" type="datetime1">
              <a:rPr lang="id-ID" smtClean="0"/>
              <a:pPr/>
              <a:t>22/12/2017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500B-1BCB-452B-802D-F943D569753B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785718758"/>
      </p:ext>
    </p:extLst>
  </p:cSld>
  <p:clrMapOvr>
    <a:masterClrMapping/>
  </p:clrMapOvr>
  <p:transition spd="slow"/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6CEAD-6C4C-46CF-ADB1-280DD35AEF6B}" type="datetime1">
              <a:rPr lang="id-ID" smtClean="0"/>
              <a:pPr/>
              <a:t>22/12/2017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500B-1BCB-452B-802D-F943D569753B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129283156"/>
      </p:ext>
    </p:extLst>
  </p:cSld>
  <p:clrMapOvr>
    <a:masterClrMapping/>
  </p:clrMapOvr>
  <p:transition spd="slow"/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281175"/>
            <a:ext cx="8246070" cy="610820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197406"/>
            <a:ext cx="8246070" cy="3664920"/>
          </a:xfrm>
        </p:spPr>
        <p:txBody>
          <a:bodyPr/>
          <a:lstStyle>
            <a:lvl1pPr algn="l">
              <a:defRPr sz="2800"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6CEAD-6C4C-46CF-ADB1-280DD35AEF6B}" type="datetime1">
              <a:rPr lang="id-ID" smtClean="0"/>
              <a:pPr/>
              <a:t>22/12/2017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500B-1BCB-452B-802D-F943D569753B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587758554"/>
      </p:ext>
    </p:extLst>
  </p:cSld>
  <p:clrMapOvr>
    <a:masterClrMapping/>
  </p:clrMapOvr>
  <p:transition spd="slow"/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6CEAD-6C4C-46CF-ADB1-280DD35AEF6B}" type="datetime1">
              <a:rPr lang="id-ID" smtClean="0"/>
              <a:pPr/>
              <a:t>22/12/2017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500B-1BCB-452B-802D-F943D569753B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113270035"/>
      </p:ext>
    </p:extLst>
  </p:cSld>
  <p:clrMapOvr>
    <a:masterClrMapping/>
  </p:clrMapOvr>
  <p:transition spd="slow"/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6CEAD-6C4C-46CF-ADB1-280DD35AEF6B}" type="datetime1">
              <a:rPr lang="id-ID" smtClean="0"/>
              <a:pPr/>
              <a:t>22/12/2017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500B-1BCB-452B-802D-F943D569753B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635380471"/>
      </p:ext>
    </p:extLst>
  </p:cSld>
  <p:clrMapOvr>
    <a:masterClrMapping/>
  </p:clrMapOvr>
  <p:transition spd="slow"/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6CEAD-6C4C-46CF-ADB1-280DD35AEF6B}" type="datetime1">
              <a:rPr lang="id-ID" smtClean="0"/>
              <a:pPr/>
              <a:t>22/12/2017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500B-1BCB-452B-802D-F943D569753B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31257267"/>
      </p:ext>
    </p:extLst>
  </p:cSld>
  <p:clrMapOvr>
    <a:masterClrMapping/>
  </p:clrMapOvr>
  <p:transition spd="slow"/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6CEAD-6C4C-46CF-ADB1-280DD35AEF6B}" type="datetime1">
              <a:rPr lang="id-ID" smtClean="0"/>
              <a:pPr/>
              <a:t>22/12/2017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500B-1BCB-452B-802D-F943D569753B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912207170"/>
      </p:ext>
    </p:extLst>
  </p:cSld>
  <p:clrMapOvr>
    <a:masterClrMapping/>
  </p:clrMapOvr>
  <p:transition spd="slow"/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 userDrawn="1"/>
        </p:nvGrpSpPr>
        <p:grpSpPr>
          <a:xfrm>
            <a:off x="8791996" y="4919421"/>
            <a:ext cx="214313" cy="165497"/>
            <a:chOff x="7015550" y="2614882"/>
            <a:chExt cx="214313" cy="220663"/>
          </a:xfrm>
          <a:solidFill>
            <a:srgbClr val="CE003D"/>
          </a:solidFill>
        </p:grpSpPr>
        <p:sp>
          <p:nvSpPr>
            <p:cNvPr id="46" name="Freeform 5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7015550" y="2614882"/>
              <a:ext cx="214313" cy="220663"/>
            </a:xfrm>
            <a:custGeom>
              <a:avLst/>
              <a:gdLst>
                <a:gd name="T0" fmla="*/ 28 w 56"/>
                <a:gd name="T1" fmla="*/ 4 h 56"/>
                <a:gd name="T2" fmla="*/ 52 w 56"/>
                <a:gd name="T3" fmla="*/ 28 h 56"/>
                <a:gd name="T4" fmla="*/ 28 w 56"/>
                <a:gd name="T5" fmla="*/ 52 h 56"/>
                <a:gd name="T6" fmla="*/ 4 w 56"/>
                <a:gd name="T7" fmla="*/ 28 h 56"/>
                <a:gd name="T8" fmla="*/ 28 w 56"/>
                <a:gd name="T9" fmla="*/ 4 h 56"/>
                <a:gd name="T10" fmla="*/ 28 w 56"/>
                <a:gd name="T11" fmla="*/ 0 h 56"/>
                <a:gd name="T12" fmla="*/ 0 w 56"/>
                <a:gd name="T13" fmla="*/ 28 h 56"/>
                <a:gd name="T14" fmla="*/ 28 w 56"/>
                <a:gd name="T15" fmla="*/ 56 h 56"/>
                <a:gd name="T16" fmla="*/ 56 w 56"/>
                <a:gd name="T17" fmla="*/ 28 h 56"/>
                <a:gd name="T18" fmla="*/ 28 w 56"/>
                <a:gd name="T1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latin typeface="Raleway" panose="020B0003030101060003" pitchFamily="34" charset="0"/>
              </a:endParaRPr>
            </a:p>
          </p:txBody>
        </p:sp>
        <p:sp>
          <p:nvSpPr>
            <p:cNvPr id="47" name="Freeform 6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7091750" y="2657745"/>
              <a:ext cx="76200" cy="131763"/>
            </a:xfrm>
            <a:custGeom>
              <a:avLst/>
              <a:gdLst>
                <a:gd name="T0" fmla="*/ 0 w 48"/>
                <a:gd name="T1" fmla="*/ 70 h 83"/>
                <a:gd name="T2" fmla="*/ 34 w 48"/>
                <a:gd name="T3" fmla="*/ 40 h 83"/>
                <a:gd name="T4" fmla="*/ 0 w 48"/>
                <a:gd name="T5" fmla="*/ 13 h 83"/>
                <a:gd name="T6" fmla="*/ 0 w 48"/>
                <a:gd name="T7" fmla="*/ 0 h 83"/>
                <a:gd name="T8" fmla="*/ 48 w 48"/>
                <a:gd name="T9" fmla="*/ 40 h 83"/>
                <a:gd name="T10" fmla="*/ 0 w 48"/>
                <a:gd name="T11" fmla="*/ 83 h 83"/>
                <a:gd name="T12" fmla="*/ 0 w 48"/>
                <a:gd name="T13" fmla="*/ 7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83">
                  <a:moveTo>
                    <a:pt x="0" y="70"/>
                  </a:moveTo>
                  <a:lnTo>
                    <a:pt x="34" y="40"/>
                  </a:lnTo>
                  <a:lnTo>
                    <a:pt x="0" y="13"/>
                  </a:lnTo>
                  <a:lnTo>
                    <a:pt x="0" y="0"/>
                  </a:lnTo>
                  <a:lnTo>
                    <a:pt x="48" y="40"/>
                  </a:lnTo>
                  <a:lnTo>
                    <a:pt x="0" y="83"/>
                  </a:lnTo>
                  <a:lnTo>
                    <a:pt x="0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latin typeface="Raleway" panose="020B0003030101060003" pitchFamily="34" charset="0"/>
              </a:endParaRPr>
            </a:p>
          </p:txBody>
        </p:sp>
      </p:grpSp>
      <p:grpSp>
        <p:nvGrpSpPr>
          <p:cNvPr id="48" name="Group 47"/>
          <p:cNvGrpSpPr/>
          <p:nvPr userDrawn="1"/>
        </p:nvGrpSpPr>
        <p:grpSpPr>
          <a:xfrm>
            <a:off x="8355314" y="4919421"/>
            <a:ext cx="214313" cy="165497"/>
            <a:chOff x="7395183" y="3832633"/>
            <a:chExt cx="214313" cy="220663"/>
          </a:xfrm>
          <a:solidFill>
            <a:srgbClr val="CE003D"/>
          </a:solidFill>
        </p:grpSpPr>
        <p:sp>
          <p:nvSpPr>
            <p:cNvPr id="49" name="Freeform 7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7395183" y="3832633"/>
              <a:ext cx="214313" cy="220663"/>
            </a:xfrm>
            <a:custGeom>
              <a:avLst/>
              <a:gdLst>
                <a:gd name="T0" fmla="*/ 28 w 56"/>
                <a:gd name="T1" fmla="*/ 4 h 56"/>
                <a:gd name="T2" fmla="*/ 52 w 56"/>
                <a:gd name="T3" fmla="*/ 28 h 56"/>
                <a:gd name="T4" fmla="*/ 28 w 56"/>
                <a:gd name="T5" fmla="*/ 52 h 56"/>
                <a:gd name="T6" fmla="*/ 4 w 56"/>
                <a:gd name="T7" fmla="*/ 28 h 56"/>
                <a:gd name="T8" fmla="*/ 28 w 56"/>
                <a:gd name="T9" fmla="*/ 4 h 56"/>
                <a:gd name="T10" fmla="*/ 28 w 56"/>
                <a:gd name="T11" fmla="*/ 0 h 56"/>
                <a:gd name="T12" fmla="*/ 0 w 56"/>
                <a:gd name="T13" fmla="*/ 28 h 56"/>
                <a:gd name="T14" fmla="*/ 28 w 56"/>
                <a:gd name="T15" fmla="*/ 56 h 56"/>
                <a:gd name="T16" fmla="*/ 56 w 56"/>
                <a:gd name="T17" fmla="*/ 28 h 56"/>
                <a:gd name="T18" fmla="*/ 28 w 56"/>
                <a:gd name="T1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latin typeface="Raleway" panose="020B0003030101060003" pitchFamily="34" charset="0"/>
              </a:endParaRPr>
            </a:p>
          </p:txBody>
        </p:sp>
        <p:sp>
          <p:nvSpPr>
            <p:cNvPr id="50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7457096" y="3880258"/>
              <a:ext cx="76200" cy="130175"/>
            </a:xfrm>
            <a:custGeom>
              <a:avLst/>
              <a:gdLst>
                <a:gd name="T0" fmla="*/ 48 w 48"/>
                <a:gd name="T1" fmla="*/ 12 h 82"/>
                <a:gd name="T2" fmla="*/ 14 w 48"/>
                <a:gd name="T3" fmla="*/ 42 h 82"/>
                <a:gd name="T4" fmla="*/ 48 w 48"/>
                <a:gd name="T5" fmla="*/ 70 h 82"/>
                <a:gd name="T6" fmla="*/ 48 w 48"/>
                <a:gd name="T7" fmla="*/ 82 h 82"/>
                <a:gd name="T8" fmla="*/ 0 w 48"/>
                <a:gd name="T9" fmla="*/ 42 h 82"/>
                <a:gd name="T10" fmla="*/ 48 w 48"/>
                <a:gd name="T11" fmla="*/ 0 h 82"/>
                <a:gd name="T12" fmla="*/ 48 w 48"/>
                <a:gd name="T13" fmla="*/ 1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82">
                  <a:moveTo>
                    <a:pt x="48" y="12"/>
                  </a:moveTo>
                  <a:lnTo>
                    <a:pt x="14" y="42"/>
                  </a:lnTo>
                  <a:lnTo>
                    <a:pt x="48" y="70"/>
                  </a:lnTo>
                  <a:lnTo>
                    <a:pt x="48" y="82"/>
                  </a:lnTo>
                  <a:lnTo>
                    <a:pt x="0" y="42"/>
                  </a:lnTo>
                  <a:lnTo>
                    <a:pt x="48" y="0"/>
                  </a:lnTo>
                  <a:lnTo>
                    <a:pt x="48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latin typeface="Raleway" panose="020B0003030101060003" pitchFamily="34" charset="0"/>
              </a:endParaRPr>
            </a:p>
          </p:txBody>
        </p:sp>
      </p:grpSp>
      <p:sp>
        <p:nvSpPr>
          <p:cNvPr id="51" name="Rectangle 50"/>
          <p:cNvSpPr/>
          <p:nvPr userDrawn="1"/>
        </p:nvSpPr>
        <p:spPr>
          <a:xfrm>
            <a:off x="1" y="4664676"/>
            <a:ext cx="1186249" cy="478824"/>
          </a:xfrm>
          <a:prstGeom prst="rect">
            <a:avLst/>
          </a:prstGeom>
          <a:solidFill>
            <a:srgbClr val="CE0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BA" sz="1350">
              <a:latin typeface="Raleway" panose="020B0003030101060003" pitchFamily="34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7" y="4783157"/>
            <a:ext cx="448295" cy="236776"/>
          </a:xfrm>
          <a:prstGeom prst="rect">
            <a:avLst/>
          </a:prstGeom>
        </p:spPr>
      </p:pic>
      <p:sp>
        <p:nvSpPr>
          <p:cNvPr id="84" name="Rectangle 83"/>
          <p:cNvSpPr/>
          <p:nvPr userDrawn="1"/>
        </p:nvSpPr>
        <p:spPr>
          <a:xfrm>
            <a:off x="2327086" y="4920856"/>
            <a:ext cx="4572000" cy="21929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r-HR" sz="825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003030101060003" pitchFamily="34" charset="0"/>
              </a:rPr>
              <a:t>www.FOI.unizg.hr</a:t>
            </a:r>
            <a:endParaRPr lang="id-ID" sz="825" dirty="0">
              <a:solidFill>
                <a:schemeClr val="tx1">
                  <a:lumMod val="50000"/>
                  <a:lumOff val="50000"/>
                </a:schemeClr>
              </a:solidFill>
              <a:latin typeface="Raleway" panose="020B00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935287"/>
      </p:ext>
    </p:extLst>
  </p:cSld>
  <p:clrMapOvr>
    <a:masterClrMapping/>
  </p:clrMapOvr>
  <p:transition spd="slow"/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 userDrawn="1"/>
        </p:nvGrpSpPr>
        <p:grpSpPr>
          <a:xfrm>
            <a:off x="8791996" y="4919421"/>
            <a:ext cx="214313" cy="165497"/>
            <a:chOff x="7015550" y="2614882"/>
            <a:chExt cx="214313" cy="220663"/>
          </a:xfrm>
          <a:solidFill>
            <a:srgbClr val="CE003D"/>
          </a:solidFill>
        </p:grpSpPr>
        <p:sp>
          <p:nvSpPr>
            <p:cNvPr id="46" name="Freeform 5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7015550" y="2614882"/>
              <a:ext cx="214313" cy="220663"/>
            </a:xfrm>
            <a:custGeom>
              <a:avLst/>
              <a:gdLst>
                <a:gd name="T0" fmla="*/ 28 w 56"/>
                <a:gd name="T1" fmla="*/ 4 h 56"/>
                <a:gd name="T2" fmla="*/ 52 w 56"/>
                <a:gd name="T3" fmla="*/ 28 h 56"/>
                <a:gd name="T4" fmla="*/ 28 w 56"/>
                <a:gd name="T5" fmla="*/ 52 h 56"/>
                <a:gd name="T6" fmla="*/ 4 w 56"/>
                <a:gd name="T7" fmla="*/ 28 h 56"/>
                <a:gd name="T8" fmla="*/ 28 w 56"/>
                <a:gd name="T9" fmla="*/ 4 h 56"/>
                <a:gd name="T10" fmla="*/ 28 w 56"/>
                <a:gd name="T11" fmla="*/ 0 h 56"/>
                <a:gd name="T12" fmla="*/ 0 w 56"/>
                <a:gd name="T13" fmla="*/ 28 h 56"/>
                <a:gd name="T14" fmla="*/ 28 w 56"/>
                <a:gd name="T15" fmla="*/ 56 h 56"/>
                <a:gd name="T16" fmla="*/ 56 w 56"/>
                <a:gd name="T17" fmla="*/ 28 h 56"/>
                <a:gd name="T18" fmla="*/ 28 w 56"/>
                <a:gd name="T1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latin typeface="Raleway" panose="020B0003030101060003" pitchFamily="34" charset="0"/>
              </a:endParaRPr>
            </a:p>
          </p:txBody>
        </p:sp>
        <p:sp>
          <p:nvSpPr>
            <p:cNvPr id="47" name="Freeform 6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7091750" y="2657745"/>
              <a:ext cx="76200" cy="131763"/>
            </a:xfrm>
            <a:custGeom>
              <a:avLst/>
              <a:gdLst>
                <a:gd name="T0" fmla="*/ 0 w 48"/>
                <a:gd name="T1" fmla="*/ 70 h 83"/>
                <a:gd name="T2" fmla="*/ 34 w 48"/>
                <a:gd name="T3" fmla="*/ 40 h 83"/>
                <a:gd name="T4" fmla="*/ 0 w 48"/>
                <a:gd name="T5" fmla="*/ 13 h 83"/>
                <a:gd name="T6" fmla="*/ 0 w 48"/>
                <a:gd name="T7" fmla="*/ 0 h 83"/>
                <a:gd name="T8" fmla="*/ 48 w 48"/>
                <a:gd name="T9" fmla="*/ 40 h 83"/>
                <a:gd name="T10" fmla="*/ 0 w 48"/>
                <a:gd name="T11" fmla="*/ 83 h 83"/>
                <a:gd name="T12" fmla="*/ 0 w 48"/>
                <a:gd name="T13" fmla="*/ 7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83">
                  <a:moveTo>
                    <a:pt x="0" y="70"/>
                  </a:moveTo>
                  <a:lnTo>
                    <a:pt x="34" y="40"/>
                  </a:lnTo>
                  <a:lnTo>
                    <a:pt x="0" y="13"/>
                  </a:lnTo>
                  <a:lnTo>
                    <a:pt x="0" y="0"/>
                  </a:lnTo>
                  <a:lnTo>
                    <a:pt x="48" y="40"/>
                  </a:lnTo>
                  <a:lnTo>
                    <a:pt x="0" y="83"/>
                  </a:lnTo>
                  <a:lnTo>
                    <a:pt x="0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latin typeface="Raleway" panose="020B0003030101060003" pitchFamily="34" charset="0"/>
              </a:endParaRPr>
            </a:p>
          </p:txBody>
        </p:sp>
      </p:grpSp>
      <p:grpSp>
        <p:nvGrpSpPr>
          <p:cNvPr id="48" name="Group 47"/>
          <p:cNvGrpSpPr/>
          <p:nvPr userDrawn="1"/>
        </p:nvGrpSpPr>
        <p:grpSpPr>
          <a:xfrm>
            <a:off x="8355314" y="4919421"/>
            <a:ext cx="214313" cy="165497"/>
            <a:chOff x="7395183" y="3832633"/>
            <a:chExt cx="214313" cy="220663"/>
          </a:xfrm>
          <a:solidFill>
            <a:srgbClr val="CE003D"/>
          </a:solidFill>
        </p:grpSpPr>
        <p:sp>
          <p:nvSpPr>
            <p:cNvPr id="49" name="Freeform 7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7395183" y="3832633"/>
              <a:ext cx="214313" cy="220663"/>
            </a:xfrm>
            <a:custGeom>
              <a:avLst/>
              <a:gdLst>
                <a:gd name="T0" fmla="*/ 28 w 56"/>
                <a:gd name="T1" fmla="*/ 4 h 56"/>
                <a:gd name="T2" fmla="*/ 52 w 56"/>
                <a:gd name="T3" fmla="*/ 28 h 56"/>
                <a:gd name="T4" fmla="*/ 28 w 56"/>
                <a:gd name="T5" fmla="*/ 52 h 56"/>
                <a:gd name="T6" fmla="*/ 4 w 56"/>
                <a:gd name="T7" fmla="*/ 28 h 56"/>
                <a:gd name="T8" fmla="*/ 28 w 56"/>
                <a:gd name="T9" fmla="*/ 4 h 56"/>
                <a:gd name="T10" fmla="*/ 28 w 56"/>
                <a:gd name="T11" fmla="*/ 0 h 56"/>
                <a:gd name="T12" fmla="*/ 0 w 56"/>
                <a:gd name="T13" fmla="*/ 28 h 56"/>
                <a:gd name="T14" fmla="*/ 28 w 56"/>
                <a:gd name="T15" fmla="*/ 56 h 56"/>
                <a:gd name="T16" fmla="*/ 56 w 56"/>
                <a:gd name="T17" fmla="*/ 28 h 56"/>
                <a:gd name="T18" fmla="*/ 28 w 56"/>
                <a:gd name="T1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latin typeface="Raleway" panose="020B0003030101060003" pitchFamily="34" charset="0"/>
              </a:endParaRPr>
            </a:p>
          </p:txBody>
        </p:sp>
        <p:sp>
          <p:nvSpPr>
            <p:cNvPr id="50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7457096" y="3880258"/>
              <a:ext cx="76200" cy="130175"/>
            </a:xfrm>
            <a:custGeom>
              <a:avLst/>
              <a:gdLst>
                <a:gd name="T0" fmla="*/ 48 w 48"/>
                <a:gd name="T1" fmla="*/ 12 h 82"/>
                <a:gd name="T2" fmla="*/ 14 w 48"/>
                <a:gd name="T3" fmla="*/ 42 h 82"/>
                <a:gd name="T4" fmla="*/ 48 w 48"/>
                <a:gd name="T5" fmla="*/ 70 h 82"/>
                <a:gd name="T6" fmla="*/ 48 w 48"/>
                <a:gd name="T7" fmla="*/ 82 h 82"/>
                <a:gd name="T8" fmla="*/ 0 w 48"/>
                <a:gd name="T9" fmla="*/ 42 h 82"/>
                <a:gd name="T10" fmla="*/ 48 w 48"/>
                <a:gd name="T11" fmla="*/ 0 h 82"/>
                <a:gd name="T12" fmla="*/ 48 w 48"/>
                <a:gd name="T13" fmla="*/ 1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82">
                  <a:moveTo>
                    <a:pt x="48" y="12"/>
                  </a:moveTo>
                  <a:lnTo>
                    <a:pt x="14" y="42"/>
                  </a:lnTo>
                  <a:lnTo>
                    <a:pt x="48" y="70"/>
                  </a:lnTo>
                  <a:lnTo>
                    <a:pt x="48" y="82"/>
                  </a:lnTo>
                  <a:lnTo>
                    <a:pt x="0" y="42"/>
                  </a:lnTo>
                  <a:lnTo>
                    <a:pt x="48" y="0"/>
                  </a:lnTo>
                  <a:lnTo>
                    <a:pt x="48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latin typeface="Raleway" panose="020B0003030101060003" pitchFamily="34" charset="0"/>
              </a:endParaRPr>
            </a:p>
          </p:txBody>
        </p:sp>
      </p:grpSp>
      <p:sp>
        <p:nvSpPr>
          <p:cNvPr id="51" name="Rectangle 50"/>
          <p:cNvSpPr/>
          <p:nvPr userDrawn="1"/>
        </p:nvSpPr>
        <p:spPr>
          <a:xfrm>
            <a:off x="1" y="4664676"/>
            <a:ext cx="1186249" cy="478824"/>
          </a:xfrm>
          <a:prstGeom prst="rect">
            <a:avLst/>
          </a:prstGeom>
          <a:solidFill>
            <a:srgbClr val="CE0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BA" sz="1350">
              <a:latin typeface="Raleway" panose="020B0003030101060003" pitchFamily="34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7" y="4783157"/>
            <a:ext cx="448295" cy="236776"/>
          </a:xfrm>
          <a:prstGeom prst="rect">
            <a:avLst/>
          </a:prstGeom>
        </p:spPr>
      </p:pic>
      <p:sp>
        <p:nvSpPr>
          <p:cNvPr id="84" name="Rectangle 83"/>
          <p:cNvSpPr/>
          <p:nvPr userDrawn="1"/>
        </p:nvSpPr>
        <p:spPr>
          <a:xfrm>
            <a:off x="2327086" y="4920856"/>
            <a:ext cx="4572000" cy="21929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r-HR" sz="825" dirty="0">
                <a:solidFill>
                  <a:schemeClr val="tx1">
                    <a:lumMod val="50000"/>
                    <a:lumOff val="50000"/>
                  </a:schemeClr>
                </a:solidFill>
                <a:latin typeface="Raleway" panose="020B0003030101060003" pitchFamily="34" charset="0"/>
              </a:rPr>
              <a:t>www.FOI.unizg.hr</a:t>
            </a:r>
            <a:endParaRPr lang="id-ID" sz="825" dirty="0">
              <a:solidFill>
                <a:schemeClr val="tx1">
                  <a:lumMod val="50000"/>
                  <a:lumOff val="50000"/>
                </a:schemeClr>
              </a:solidFill>
              <a:latin typeface="Raleway" panose="020B0003030101060003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273845"/>
            <a:ext cx="7886700" cy="994172"/>
          </a:xfrm>
        </p:spPr>
        <p:txBody>
          <a:bodyPr>
            <a:normAutofit/>
          </a:bodyPr>
          <a:lstStyle>
            <a:lvl1pPr>
              <a:defRPr sz="19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>
            <a:normAutofit/>
          </a:bodyPr>
          <a:lstStyle>
            <a:lvl1pPr>
              <a:buClr>
                <a:srgbClr val="CE003D"/>
              </a:buClr>
              <a:defRPr sz="1200">
                <a:latin typeface="Raleway" panose="020B0003030101060003" pitchFamily="34" charset="0"/>
              </a:defRPr>
            </a:lvl1pPr>
            <a:lvl2pPr>
              <a:buClr>
                <a:srgbClr val="CE003D"/>
              </a:buClr>
              <a:defRPr sz="1200">
                <a:latin typeface="Raleway" panose="020B0003030101060003" pitchFamily="34" charset="0"/>
              </a:defRPr>
            </a:lvl2pPr>
            <a:lvl3pPr>
              <a:buClr>
                <a:srgbClr val="CE003D"/>
              </a:buClr>
              <a:defRPr sz="1200">
                <a:latin typeface="Raleway" panose="020B0003030101060003" pitchFamily="34" charset="0"/>
              </a:defRPr>
            </a:lvl3pPr>
            <a:lvl4pPr>
              <a:buClr>
                <a:srgbClr val="CE003D"/>
              </a:buClr>
              <a:defRPr sz="1200">
                <a:latin typeface="Raleway" panose="020B0003030101060003" pitchFamily="34" charset="0"/>
              </a:defRPr>
            </a:lvl4pPr>
            <a:lvl5pPr>
              <a:buClr>
                <a:srgbClr val="CE003D"/>
              </a:buClr>
              <a:defRPr sz="1200">
                <a:latin typeface="Raleway" panose="020B00030301010600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3867334"/>
      </p:ext>
    </p:extLst>
  </p:cSld>
  <p:clrMapOvr>
    <a:masterClrMapping/>
  </p:clrMapOvr>
  <p:transition spd="slow"/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lank-2">
    <p:bg>
      <p:bgPr>
        <a:solidFill>
          <a:srgbClr val="CE00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469622"/>
      </p:ext>
    </p:extLst>
  </p:cSld>
  <p:clrMapOvr>
    <a:masterClrMapping/>
  </p:clrMapOvr>
  <p:transition spd="slow"/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3">
    <p:bg>
      <p:bgPr>
        <a:gradFill flip="none" rotWithShape="1">
          <a:gsLst>
            <a:gs pos="0">
              <a:srgbClr val="1E222A"/>
            </a:gs>
            <a:gs pos="100000">
              <a:srgbClr val="11131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 userDrawn="1"/>
        </p:nvSpPr>
        <p:spPr>
          <a:xfrm>
            <a:off x="2327086" y="4920856"/>
            <a:ext cx="4572000" cy="21929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r-HR" sz="825" dirty="0">
                <a:solidFill>
                  <a:schemeClr val="bg1"/>
                </a:solidFill>
                <a:latin typeface="Raleway" panose="020B0003030101060003" pitchFamily="34" charset="0"/>
              </a:rPr>
              <a:t>www.FOI.unizg.hr</a:t>
            </a:r>
            <a:endParaRPr lang="id-ID" sz="825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8791996" y="4919421"/>
            <a:ext cx="214313" cy="165497"/>
            <a:chOff x="7015550" y="2614882"/>
            <a:chExt cx="214313" cy="220663"/>
          </a:xfrm>
          <a:solidFill>
            <a:schemeClr val="bg1"/>
          </a:solidFill>
        </p:grpSpPr>
        <p:sp>
          <p:nvSpPr>
            <p:cNvPr id="38" name="Freeform 5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7015550" y="2614882"/>
              <a:ext cx="214313" cy="220663"/>
            </a:xfrm>
            <a:custGeom>
              <a:avLst/>
              <a:gdLst>
                <a:gd name="T0" fmla="*/ 28 w 56"/>
                <a:gd name="T1" fmla="*/ 4 h 56"/>
                <a:gd name="T2" fmla="*/ 52 w 56"/>
                <a:gd name="T3" fmla="*/ 28 h 56"/>
                <a:gd name="T4" fmla="*/ 28 w 56"/>
                <a:gd name="T5" fmla="*/ 52 h 56"/>
                <a:gd name="T6" fmla="*/ 4 w 56"/>
                <a:gd name="T7" fmla="*/ 28 h 56"/>
                <a:gd name="T8" fmla="*/ 28 w 56"/>
                <a:gd name="T9" fmla="*/ 4 h 56"/>
                <a:gd name="T10" fmla="*/ 28 w 56"/>
                <a:gd name="T11" fmla="*/ 0 h 56"/>
                <a:gd name="T12" fmla="*/ 0 w 56"/>
                <a:gd name="T13" fmla="*/ 28 h 56"/>
                <a:gd name="T14" fmla="*/ 28 w 56"/>
                <a:gd name="T15" fmla="*/ 56 h 56"/>
                <a:gd name="T16" fmla="*/ 56 w 56"/>
                <a:gd name="T17" fmla="*/ 28 h 56"/>
                <a:gd name="T18" fmla="*/ 28 w 56"/>
                <a:gd name="T1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latin typeface="Raleway" panose="020B0003030101060003" pitchFamily="34" charset="0"/>
              </a:endParaRPr>
            </a:p>
          </p:txBody>
        </p:sp>
        <p:sp>
          <p:nvSpPr>
            <p:cNvPr id="39" name="Freeform 6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7091750" y="2657745"/>
              <a:ext cx="76200" cy="131763"/>
            </a:xfrm>
            <a:custGeom>
              <a:avLst/>
              <a:gdLst>
                <a:gd name="T0" fmla="*/ 0 w 48"/>
                <a:gd name="T1" fmla="*/ 70 h 83"/>
                <a:gd name="T2" fmla="*/ 34 w 48"/>
                <a:gd name="T3" fmla="*/ 40 h 83"/>
                <a:gd name="T4" fmla="*/ 0 w 48"/>
                <a:gd name="T5" fmla="*/ 13 h 83"/>
                <a:gd name="T6" fmla="*/ 0 w 48"/>
                <a:gd name="T7" fmla="*/ 0 h 83"/>
                <a:gd name="T8" fmla="*/ 48 w 48"/>
                <a:gd name="T9" fmla="*/ 40 h 83"/>
                <a:gd name="T10" fmla="*/ 0 w 48"/>
                <a:gd name="T11" fmla="*/ 83 h 83"/>
                <a:gd name="T12" fmla="*/ 0 w 48"/>
                <a:gd name="T13" fmla="*/ 7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83">
                  <a:moveTo>
                    <a:pt x="0" y="70"/>
                  </a:moveTo>
                  <a:lnTo>
                    <a:pt x="34" y="40"/>
                  </a:lnTo>
                  <a:lnTo>
                    <a:pt x="0" y="13"/>
                  </a:lnTo>
                  <a:lnTo>
                    <a:pt x="0" y="0"/>
                  </a:lnTo>
                  <a:lnTo>
                    <a:pt x="48" y="40"/>
                  </a:lnTo>
                  <a:lnTo>
                    <a:pt x="0" y="83"/>
                  </a:lnTo>
                  <a:lnTo>
                    <a:pt x="0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latin typeface="Raleway" panose="020B0003030101060003" pitchFamily="34" charset="0"/>
              </a:endParaRPr>
            </a:p>
          </p:txBody>
        </p:sp>
      </p:grpSp>
      <p:grpSp>
        <p:nvGrpSpPr>
          <p:cNvPr id="40" name="Group 39"/>
          <p:cNvGrpSpPr/>
          <p:nvPr userDrawn="1"/>
        </p:nvGrpSpPr>
        <p:grpSpPr>
          <a:xfrm>
            <a:off x="8355314" y="4919421"/>
            <a:ext cx="214313" cy="165497"/>
            <a:chOff x="7395183" y="3832633"/>
            <a:chExt cx="214313" cy="220663"/>
          </a:xfrm>
          <a:solidFill>
            <a:schemeClr val="bg1"/>
          </a:solidFill>
        </p:grpSpPr>
        <p:sp>
          <p:nvSpPr>
            <p:cNvPr id="41" name="Freeform 7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7395183" y="3832633"/>
              <a:ext cx="214313" cy="220663"/>
            </a:xfrm>
            <a:custGeom>
              <a:avLst/>
              <a:gdLst>
                <a:gd name="T0" fmla="*/ 28 w 56"/>
                <a:gd name="T1" fmla="*/ 4 h 56"/>
                <a:gd name="T2" fmla="*/ 52 w 56"/>
                <a:gd name="T3" fmla="*/ 28 h 56"/>
                <a:gd name="T4" fmla="*/ 28 w 56"/>
                <a:gd name="T5" fmla="*/ 52 h 56"/>
                <a:gd name="T6" fmla="*/ 4 w 56"/>
                <a:gd name="T7" fmla="*/ 28 h 56"/>
                <a:gd name="T8" fmla="*/ 28 w 56"/>
                <a:gd name="T9" fmla="*/ 4 h 56"/>
                <a:gd name="T10" fmla="*/ 28 w 56"/>
                <a:gd name="T11" fmla="*/ 0 h 56"/>
                <a:gd name="T12" fmla="*/ 0 w 56"/>
                <a:gd name="T13" fmla="*/ 28 h 56"/>
                <a:gd name="T14" fmla="*/ 28 w 56"/>
                <a:gd name="T15" fmla="*/ 56 h 56"/>
                <a:gd name="T16" fmla="*/ 56 w 56"/>
                <a:gd name="T17" fmla="*/ 28 h 56"/>
                <a:gd name="T18" fmla="*/ 28 w 56"/>
                <a:gd name="T1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latin typeface="Raleway" panose="020B0003030101060003" pitchFamily="34" charset="0"/>
              </a:endParaRPr>
            </a:p>
          </p:txBody>
        </p:sp>
        <p:sp>
          <p:nvSpPr>
            <p:cNvPr id="42" name="Freeform 8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7457096" y="3880258"/>
              <a:ext cx="76200" cy="130175"/>
            </a:xfrm>
            <a:custGeom>
              <a:avLst/>
              <a:gdLst>
                <a:gd name="T0" fmla="*/ 48 w 48"/>
                <a:gd name="T1" fmla="*/ 12 h 82"/>
                <a:gd name="T2" fmla="*/ 14 w 48"/>
                <a:gd name="T3" fmla="*/ 42 h 82"/>
                <a:gd name="T4" fmla="*/ 48 w 48"/>
                <a:gd name="T5" fmla="*/ 70 h 82"/>
                <a:gd name="T6" fmla="*/ 48 w 48"/>
                <a:gd name="T7" fmla="*/ 82 h 82"/>
                <a:gd name="T8" fmla="*/ 0 w 48"/>
                <a:gd name="T9" fmla="*/ 42 h 82"/>
                <a:gd name="T10" fmla="*/ 48 w 48"/>
                <a:gd name="T11" fmla="*/ 0 h 82"/>
                <a:gd name="T12" fmla="*/ 48 w 48"/>
                <a:gd name="T13" fmla="*/ 1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82">
                  <a:moveTo>
                    <a:pt x="48" y="12"/>
                  </a:moveTo>
                  <a:lnTo>
                    <a:pt x="14" y="42"/>
                  </a:lnTo>
                  <a:lnTo>
                    <a:pt x="48" y="70"/>
                  </a:lnTo>
                  <a:lnTo>
                    <a:pt x="48" y="82"/>
                  </a:lnTo>
                  <a:lnTo>
                    <a:pt x="0" y="42"/>
                  </a:lnTo>
                  <a:lnTo>
                    <a:pt x="48" y="0"/>
                  </a:lnTo>
                  <a:lnTo>
                    <a:pt x="48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1350">
                <a:latin typeface="Raleway" panose="020B0003030101060003" pitchFamily="34" charset="0"/>
              </a:endParaRPr>
            </a:p>
          </p:txBody>
        </p:sp>
      </p:grpSp>
      <p:sp>
        <p:nvSpPr>
          <p:cNvPr id="43" name="Rectangle 42"/>
          <p:cNvSpPr/>
          <p:nvPr userDrawn="1"/>
        </p:nvSpPr>
        <p:spPr>
          <a:xfrm>
            <a:off x="1" y="4664676"/>
            <a:ext cx="1186249" cy="478824"/>
          </a:xfrm>
          <a:prstGeom prst="rect">
            <a:avLst/>
          </a:prstGeom>
          <a:solidFill>
            <a:srgbClr val="CE0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BA" sz="1350">
              <a:latin typeface="Raleway" panose="020B0003030101060003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7" y="4783157"/>
            <a:ext cx="448295" cy="23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28257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425" y="281175"/>
            <a:ext cx="6108200" cy="572644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425" y="1044701"/>
            <a:ext cx="6108200" cy="3663766"/>
          </a:xfrm>
        </p:spPr>
        <p:txBody>
          <a:bodyPr/>
          <a:lstStyle>
            <a:lvl1pPr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281175"/>
            <a:ext cx="8093365" cy="610820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80" y="1641238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80" y="2113635"/>
            <a:ext cx="4040188" cy="2276294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1" y="1641238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1" y="2113635"/>
            <a:ext cx="4041775" cy="2276294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18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12/22/2017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4B4EA6-3C79-49EF-B09E-F3A952073A17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78" r:id="rId13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6CEAD-6C4C-46CF-ADB1-280DD35AEF6B}" type="datetime1">
              <a:rPr lang="id-ID" smtClean="0"/>
              <a:pPr/>
              <a:t>22/12/2017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C500B-1BCB-452B-802D-F943D569753B}" type="slidenum">
              <a:rPr lang="id-ID" smtClean="0"/>
              <a:pPr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010158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</p:sldLayoutIdLst>
  <p:transition spd="slow"/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za.sk/" TargetMode="External"/><Relationship Id="rId7" Type="http://schemas.openxmlformats.org/officeDocument/2006/relationships/image" Target="../media/image26.png"/><Relationship Id="rId2" Type="http://schemas.openxmlformats.org/officeDocument/2006/relationships/hyperlink" Target="vd.internaty.sk/en/" TargetMode="Externa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hyperlink" Target="http://www.mruni.eu/en/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5.pn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-graz.at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6.png"/><Relationship Id="rId7" Type="http://schemas.openxmlformats.org/officeDocument/2006/relationships/image" Target="../media/image49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Relationship Id="rId6" Type="http://schemas.openxmlformats.org/officeDocument/2006/relationships/hyperlink" Target="http://pte.hu/english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8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h.es/es/" TargetMode="External"/><Relationship Id="rId7" Type="http://schemas.openxmlformats.org/officeDocument/2006/relationships/image" Target="../media/image4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2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3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jpg"/><Relationship Id="rId5" Type="http://schemas.openxmlformats.org/officeDocument/2006/relationships/image" Target="../media/image62.jpeg"/><Relationship Id="rId4" Type="http://schemas.openxmlformats.org/officeDocument/2006/relationships/image" Target="../media/image23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jp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hyperlink" Target="http://europa.eu/about-eu/institution-bodies/index_en.htm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jp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iningexperience.org/" TargetMode="External"/><Relationship Id="rId2" Type="http://schemas.openxmlformats.org/officeDocument/2006/relationships/hyperlink" Target="http://www.erasmusintern.org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hyperlink" Target="http://globalplacement.com/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jindjic-stipendienprogramm.de/applicants/" TargetMode="External"/><Relationship Id="rId2" Type="http://schemas.openxmlformats.org/officeDocument/2006/relationships/hyperlink" Target="http://www.iaeste.hr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aiesec.org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i.unizg.hr/hr/mobilnost/iskustv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L-uwgnnTflQ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international@foi.hr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04735" y="3029865"/>
            <a:ext cx="5039265" cy="1221640"/>
          </a:xfrm>
        </p:spPr>
        <p:txBody>
          <a:bodyPr>
            <a:noAutofit/>
          </a:bodyPr>
          <a:lstStyle/>
          <a:p>
            <a:r>
              <a:rPr lang="hr-HR" sz="4400" b="1" dirty="0"/>
              <a:t>Ex(</a:t>
            </a:r>
            <a:r>
              <a:rPr lang="hr-HR" sz="4400" b="1" dirty="0" err="1"/>
              <a:t>Change</a:t>
            </a:r>
            <a:r>
              <a:rPr lang="hr-HR" sz="4400" b="1" dirty="0"/>
              <a:t>) </a:t>
            </a:r>
            <a:r>
              <a:rPr lang="hr-HR" sz="4400" b="1" dirty="0" err="1"/>
              <a:t>Your</a:t>
            </a:r>
            <a:r>
              <a:rPr lang="hr-HR" sz="4400" b="1" dirty="0"/>
              <a:t> Life </a:t>
            </a:r>
            <a:r>
              <a:rPr lang="hr-HR" sz="4400" b="1" dirty="0" err="1"/>
              <a:t>With</a:t>
            </a:r>
            <a:r>
              <a:rPr lang="hr-HR" sz="4400" b="1" dirty="0"/>
              <a:t> </a:t>
            </a:r>
            <a:r>
              <a:rPr lang="hr-HR" sz="4400" b="1" dirty="0" err="1"/>
              <a:t>Erasmus</a:t>
            </a:r>
            <a:r>
              <a:rPr lang="hr-HR" sz="4400" b="1" dirty="0"/>
              <a:t>+</a:t>
            </a:r>
            <a:r>
              <a:rPr lang="en-US" sz="4800" dirty="0"/>
              <a:t/>
            </a:r>
            <a:br>
              <a:rPr lang="en-US" sz="4800" dirty="0"/>
            </a:br>
            <a:endParaRPr lang="en-US" sz="4800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640" y="4244039"/>
            <a:ext cx="3264762" cy="89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5354567" y="1093185"/>
            <a:ext cx="207588" cy="210903"/>
          </a:xfrm>
          <a:prstGeom prst="ellipse">
            <a:avLst/>
          </a:prstGeom>
          <a:solidFill>
            <a:srgbClr val="F6AC19"/>
          </a:solidFill>
          <a:ln w="101600" cmpd="dbl">
            <a:solidFill>
              <a:srgbClr val="F6AC1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>
              <a:latin typeface="Raleway" panose="020B0003030101060003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351764" y="1627351"/>
            <a:ext cx="207588" cy="210903"/>
          </a:xfrm>
          <a:prstGeom prst="ellipse">
            <a:avLst/>
          </a:prstGeom>
          <a:solidFill>
            <a:srgbClr val="CE003D"/>
          </a:solidFill>
          <a:ln w="101600" cmpd="dbl">
            <a:solidFill>
              <a:srgbClr val="CE003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>
              <a:latin typeface="Raleway" panose="020B0003030101060003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370666" y="2345853"/>
            <a:ext cx="207588" cy="210903"/>
          </a:xfrm>
          <a:prstGeom prst="ellipse">
            <a:avLst/>
          </a:prstGeom>
          <a:solidFill>
            <a:srgbClr val="CE003D"/>
          </a:solidFill>
          <a:ln w="101600" cmpd="dbl">
            <a:solidFill>
              <a:srgbClr val="CE003D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>
              <a:latin typeface="Raleway" panose="020B0003030101060003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348212" y="3224176"/>
            <a:ext cx="207588" cy="210903"/>
          </a:xfrm>
          <a:prstGeom prst="ellipse">
            <a:avLst/>
          </a:prstGeom>
          <a:solidFill>
            <a:srgbClr val="F6AC19"/>
          </a:solidFill>
          <a:ln w="101600" cmpd="dbl">
            <a:solidFill>
              <a:srgbClr val="F6AC1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>
              <a:latin typeface="Raleway" panose="020B0003030101060003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283252" y="1190758"/>
            <a:ext cx="3064959" cy="1213921"/>
            <a:chOff x="2101796" y="2563627"/>
            <a:chExt cx="3535400" cy="952107"/>
          </a:xfrm>
          <a:solidFill>
            <a:srgbClr val="CE003D"/>
          </a:solidFill>
        </p:grpSpPr>
        <p:sp>
          <p:nvSpPr>
            <p:cNvPr id="8" name="Isosceles Triangle 7"/>
            <p:cNvSpPr/>
            <p:nvPr/>
          </p:nvSpPr>
          <p:spPr>
            <a:xfrm rot="5400000">
              <a:off x="5328846" y="2904482"/>
              <a:ext cx="346303" cy="27039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13">
                <a:latin typeface="Raleway" panose="020B0003030101060003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101796" y="2563627"/>
              <a:ext cx="3337089" cy="95210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13">
                <a:latin typeface="Raleway" panose="020B0003030101060003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309292" y="2738820"/>
            <a:ext cx="2994096" cy="1131628"/>
            <a:chOff x="2101796" y="4572562"/>
            <a:chExt cx="3535400" cy="952107"/>
          </a:xfrm>
          <a:solidFill>
            <a:srgbClr val="F6AC19"/>
          </a:solidFill>
        </p:grpSpPr>
        <p:sp>
          <p:nvSpPr>
            <p:cNvPr id="11" name="Isosceles Triangle 10"/>
            <p:cNvSpPr/>
            <p:nvPr/>
          </p:nvSpPr>
          <p:spPr>
            <a:xfrm rot="5400000">
              <a:off x="5328846" y="4913417"/>
              <a:ext cx="346303" cy="27039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13">
                <a:latin typeface="Raleway" panose="020B0003030101060003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101796" y="4572562"/>
              <a:ext cx="3337089" cy="95210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13">
                <a:latin typeface="Raleway" panose="020B0003030101060003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721062" y="757863"/>
            <a:ext cx="3051388" cy="1057015"/>
            <a:chOff x="6548234" y="1632125"/>
            <a:chExt cx="3535400" cy="952107"/>
          </a:xfrm>
          <a:solidFill>
            <a:srgbClr val="F6AC19"/>
          </a:solidFill>
        </p:grpSpPr>
        <p:sp>
          <p:nvSpPr>
            <p:cNvPr id="14" name="Isosceles Triangle 13"/>
            <p:cNvSpPr/>
            <p:nvPr/>
          </p:nvSpPr>
          <p:spPr>
            <a:xfrm rot="16200000">
              <a:off x="6510281" y="1972980"/>
              <a:ext cx="346303" cy="27039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13">
                <a:latin typeface="Raleway" panose="020B0003030101060003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rot="10800000">
              <a:off x="6746545" y="1632125"/>
              <a:ext cx="3337089" cy="95210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13">
                <a:latin typeface="Raleway" panose="020B0003030101060003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654863" y="2009173"/>
            <a:ext cx="3192877" cy="1107996"/>
            <a:chOff x="6548234" y="3539161"/>
            <a:chExt cx="3535400" cy="952107"/>
          </a:xfrm>
          <a:solidFill>
            <a:srgbClr val="CE003D"/>
          </a:solidFill>
        </p:grpSpPr>
        <p:sp>
          <p:nvSpPr>
            <p:cNvPr id="17" name="Isosceles Triangle 16"/>
            <p:cNvSpPr/>
            <p:nvPr/>
          </p:nvSpPr>
          <p:spPr>
            <a:xfrm rot="16200000">
              <a:off x="6510281" y="3880016"/>
              <a:ext cx="346303" cy="27039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13">
                <a:latin typeface="Raleway" panose="020B0003030101060003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 rot="10800000">
              <a:off x="6746545" y="3539161"/>
              <a:ext cx="3337089" cy="95210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013">
                <a:latin typeface="Raleway" panose="020B0003030101060003" pitchFamily="34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2258217" y="1452946"/>
            <a:ext cx="26218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hr-HR" sz="1200" dirty="0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</a:rPr>
              <a:t>Potraži više informacija u Uredu za međunarodnu suradnju.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hr-HR" sz="1200" dirty="0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</a:rPr>
              <a:t>Odaberi sveučilište/fakultet u dogovoru s ECTS koordinatorom. 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3539803" y="1466399"/>
            <a:ext cx="1289568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lgDash"/>
            <a:headEnd type="oval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660885" y="1208270"/>
            <a:ext cx="12557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r-HR" sz="1200" b="1" dirty="0">
                <a:solidFill>
                  <a:schemeClr val="bg1"/>
                </a:solidFill>
                <a:latin typeface="Raleway" panose="020B0003030101060003" pitchFamily="34" charset="0"/>
              </a:rPr>
              <a:t>Drugi  korak</a:t>
            </a:r>
            <a:endParaRPr lang="id-ID" sz="1200" b="1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761607" y="1022260"/>
            <a:ext cx="26280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hr-HR" sz="1200" dirty="0">
                <a:solidFill>
                  <a:srgbClr val="595959"/>
                </a:solidFill>
                <a:latin typeface="Raleway" panose="020B0003030101060003" pitchFamily="34" charset="0"/>
              </a:rPr>
              <a:t>Istraži mogućnosti za razmjenu i izradi „</a:t>
            </a:r>
            <a:r>
              <a:rPr lang="hr-HR" sz="1200" dirty="0" err="1">
                <a:solidFill>
                  <a:srgbClr val="595959"/>
                </a:solidFill>
                <a:latin typeface="Raleway" panose="020B0003030101060003" pitchFamily="34" charset="0"/>
              </a:rPr>
              <a:t>wish</a:t>
            </a:r>
            <a:r>
              <a:rPr lang="hr-HR" sz="1200" dirty="0">
                <a:solidFill>
                  <a:srgbClr val="595959"/>
                </a:solidFill>
                <a:latin typeface="Raleway" panose="020B0003030101060003" pitchFamily="34" charset="0"/>
              </a:rPr>
              <a:t> listu“ destinacija.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hr-HR" sz="1200" dirty="0">
                <a:solidFill>
                  <a:srgbClr val="595959"/>
                </a:solidFill>
                <a:latin typeface="Raleway" panose="020B0003030101060003" pitchFamily="34" charset="0"/>
              </a:rPr>
              <a:t>Prouči pravila </a:t>
            </a:r>
            <a:r>
              <a:rPr lang="hr-HR" sz="1200" dirty="0" err="1">
                <a:solidFill>
                  <a:srgbClr val="595959"/>
                </a:solidFill>
                <a:latin typeface="Raleway" panose="020B0003030101060003" pitchFamily="34" charset="0"/>
              </a:rPr>
              <a:t>Erasmus</a:t>
            </a:r>
            <a:r>
              <a:rPr lang="hr-HR" sz="1200" dirty="0">
                <a:solidFill>
                  <a:srgbClr val="595959"/>
                </a:solidFill>
                <a:latin typeface="Raleway" panose="020B0003030101060003" pitchFamily="34" charset="0"/>
              </a:rPr>
              <a:t>+ programa</a:t>
            </a:r>
            <a:r>
              <a:rPr lang="hr-HR" sz="1100" dirty="0">
                <a:solidFill>
                  <a:srgbClr val="595959"/>
                </a:solidFill>
                <a:latin typeface="Raleway" panose="020B0003030101060003" pitchFamily="34" charset="0"/>
              </a:rPr>
              <a:t>.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5933827" y="974936"/>
            <a:ext cx="1289568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lgDash"/>
            <a:headEnd type="oval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920901" y="731456"/>
            <a:ext cx="9714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200" b="1" dirty="0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</a:rPr>
              <a:t>Prvi korak </a:t>
            </a:r>
            <a:endParaRPr lang="id-ID" sz="1200" b="1" dirty="0">
              <a:solidFill>
                <a:schemeClr val="bg1">
                  <a:lumMod val="95000"/>
                </a:schemeClr>
              </a:solidFill>
              <a:latin typeface="Raleway" panose="020B0003030101060003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905215" y="2331792"/>
            <a:ext cx="25966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200" dirty="0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</a:rPr>
              <a:t>Oboružan informacijama pričekaj raspis Natječaja za </a:t>
            </a:r>
            <a:r>
              <a:rPr lang="hr-HR" sz="1200" dirty="0" err="1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</a:rPr>
              <a:t>Erasmus</a:t>
            </a:r>
            <a:r>
              <a:rPr lang="hr-HR" sz="1200" dirty="0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</a:rPr>
              <a:t> + studijski boravak. </a:t>
            </a:r>
            <a:endParaRPr lang="id-ID" sz="1200" dirty="0">
              <a:solidFill>
                <a:schemeClr val="bg1">
                  <a:lumMod val="95000"/>
                </a:schemeClr>
              </a:solidFill>
              <a:latin typeface="Raleway" panose="020B0003030101060003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5959388" y="2260578"/>
            <a:ext cx="1289568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lgDash"/>
            <a:headEnd type="oval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5853936" y="2023230"/>
            <a:ext cx="19248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200" b="1" dirty="0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</a:rPr>
              <a:t>Treći korak - veljača</a:t>
            </a:r>
            <a:endParaRPr lang="id-ID" sz="1200" b="1" dirty="0">
              <a:solidFill>
                <a:schemeClr val="bg1">
                  <a:lumMod val="95000"/>
                </a:schemeClr>
              </a:solidFill>
              <a:latin typeface="Raleway" panose="020B0003030101060003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270727" y="3063931"/>
            <a:ext cx="27010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588" indent="-128588" algn="just">
              <a:buFont typeface="Arial" panose="020B0604020202020204" pitchFamily="34" charset="0"/>
              <a:buChar char="•"/>
            </a:pPr>
            <a:r>
              <a:rPr lang="hr-HR" sz="1200" dirty="0">
                <a:solidFill>
                  <a:srgbClr val="595959"/>
                </a:solidFill>
                <a:latin typeface="Raleway" panose="020B0003030101060003" pitchFamily="34" charset="0"/>
              </a:rPr>
              <a:t>Prikupi dokumentaciju i donesi je u Ured za međunarodnu suradnju</a:t>
            </a:r>
          </a:p>
          <a:p>
            <a:pPr marL="128588" indent="-128588" algn="just">
              <a:buFont typeface="Arial" panose="020B0604020202020204" pitchFamily="34" charset="0"/>
              <a:buChar char="•"/>
            </a:pPr>
            <a:r>
              <a:rPr lang="hr-HR" sz="1200" dirty="0">
                <a:solidFill>
                  <a:srgbClr val="595959"/>
                </a:solidFill>
                <a:latin typeface="Raleway" panose="020B0003030101060003" pitchFamily="34" charset="0"/>
              </a:rPr>
              <a:t>Popuni on-line prijavu za Sveučilište u Zagrebu. </a:t>
            </a:r>
            <a:endParaRPr lang="id-ID" sz="1200" dirty="0">
              <a:solidFill>
                <a:srgbClr val="595959"/>
              </a:solidFill>
              <a:latin typeface="Raleway" panose="020B0003030101060003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3526310" y="3028083"/>
            <a:ext cx="1289568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lgDash"/>
            <a:headEnd type="oval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3636730" y="2751969"/>
            <a:ext cx="12557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r-HR" sz="1200" b="1" dirty="0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</a:rPr>
              <a:t>Četvrti korak</a:t>
            </a:r>
            <a:endParaRPr lang="id-ID" sz="1200" b="1" dirty="0">
              <a:solidFill>
                <a:schemeClr val="bg1">
                  <a:lumMod val="95000"/>
                </a:schemeClr>
              </a:solidFill>
              <a:latin typeface="Raleway" panose="020B0003030101060003" pitchFamily="34" charset="0"/>
            </a:endParaRPr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1495908" y="67389"/>
            <a:ext cx="5373625" cy="432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9pPr>
          </a:lstStyle>
          <a:p>
            <a:pPr algn="r"/>
            <a: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</a:rPr>
              <a:t>TIJEK PRIJAVE NA </a:t>
            </a:r>
            <a:r>
              <a:rPr lang="hr-HR" b="1" dirty="0">
                <a:latin typeface="Raleway" panose="020B0003030101060003" pitchFamily="34" charset="0"/>
              </a:rPr>
              <a:t>ERASMUS+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435" y="3330399"/>
            <a:ext cx="3341939" cy="164899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5636435" y="3356234"/>
            <a:ext cx="12557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r-HR" sz="1200" b="1" dirty="0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</a:rPr>
              <a:t>Peti korak</a:t>
            </a:r>
            <a:endParaRPr lang="id-ID" sz="1200" b="1" dirty="0">
              <a:solidFill>
                <a:schemeClr val="bg1">
                  <a:lumMod val="95000"/>
                </a:schemeClr>
              </a:solidFill>
              <a:latin typeface="Raleway" panose="020B00030301010600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28416" y="3638348"/>
            <a:ext cx="3119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hr-HR" sz="1200" dirty="0">
                <a:solidFill>
                  <a:srgbClr val="595959"/>
                </a:solidFill>
                <a:latin typeface="Raleway" panose="020B0604020202020204" charset="0"/>
              </a:rPr>
              <a:t>Ako si dobio/la stipendiju prijavljuješ se na  željeno sveučilište/fakultet nakon što te FOI nominira. 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hr-HR" sz="1200" dirty="0">
                <a:solidFill>
                  <a:srgbClr val="595959"/>
                </a:solidFill>
                <a:latin typeface="Raleway" panose="020B0604020202020204" charset="0"/>
              </a:rPr>
              <a:t>Potpisuješ Ugovor o učenju (LAT) i Ugovor o stipendiranju na temelju kojeg dobivaš stipendiju</a:t>
            </a:r>
            <a:r>
              <a:rPr lang="hr-HR" sz="1100" dirty="0">
                <a:solidFill>
                  <a:srgbClr val="595959"/>
                </a:solidFill>
                <a:latin typeface="Raleway" panose="020B0604020202020204" charset="0"/>
              </a:rPr>
              <a:t>.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238" y="4153221"/>
            <a:ext cx="2936378" cy="806290"/>
          </a:xfrm>
          <a:prstGeom prst="rect">
            <a:avLst/>
          </a:prstGeom>
        </p:spPr>
      </p:pic>
      <p:sp>
        <p:nvSpPr>
          <p:cNvPr id="42" name="Oval 41"/>
          <p:cNvSpPr/>
          <p:nvPr/>
        </p:nvSpPr>
        <p:spPr>
          <a:xfrm>
            <a:off x="5366009" y="3885650"/>
            <a:ext cx="207588" cy="210903"/>
          </a:xfrm>
          <a:prstGeom prst="ellipse">
            <a:avLst/>
          </a:prstGeom>
          <a:solidFill>
            <a:srgbClr val="F6AC19"/>
          </a:solidFill>
          <a:ln w="101600" cmpd="dbl">
            <a:solidFill>
              <a:srgbClr val="F6AC1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>
              <a:latin typeface="Raleway" panose="020B0003030101060003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6616" y="4424620"/>
            <a:ext cx="283489" cy="288061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3703060" y="4142764"/>
            <a:ext cx="12557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r-HR" sz="1200" b="1" dirty="0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</a:rPr>
              <a:t>Šesti korak</a:t>
            </a:r>
            <a:endParaRPr lang="id-ID" sz="1200" b="1" dirty="0">
              <a:solidFill>
                <a:schemeClr val="bg1">
                  <a:lumMod val="95000"/>
                </a:schemeClr>
              </a:solidFill>
              <a:latin typeface="Raleway" panose="020B0003030101060003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673422" y="4513235"/>
            <a:ext cx="250286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200" dirty="0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</a:rPr>
              <a:t>Odlaziš na </a:t>
            </a:r>
            <a:r>
              <a:rPr lang="hr-HR" sz="1200" dirty="0" err="1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</a:rPr>
              <a:t>Erasmus</a:t>
            </a:r>
            <a:r>
              <a:rPr lang="hr-HR" sz="1200" dirty="0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</a:rPr>
              <a:t>+ razmjenu...</a:t>
            </a:r>
          </a:p>
          <a:p>
            <a:pPr algn="ctr"/>
            <a:r>
              <a:rPr lang="hr-HR" sz="1400" dirty="0">
                <a:solidFill>
                  <a:schemeClr val="bg1">
                    <a:lumMod val="95000"/>
                  </a:schemeClr>
                </a:solidFill>
                <a:latin typeface="Raleway" panose="020B0003030101060003" pitchFamily="34" charset="0"/>
                <a:sym typeface="Wingdings" panose="05000000000000000000" pitchFamily="2" charset="2"/>
              </a:rPr>
              <a:t></a:t>
            </a:r>
            <a:endParaRPr lang="id-ID" sz="1400" dirty="0">
              <a:solidFill>
                <a:schemeClr val="bg1">
                  <a:lumMod val="95000"/>
                </a:schemeClr>
              </a:solidFill>
              <a:latin typeface="Raleway" panose="020B0003030101060003" pitchFamily="34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 flipH="1">
            <a:off x="3569118" y="4396680"/>
            <a:ext cx="1289568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lgDash"/>
            <a:headEnd type="oval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958142" y="3594659"/>
            <a:ext cx="1289568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lgDash"/>
            <a:headEnd type="oval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3031016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6C46442-6BD0-4777-9E09-59A586FE6799}"/>
              </a:ext>
            </a:extLst>
          </p:cNvPr>
          <p:cNvSpPr/>
          <p:nvPr/>
        </p:nvSpPr>
        <p:spPr>
          <a:xfrm>
            <a:off x="3307971" y="1447445"/>
            <a:ext cx="4428445" cy="1666785"/>
          </a:xfrm>
          <a:prstGeom prst="rect">
            <a:avLst/>
          </a:prstGeom>
          <a:solidFill>
            <a:srgbClr val="CE0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13">
              <a:latin typeface="Raleway" panose="020B0003030101060003" pitchFamily="34" charset="0"/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63369169-13CA-4985-B404-FB0AC06E218F}"/>
              </a:ext>
            </a:extLst>
          </p:cNvPr>
          <p:cNvSpPr txBox="1"/>
          <p:nvPr/>
        </p:nvSpPr>
        <p:spPr>
          <a:xfrm>
            <a:off x="4113885" y="2084708"/>
            <a:ext cx="3054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solidFill>
                  <a:schemeClr val="bg1"/>
                </a:solidFill>
              </a:rPr>
              <a:t>Vraćaš se kao nova osoba!</a:t>
            </a:r>
          </a:p>
        </p:txBody>
      </p:sp>
      <p:cxnSp>
        <p:nvCxnSpPr>
          <p:cNvPr id="11" name="Straight Connector 44">
            <a:extLst>
              <a:ext uri="{FF2B5EF4-FFF2-40B4-BE49-F238E27FC236}">
                <a16:creationId xmlns:a16="http://schemas.microsoft.com/office/drawing/2014/main" id="{7CCD5AD9-940B-4072-A54D-A6B68173C0E8}"/>
              </a:ext>
            </a:extLst>
          </p:cNvPr>
          <p:cNvCxnSpPr/>
          <p:nvPr/>
        </p:nvCxnSpPr>
        <p:spPr>
          <a:xfrm flipH="1">
            <a:off x="4877410" y="1808225"/>
            <a:ext cx="1289568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lgDash"/>
            <a:headEnd type="oval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9A3E3C1F-0937-4133-A159-3AC1290716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165" y="3114230"/>
            <a:ext cx="2586835" cy="1953061"/>
          </a:xfrm>
        </p:spPr>
      </p:pic>
    </p:spTree>
    <p:extLst>
      <p:ext uri="{BB962C8B-B14F-4D97-AF65-F5344CB8AC3E}">
        <p14:creationId xmlns:p14="http://schemas.microsoft.com/office/powerpoint/2010/main" val="1768135029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57985" y="891995"/>
            <a:ext cx="6009806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/>
              <a:t>Sveučilište u Zagrebu raspisuje </a:t>
            </a:r>
            <a:r>
              <a:rPr lang="hr-HR" sz="1600" b="1" dirty="0">
                <a:solidFill>
                  <a:srgbClr val="C00000"/>
                </a:solidFill>
              </a:rPr>
              <a:t>natječaj</a:t>
            </a:r>
          </a:p>
          <a:p>
            <a:endParaRPr lang="hr-HR" sz="1600" dirty="0">
              <a:solidFill>
                <a:srgbClr val="CE003D"/>
              </a:solidFill>
            </a:endParaRPr>
          </a:p>
          <a:p>
            <a:endParaRPr lang="hr-HR" sz="1600" dirty="0"/>
          </a:p>
          <a:p>
            <a:pPr algn="ctr"/>
            <a:r>
              <a:rPr lang="hr-HR" sz="1600" dirty="0"/>
              <a:t>Početkom kalendarske godine (veljača) za sljedeću ak. godinu</a:t>
            </a:r>
          </a:p>
          <a:p>
            <a:pPr algn="ctr"/>
            <a:endParaRPr lang="hr-HR" sz="1600" dirty="0"/>
          </a:p>
          <a:p>
            <a:pPr algn="ctr"/>
            <a:endParaRPr lang="hr-HR" sz="1600" dirty="0"/>
          </a:p>
          <a:p>
            <a:pPr algn="ctr"/>
            <a:r>
              <a:rPr lang="hr-HR" sz="1600" dirty="0"/>
              <a:t>Objava natječaja na web stranicama UNIZG, FOI-ja, Facebooku FOI-ja, portalu i Facebooku CPSRK-a….pratite!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600" dirty="0"/>
          </a:p>
          <a:p>
            <a:pPr algn="ctr"/>
            <a:endParaRPr lang="hr-HR" sz="1600" dirty="0"/>
          </a:p>
          <a:p>
            <a:pPr algn="ctr"/>
            <a:r>
              <a:rPr lang="hr-HR" sz="1600" dirty="0">
                <a:solidFill>
                  <a:schemeClr val="accent2"/>
                </a:solidFill>
              </a:rPr>
              <a:t>FOI rangira studente </a:t>
            </a:r>
            <a:r>
              <a:rPr lang="hr-HR" sz="1600" dirty="0"/>
              <a:t>i listu šalje </a:t>
            </a:r>
            <a:r>
              <a:rPr lang="hr-HR" sz="1600" dirty="0">
                <a:solidFill>
                  <a:schemeClr val="accent2"/>
                </a:solidFill>
              </a:rPr>
              <a:t>Sveučilištu u Zagrebu</a:t>
            </a:r>
            <a:r>
              <a:rPr lang="hr-HR" sz="1600" dirty="0"/>
              <a:t> koje </a:t>
            </a:r>
            <a:r>
              <a:rPr lang="hr-HR" sz="1600" dirty="0">
                <a:solidFill>
                  <a:schemeClr val="accent2"/>
                </a:solidFill>
              </a:rPr>
              <a:t>donosi odluku o ne/stipendiranju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600" dirty="0">
              <a:solidFill>
                <a:srgbClr val="595959"/>
              </a:solidFill>
            </a:endParaRPr>
          </a:p>
          <a:p>
            <a:pPr algn="ctr"/>
            <a:endParaRPr lang="hr-HR" sz="1600" dirty="0">
              <a:solidFill>
                <a:srgbClr val="595959"/>
              </a:solidFill>
            </a:endParaRPr>
          </a:p>
          <a:p>
            <a:pPr algn="ctr"/>
            <a:r>
              <a:rPr lang="hr-HR" sz="1600" dirty="0"/>
              <a:t>Detaljnije informacije o potrebnoj dokumentaciji, uvjetima prijave…na </a:t>
            </a:r>
            <a:r>
              <a:rPr lang="hr-HR" sz="1600" b="1" dirty="0" err="1"/>
              <a:t>Erasmus</a:t>
            </a:r>
            <a:r>
              <a:rPr lang="hr-HR" sz="1600" b="1" dirty="0"/>
              <a:t>+ tribini </a:t>
            </a:r>
            <a:r>
              <a:rPr lang="hr-HR" sz="1600" dirty="0"/>
              <a:t>koja se na FOI-ju održava nakon objave natječaja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endParaRPr lang="hr-HR" sz="1500" dirty="0">
              <a:solidFill>
                <a:srgbClr val="595959"/>
              </a:solidFill>
            </a:endParaRPr>
          </a:p>
          <a:p>
            <a:pPr marL="214313" indent="-214313">
              <a:buFont typeface="Wingdings" panose="05000000000000000000" pitchFamily="2" charset="2"/>
              <a:buChar char="ü"/>
            </a:pPr>
            <a:endParaRPr lang="hr-HR" sz="1500" dirty="0">
              <a:solidFill>
                <a:srgbClr val="595959"/>
              </a:solidFill>
            </a:endParaRPr>
          </a:p>
          <a:p>
            <a:pPr marL="214313" indent="-214313">
              <a:buFont typeface="Wingdings" panose="05000000000000000000" pitchFamily="2" charset="2"/>
              <a:buChar char="ü"/>
            </a:pPr>
            <a:endParaRPr lang="hr-HR" sz="1500" dirty="0">
              <a:solidFill>
                <a:srgbClr val="595959"/>
              </a:solidFill>
            </a:endParaRPr>
          </a:p>
        </p:txBody>
      </p:sp>
      <p:sp>
        <p:nvSpPr>
          <p:cNvPr id="5" name="Pravokutnik 4"/>
          <p:cNvSpPr/>
          <p:nvPr/>
        </p:nvSpPr>
        <p:spPr>
          <a:xfrm>
            <a:off x="2128720" y="265528"/>
            <a:ext cx="4516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dirty="0">
                <a:solidFill>
                  <a:schemeClr val="accent6">
                    <a:lumMod val="75000"/>
                  </a:schemeClr>
                </a:solidFill>
              </a:rPr>
              <a:t>Prijava za </a:t>
            </a:r>
            <a:r>
              <a:rPr lang="hr-HR" sz="2800" dirty="0" err="1">
                <a:solidFill>
                  <a:schemeClr val="accent6">
                    <a:lumMod val="75000"/>
                  </a:schemeClr>
                </a:solidFill>
              </a:rPr>
              <a:t>Erasmus</a:t>
            </a:r>
            <a:r>
              <a:rPr lang="hr-HR" sz="2800" dirty="0">
                <a:solidFill>
                  <a:schemeClr val="accent6">
                    <a:lumMod val="75000"/>
                  </a:schemeClr>
                </a:solidFill>
              </a:rPr>
              <a:t> razmjenu</a:t>
            </a:r>
            <a:endParaRPr lang="hr-HR" sz="3200" dirty="0">
              <a:solidFill>
                <a:srgbClr val="C00000"/>
              </a:solidFill>
            </a:endParaRPr>
          </a:p>
        </p:txBody>
      </p:sp>
      <p:sp>
        <p:nvSpPr>
          <p:cNvPr id="4" name="Strelica: prema dolje 3">
            <a:extLst>
              <a:ext uri="{FF2B5EF4-FFF2-40B4-BE49-F238E27FC236}">
                <a16:creationId xmlns:a16="http://schemas.microsoft.com/office/drawing/2014/main" id="{01A777A3-BFB6-443A-8725-963DA84457F2}"/>
              </a:ext>
            </a:extLst>
          </p:cNvPr>
          <p:cNvSpPr/>
          <p:nvPr/>
        </p:nvSpPr>
        <p:spPr>
          <a:xfrm>
            <a:off x="4711799" y="1267995"/>
            <a:ext cx="490240" cy="30541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82D02BF9-991B-4928-822D-8B6CA5C88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374" y="2090623"/>
            <a:ext cx="573074" cy="335309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8CFF4A21-7464-43FB-B5F5-4B76989D2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374" y="3959870"/>
            <a:ext cx="573074" cy="335309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23F7320E-ED42-4595-8F02-6AC653DCA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418" y="2995205"/>
            <a:ext cx="573074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86516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592486"/>
              </p:ext>
            </p:extLst>
          </p:nvPr>
        </p:nvGraphicFramePr>
        <p:xfrm>
          <a:off x="2128721" y="664046"/>
          <a:ext cx="6288808" cy="35424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18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5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16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9352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Zemlje</a:t>
                      </a:r>
                      <a:endParaRPr lang="hr-HR" sz="1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Financijska potpora (EUR mjesečno)</a:t>
                      </a:r>
                      <a:endParaRPr lang="hr-HR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30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Grupa 1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Programske države s višim troškovima života</a:t>
                      </a:r>
                      <a:endParaRPr lang="hr-HR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Danska, Irska, Francuska, Italija, Austrija, Finska, Švedska, Ujedinjeno Kraljevstvo, Lihtenštajn, Norveška, Švicarska </a:t>
                      </a:r>
                      <a:endParaRPr lang="hr-HR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460 €</a:t>
                      </a:r>
                      <a:endParaRPr lang="hr-HR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28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Grupa 2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Programske države sa </a:t>
                      </a:r>
                      <a:r>
                        <a:rPr lang="hr-HR" sz="14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hr-HR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srednjim troškovima života</a:t>
                      </a:r>
                      <a:endParaRPr lang="hr-HR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Belgija, Češka, Njemačka, Grčka, Španjolska, Hrvatska, Cipar, Luksemburg, Nizozemska, Portugal, Slovenija, Island, Turska </a:t>
                      </a:r>
                      <a:endParaRPr lang="hr-HR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410 €</a:t>
                      </a:r>
                      <a:endParaRPr lang="hr-HR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28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Grupa 3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Programske države s nižim troškovima života</a:t>
                      </a:r>
                      <a:endParaRPr lang="hr-HR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Bugarska, Estonija, Latvija, Litva, Mađarska, Malta, Poljska, Rumunjska, Slovačka, Makedonija </a:t>
                      </a:r>
                      <a:endParaRPr lang="hr-HR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360 €</a:t>
                      </a:r>
                      <a:endParaRPr lang="hr-HR" sz="1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44" marR="7144" marT="7144" marB="7144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432910" y="202380"/>
            <a:ext cx="5943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solidFill>
                  <a:srgbClr val="C00000"/>
                </a:solidFill>
                <a:latin typeface="Raleway" panose="020B0604020202020204" charset="0"/>
              </a:rPr>
              <a:t>IZNOSI </a:t>
            </a:r>
            <a:r>
              <a:rPr lang="hr-HR" sz="2400" dirty="0">
                <a:latin typeface="Raleway" panose="020B0604020202020204" charset="0"/>
              </a:rPr>
              <a:t>STIPENDIJE PO ZEMLJAMA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32910" y="3949224"/>
            <a:ext cx="5708561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hr-HR" sz="1350" b="1" i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hr-HR" sz="1350" b="1" i="1" dirty="0"/>
              <a:t>Studenti s invaliditetom</a:t>
            </a:r>
            <a:r>
              <a:rPr lang="hr-HR" sz="1350" i="1" dirty="0"/>
              <a:t> - uvećani iznos financijske potpore, ovisno o stupnju invaliditeta na temelju potvrde ovlaštene ustanove.</a:t>
            </a:r>
            <a:endParaRPr lang="hr-HR" sz="1350" dirty="0"/>
          </a:p>
          <a:p>
            <a:endParaRPr lang="hr-HR" sz="600" b="1" i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hr-HR" sz="1350" b="1" i="1" dirty="0"/>
              <a:t>Studenti slabijeg socioekonomskog statusa</a:t>
            </a:r>
            <a:r>
              <a:rPr lang="hr-HR" sz="1350" i="1" dirty="0"/>
              <a:t> - pravo na dodatnu financijsku potporu u iznosu od </a:t>
            </a:r>
            <a:r>
              <a:rPr lang="hr-HR" sz="1350" b="1" i="1" dirty="0"/>
              <a:t>200 € mjesečno.</a:t>
            </a:r>
            <a:endParaRPr lang="hr-HR" sz="1350" b="1" dirty="0"/>
          </a:p>
        </p:txBody>
      </p:sp>
    </p:spTree>
    <p:extLst>
      <p:ext uri="{BB962C8B-B14F-4D97-AF65-F5344CB8AC3E}">
        <p14:creationId xmlns:p14="http://schemas.microsoft.com/office/powerpoint/2010/main" val="2178674598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28720" y="428274"/>
            <a:ext cx="5879145" cy="572644"/>
          </a:xfrm>
        </p:spPr>
        <p:txBody>
          <a:bodyPr>
            <a:noAutofit/>
          </a:bodyPr>
          <a:lstStyle/>
          <a:p>
            <a:r>
              <a:rPr lang="hr-HR" dirty="0">
                <a:solidFill>
                  <a:schemeClr val="accent2">
                    <a:lumMod val="75000"/>
                  </a:schemeClr>
                </a:solidFill>
              </a:rPr>
              <a:t>Organizacije za </a:t>
            </a:r>
            <a:r>
              <a:rPr lang="hr-HR" dirty="0" err="1">
                <a:solidFill>
                  <a:schemeClr val="accent2">
                    <a:lumMod val="75000"/>
                  </a:schemeClr>
                </a:solidFill>
              </a:rPr>
              <a:t>Erasmus</a:t>
            </a:r>
            <a:r>
              <a:rPr lang="hr-HR" dirty="0">
                <a:solidFill>
                  <a:schemeClr val="accent2">
                    <a:lumMod val="75000"/>
                  </a:schemeClr>
                </a:solidFill>
              </a:rPr>
              <a:t> studente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186630" y="1445312"/>
            <a:ext cx="4275738" cy="2088488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hr-HR" sz="1800" b="1" dirty="0"/>
              <a:t>ESN - </a:t>
            </a:r>
            <a:r>
              <a:rPr lang="hr-HR" sz="1800" b="1" dirty="0" err="1"/>
              <a:t>Erasmus</a:t>
            </a:r>
            <a:r>
              <a:rPr lang="hr-HR" sz="1800" b="1" dirty="0"/>
              <a:t> Student Network </a:t>
            </a:r>
            <a:r>
              <a:rPr lang="hr-HR" sz="1800" dirty="0"/>
              <a:t>(najveća)</a:t>
            </a:r>
          </a:p>
          <a:p>
            <a:pPr>
              <a:buFont typeface="+mj-lt"/>
              <a:buAutoNum type="arabicPeriod"/>
            </a:pPr>
            <a:r>
              <a:rPr lang="hr-HR" sz="1800" dirty="0" err="1"/>
              <a:t>Erasmus</a:t>
            </a:r>
            <a:r>
              <a:rPr lang="hr-HR" sz="1800" dirty="0"/>
              <a:t> </a:t>
            </a:r>
            <a:r>
              <a:rPr lang="hr-HR" sz="1800" dirty="0" err="1"/>
              <a:t>Nation</a:t>
            </a:r>
            <a:endParaRPr lang="hr-HR" sz="1800" dirty="0"/>
          </a:p>
          <a:p>
            <a:pPr>
              <a:buFont typeface="+mj-lt"/>
              <a:buAutoNum type="arabicPeriod"/>
            </a:pPr>
            <a:r>
              <a:rPr lang="en-US" sz="1800" dirty="0"/>
              <a:t>Exchange your life: Erasmus Community</a:t>
            </a:r>
            <a:endParaRPr lang="hr-HR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hr-HR" sz="1800" dirty="0"/>
              <a:t>pomažu integraciji međunarodnih studenata kroz mnoštvo aktivnosti (</a:t>
            </a:r>
            <a:r>
              <a:rPr lang="hr-HR" sz="1800" dirty="0" err="1"/>
              <a:t>buddy</a:t>
            </a:r>
            <a:r>
              <a:rPr lang="hr-HR" sz="1800" dirty="0"/>
              <a:t> sistem, organiziranje zabava, druženja, izleta…)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462" y="744067"/>
            <a:ext cx="1844044" cy="86563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606" y="3794650"/>
            <a:ext cx="2901397" cy="103261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165" y="2068225"/>
            <a:ext cx="2124075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3228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6B4A5CB-F4F4-4002-8BAD-B85DD8EF9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dirty="0"/>
              <a:t/>
            </a:r>
            <a:br>
              <a:rPr lang="hr-HR" dirty="0"/>
            </a:br>
            <a:r>
              <a:rPr lang="hr-HR" dirty="0"/>
              <a:t/>
            </a:r>
            <a:br>
              <a:rPr lang="hr-HR" dirty="0"/>
            </a:br>
            <a:r>
              <a:rPr lang="hr-HR" dirty="0"/>
              <a:t/>
            </a:r>
            <a:br>
              <a:rPr lang="hr-HR" dirty="0"/>
            </a:br>
            <a:r>
              <a:rPr lang="hr-HR" dirty="0"/>
              <a:t/>
            </a:r>
            <a:br>
              <a:rPr lang="hr-HR" dirty="0"/>
            </a:br>
            <a:r>
              <a:rPr lang="hr-HR" dirty="0"/>
              <a:t/>
            </a:r>
            <a:br>
              <a:rPr lang="hr-HR" dirty="0"/>
            </a:br>
            <a:r>
              <a:rPr lang="hr-HR" dirty="0"/>
              <a:t/>
            </a:r>
            <a:br>
              <a:rPr lang="hr-HR" dirty="0"/>
            </a:br>
            <a:r>
              <a:rPr lang="hr-HR" dirty="0"/>
              <a:t/>
            </a:r>
            <a:br>
              <a:rPr lang="hr-HR" dirty="0"/>
            </a:br>
            <a:r>
              <a:rPr lang="hr-HR" dirty="0"/>
              <a:t/>
            </a:r>
            <a:br>
              <a:rPr lang="hr-HR" dirty="0"/>
            </a:br>
            <a:r>
              <a:rPr lang="hr-HR" sz="5300" dirty="0"/>
              <a:t> SVEUČILIŠTA ZA ERASMUS RAZMJENU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652333422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4D79E6F-C9A7-4EDC-ACBA-B14267F2A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260" y="1"/>
            <a:ext cx="5955495" cy="433880"/>
          </a:xfrm>
        </p:spPr>
        <p:txBody>
          <a:bodyPr>
            <a:normAutofit/>
          </a:bodyPr>
          <a:lstStyle/>
          <a:p>
            <a:r>
              <a:rPr lang="hr-HR" sz="2400" dirty="0"/>
              <a:t>Za studente </a:t>
            </a:r>
            <a:r>
              <a:rPr lang="hr-HR" sz="2400" dirty="0">
                <a:solidFill>
                  <a:srgbClr val="C00000"/>
                </a:solidFill>
              </a:rPr>
              <a:t>informatike</a:t>
            </a:r>
            <a:endParaRPr lang="hr-HR" sz="2400" dirty="0"/>
          </a:p>
        </p:txBody>
      </p:sp>
      <p:graphicFrame>
        <p:nvGraphicFramePr>
          <p:cNvPr id="7" name="Rezervirano mjesto sadržaja 6">
            <a:extLst>
              <a:ext uri="{FF2B5EF4-FFF2-40B4-BE49-F238E27FC236}">
                <a16:creationId xmlns:a16="http://schemas.microsoft.com/office/drawing/2014/main" id="{8B31C80B-136B-486F-8861-8216FFD03144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069535664"/>
              </p:ext>
            </p:extLst>
          </p:nvPr>
        </p:nvGraphicFramePr>
        <p:xfrm>
          <a:off x="-423" y="344133"/>
          <a:ext cx="9144423" cy="4799367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337727">
                  <a:extLst>
                    <a:ext uri="{9D8B030D-6E8A-4147-A177-3AD203B41FA5}">
                      <a16:colId xmlns:a16="http://schemas.microsoft.com/office/drawing/2014/main" val="3976755333"/>
                    </a:ext>
                  </a:extLst>
                </a:gridCol>
                <a:gridCol w="1753295">
                  <a:extLst>
                    <a:ext uri="{9D8B030D-6E8A-4147-A177-3AD203B41FA5}">
                      <a16:colId xmlns:a16="http://schemas.microsoft.com/office/drawing/2014/main" val="287136463"/>
                    </a:ext>
                  </a:extLst>
                </a:gridCol>
                <a:gridCol w="974053">
                  <a:extLst>
                    <a:ext uri="{9D8B030D-6E8A-4147-A177-3AD203B41FA5}">
                      <a16:colId xmlns:a16="http://schemas.microsoft.com/office/drawing/2014/main" val="2945083718"/>
                    </a:ext>
                  </a:extLst>
                </a:gridCol>
                <a:gridCol w="881270">
                  <a:extLst>
                    <a:ext uri="{9D8B030D-6E8A-4147-A177-3AD203B41FA5}">
                      <a16:colId xmlns:a16="http://schemas.microsoft.com/office/drawing/2014/main" val="1067141382"/>
                    </a:ext>
                  </a:extLst>
                </a:gridCol>
                <a:gridCol w="1651267">
                  <a:extLst>
                    <a:ext uri="{9D8B030D-6E8A-4147-A177-3AD203B41FA5}">
                      <a16:colId xmlns:a16="http://schemas.microsoft.com/office/drawing/2014/main" val="92047565"/>
                    </a:ext>
                  </a:extLst>
                </a:gridCol>
                <a:gridCol w="1546811">
                  <a:extLst>
                    <a:ext uri="{9D8B030D-6E8A-4147-A177-3AD203B41FA5}">
                      <a16:colId xmlns:a16="http://schemas.microsoft.com/office/drawing/2014/main" val="1965600862"/>
                    </a:ext>
                  </a:extLst>
                </a:gridCol>
              </a:tblGrid>
              <a:tr h="25313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Sveučilište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Fakultet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Zemlja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Grad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Broj studenata  (godišnje)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Razina studija 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extLst>
                  <a:ext uri="{0D108BD9-81ED-4DB2-BD59-A6C34878D82A}">
                    <a16:rowId xmlns:a16="http://schemas.microsoft.com/office/drawing/2014/main" val="1533182100"/>
                  </a:ext>
                </a:extLst>
              </a:tr>
              <a:tr h="25570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 err="1">
                          <a:effectLst/>
                        </a:rPr>
                        <a:t>Mykolas</a:t>
                      </a:r>
                      <a:r>
                        <a:rPr lang="hr-HR" sz="1000" dirty="0">
                          <a:effectLst/>
                        </a:rPr>
                        <a:t> </a:t>
                      </a:r>
                      <a:r>
                        <a:rPr lang="hr-HR" sz="1000" dirty="0" err="1">
                          <a:effectLst/>
                        </a:rPr>
                        <a:t>Romeris</a:t>
                      </a:r>
                      <a:r>
                        <a:rPr lang="hr-HR" sz="1000" dirty="0">
                          <a:effectLst/>
                        </a:rPr>
                        <a:t> University 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Business Media School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Litva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Vilnius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2 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DS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extLst>
                  <a:ext uri="{0D108BD9-81ED-4DB2-BD59-A6C34878D82A}">
                    <a16:rowId xmlns:a16="http://schemas.microsoft.com/office/drawing/2014/main" val="3594756709"/>
                  </a:ext>
                </a:extLst>
              </a:tr>
              <a:tr h="21642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University </a:t>
                      </a:r>
                      <a:r>
                        <a:rPr lang="hr-HR" sz="1000" dirty="0" err="1">
                          <a:effectLst/>
                        </a:rPr>
                        <a:t>of</a:t>
                      </a:r>
                      <a:r>
                        <a:rPr lang="hr-HR" sz="1000" dirty="0">
                          <a:effectLst/>
                        </a:rPr>
                        <a:t> </a:t>
                      </a:r>
                      <a:r>
                        <a:rPr lang="hr-HR" sz="1000" dirty="0" err="1">
                          <a:effectLst/>
                        </a:rPr>
                        <a:t>Graz</a:t>
                      </a:r>
                      <a:r>
                        <a:rPr lang="hr-HR" sz="1000" dirty="0">
                          <a:effectLst/>
                        </a:rPr>
                        <a:t> 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/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Austrija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Graz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6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PDS/DS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extLst>
                  <a:ext uri="{0D108BD9-81ED-4DB2-BD59-A6C34878D82A}">
                    <a16:rowId xmlns:a16="http://schemas.microsoft.com/office/drawing/2014/main" val="1885954801"/>
                  </a:ext>
                </a:extLst>
              </a:tr>
              <a:tr h="45107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University </a:t>
                      </a:r>
                      <a:r>
                        <a:rPr lang="hr-HR" sz="1000" dirty="0" err="1">
                          <a:effectLst/>
                        </a:rPr>
                        <a:t>of</a:t>
                      </a:r>
                      <a:r>
                        <a:rPr lang="hr-HR" sz="1000" dirty="0">
                          <a:effectLst/>
                        </a:rPr>
                        <a:t> </a:t>
                      </a:r>
                      <a:r>
                        <a:rPr lang="hr-HR" sz="1000" dirty="0" err="1">
                          <a:effectLst/>
                        </a:rPr>
                        <a:t>Žilina</a:t>
                      </a:r>
                      <a:r>
                        <a:rPr lang="hr-HR" sz="1000" dirty="0">
                          <a:effectLst/>
                        </a:rPr>
                        <a:t> 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 err="1">
                          <a:effectLst/>
                        </a:rPr>
                        <a:t>Faculty</a:t>
                      </a:r>
                      <a:r>
                        <a:rPr lang="hr-HR" sz="1000" dirty="0">
                          <a:effectLst/>
                        </a:rPr>
                        <a:t> </a:t>
                      </a:r>
                      <a:r>
                        <a:rPr lang="hr-HR" sz="1000" dirty="0" err="1">
                          <a:effectLst/>
                        </a:rPr>
                        <a:t>of</a:t>
                      </a:r>
                      <a:r>
                        <a:rPr lang="hr-HR" sz="1000" dirty="0">
                          <a:effectLst/>
                        </a:rPr>
                        <a:t> </a:t>
                      </a:r>
                      <a:r>
                        <a:rPr lang="hr-HR" sz="1000" dirty="0" err="1">
                          <a:effectLst/>
                        </a:rPr>
                        <a:t>Menagement</a:t>
                      </a:r>
                      <a:r>
                        <a:rPr lang="hr-HR" sz="1000" dirty="0">
                          <a:effectLst/>
                        </a:rPr>
                        <a:t> Science </a:t>
                      </a:r>
                      <a:r>
                        <a:rPr lang="hr-HR" sz="1000" dirty="0" err="1">
                          <a:effectLst/>
                        </a:rPr>
                        <a:t>and</a:t>
                      </a:r>
                      <a:r>
                        <a:rPr lang="hr-HR" sz="1000" dirty="0">
                          <a:effectLst/>
                        </a:rPr>
                        <a:t> </a:t>
                      </a:r>
                      <a:r>
                        <a:rPr lang="hr-HR" sz="1000" dirty="0" err="1">
                          <a:effectLst/>
                        </a:rPr>
                        <a:t>Informatics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Slovačka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 err="1">
                          <a:effectLst/>
                        </a:rPr>
                        <a:t>Žilina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8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PDS/DS/Post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extLst>
                  <a:ext uri="{0D108BD9-81ED-4DB2-BD59-A6C34878D82A}">
                    <a16:rowId xmlns:a16="http://schemas.microsoft.com/office/drawing/2014/main" val="1351239064"/>
                  </a:ext>
                </a:extLst>
              </a:tr>
              <a:tr h="21325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University </a:t>
                      </a:r>
                      <a:r>
                        <a:rPr lang="hr-HR" sz="1000" dirty="0" err="1">
                          <a:effectLst/>
                        </a:rPr>
                        <a:t>of</a:t>
                      </a:r>
                      <a:r>
                        <a:rPr lang="hr-HR" sz="1000" dirty="0">
                          <a:effectLst/>
                        </a:rPr>
                        <a:t> Maribor 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FERI</a:t>
                      </a: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Slovenija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Maribor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2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PDS/DS/Post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extLst>
                  <a:ext uri="{0D108BD9-81ED-4DB2-BD59-A6C34878D82A}">
                    <a16:rowId xmlns:a16="http://schemas.microsoft.com/office/drawing/2014/main" val="359298734"/>
                  </a:ext>
                </a:extLst>
              </a:tr>
              <a:tr h="25570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University of Porto 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 err="1">
                          <a:effectLst/>
                        </a:rPr>
                        <a:t>Faculty</a:t>
                      </a:r>
                      <a:r>
                        <a:rPr lang="hr-HR" sz="1000" dirty="0">
                          <a:effectLst/>
                        </a:rPr>
                        <a:t> </a:t>
                      </a:r>
                      <a:r>
                        <a:rPr lang="hr-HR" sz="1000" dirty="0" err="1">
                          <a:effectLst/>
                        </a:rPr>
                        <a:t>of</a:t>
                      </a:r>
                      <a:r>
                        <a:rPr lang="hr-HR" sz="1000" dirty="0">
                          <a:effectLst/>
                        </a:rPr>
                        <a:t> </a:t>
                      </a:r>
                      <a:r>
                        <a:rPr lang="hr-HR" sz="1000" dirty="0" err="1">
                          <a:effectLst/>
                        </a:rPr>
                        <a:t>Engineering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Portugal 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Porto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2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PDS/DS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extLst>
                  <a:ext uri="{0D108BD9-81ED-4DB2-BD59-A6C34878D82A}">
                    <a16:rowId xmlns:a16="http://schemas.microsoft.com/office/drawing/2014/main" val="4396810"/>
                  </a:ext>
                </a:extLst>
              </a:tr>
              <a:tr h="21642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University of Alcalá 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/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Španjolska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Alcala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2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PDS/DS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extLst>
                  <a:ext uri="{0D108BD9-81ED-4DB2-BD59-A6C34878D82A}">
                    <a16:rowId xmlns:a16="http://schemas.microsoft.com/office/drawing/2014/main" val="771425854"/>
                  </a:ext>
                </a:extLst>
              </a:tr>
              <a:tr h="21325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University of Seville 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/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Španjolska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Sevilla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3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PDS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extLst>
                  <a:ext uri="{0D108BD9-81ED-4DB2-BD59-A6C34878D82A}">
                    <a16:rowId xmlns:a16="http://schemas.microsoft.com/office/drawing/2014/main" val="2801517896"/>
                  </a:ext>
                </a:extLst>
              </a:tr>
              <a:tr h="45107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Slovak University </a:t>
                      </a:r>
                      <a:r>
                        <a:rPr lang="hr-HR" sz="1000" dirty="0" err="1">
                          <a:effectLst/>
                        </a:rPr>
                        <a:t>of</a:t>
                      </a:r>
                      <a:r>
                        <a:rPr lang="hr-HR" sz="1000" dirty="0">
                          <a:effectLst/>
                        </a:rPr>
                        <a:t> Technology </a:t>
                      </a:r>
                      <a:r>
                        <a:rPr lang="hr-HR" sz="1000" dirty="0" err="1">
                          <a:effectLst/>
                        </a:rPr>
                        <a:t>in</a:t>
                      </a:r>
                      <a:r>
                        <a:rPr lang="hr-HR" sz="1000" dirty="0">
                          <a:effectLst/>
                        </a:rPr>
                        <a:t> Bratislava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 err="1">
                          <a:effectLst/>
                        </a:rPr>
                        <a:t>Faculty</a:t>
                      </a:r>
                      <a:r>
                        <a:rPr lang="hr-HR" sz="1000" dirty="0">
                          <a:effectLst/>
                        </a:rPr>
                        <a:t> </a:t>
                      </a:r>
                      <a:r>
                        <a:rPr lang="hr-HR" sz="1000" dirty="0" err="1">
                          <a:effectLst/>
                        </a:rPr>
                        <a:t>of</a:t>
                      </a:r>
                      <a:r>
                        <a:rPr lang="hr-HR" sz="1000" dirty="0">
                          <a:effectLst/>
                        </a:rPr>
                        <a:t> Materials Science </a:t>
                      </a:r>
                      <a:r>
                        <a:rPr lang="hr-HR" sz="1000" dirty="0" err="1">
                          <a:effectLst/>
                        </a:rPr>
                        <a:t>and</a:t>
                      </a:r>
                      <a:r>
                        <a:rPr lang="hr-HR" sz="1000" dirty="0">
                          <a:effectLst/>
                        </a:rPr>
                        <a:t> Technology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Slovačka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Trnava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2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PDS/DS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extLst>
                  <a:ext uri="{0D108BD9-81ED-4DB2-BD59-A6C34878D82A}">
                    <a16:rowId xmlns:a16="http://schemas.microsoft.com/office/drawing/2014/main" val="1871413338"/>
                  </a:ext>
                </a:extLst>
              </a:tr>
              <a:tr h="43284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Amsterdam University of Applied Science 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/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Nizozemska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Amsterdam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2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Preddiplomski 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extLst>
                  <a:ext uri="{0D108BD9-81ED-4DB2-BD59-A6C34878D82A}">
                    <a16:rowId xmlns:a16="http://schemas.microsoft.com/office/drawing/2014/main" val="4006299075"/>
                  </a:ext>
                </a:extLst>
              </a:tr>
              <a:tr h="45107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 err="1">
                          <a:effectLst/>
                        </a:rPr>
                        <a:t>Faculty</a:t>
                      </a:r>
                      <a:r>
                        <a:rPr lang="hr-HR" sz="1000" dirty="0">
                          <a:effectLst/>
                        </a:rPr>
                        <a:t> </a:t>
                      </a:r>
                      <a:r>
                        <a:rPr lang="hr-HR" sz="1000" dirty="0" err="1">
                          <a:effectLst/>
                        </a:rPr>
                        <a:t>of</a:t>
                      </a:r>
                      <a:r>
                        <a:rPr lang="hr-HR" sz="1000" dirty="0">
                          <a:effectLst/>
                        </a:rPr>
                        <a:t> </a:t>
                      </a:r>
                      <a:r>
                        <a:rPr lang="hr-HR" sz="1000" dirty="0" err="1">
                          <a:effectLst/>
                        </a:rPr>
                        <a:t>Information</a:t>
                      </a:r>
                      <a:r>
                        <a:rPr lang="hr-HR" sz="1000" dirty="0">
                          <a:effectLst/>
                        </a:rPr>
                        <a:t> </a:t>
                      </a:r>
                      <a:r>
                        <a:rPr lang="hr-HR" sz="1000" dirty="0" err="1">
                          <a:effectLst/>
                        </a:rPr>
                        <a:t>Studies</a:t>
                      </a:r>
                      <a:r>
                        <a:rPr lang="hr-HR" sz="1000" dirty="0">
                          <a:effectLst/>
                        </a:rPr>
                        <a:t> </a:t>
                      </a:r>
                      <a:r>
                        <a:rPr lang="hr-HR" sz="1000" dirty="0" err="1">
                          <a:effectLst/>
                        </a:rPr>
                        <a:t>in</a:t>
                      </a:r>
                      <a:r>
                        <a:rPr lang="hr-HR" sz="1000" dirty="0">
                          <a:effectLst/>
                        </a:rPr>
                        <a:t> Novo </a:t>
                      </a:r>
                      <a:r>
                        <a:rPr lang="hr-HR" sz="1000" dirty="0" err="1">
                          <a:effectLst/>
                        </a:rPr>
                        <a:t>Mesto</a:t>
                      </a:r>
                      <a:r>
                        <a:rPr lang="hr-HR" sz="1000" dirty="0">
                          <a:effectLst/>
                        </a:rPr>
                        <a:t> 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/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Slovenija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Novo </a:t>
                      </a:r>
                      <a:r>
                        <a:rPr lang="hr-HR" sz="1000" dirty="0" err="1">
                          <a:effectLst/>
                        </a:rPr>
                        <a:t>Mesto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2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PDS/DS/Post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extLst>
                  <a:ext uri="{0D108BD9-81ED-4DB2-BD59-A6C34878D82A}">
                    <a16:rowId xmlns:a16="http://schemas.microsoft.com/office/drawing/2014/main" val="856351252"/>
                  </a:ext>
                </a:extLst>
              </a:tr>
              <a:tr h="45107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 err="1">
                          <a:effectLst/>
                        </a:rPr>
                        <a:t>Faculty</a:t>
                      </a:r>
                      <a:r>
                        <a:rPr lang="hr-HR" sz="1000" dirty="0">
                          <a:effectLst/>
                        </a:rPr>
                        <a:t> </a:t>
                      </a:r>
                      <a:r>
                        <a:rPr lang="hr-HR" sz="1000" dirty="0" err="1">
                          <a:effectLst/>
                        </a:rPr>
                        <a:t>of</a:t>
                      </a:r>
                      <a:r>
                        <a:rPr lang="hr-HR" sz="1000" dirty="0">
                          <a:effectLst/>
                        </a:rPr>
                        <a:t> </a:t>
                      </a:r>
                      <a:r>
                        <a:rPr lang="hr-HR" sz="1000" dirty="0" err="1">
                          <a:effectLst/>
                        </a:rPr>
                        <a:t>Organisation</a:t>
                      </a:r>
                      <a:r>
                        <a:rPr lang="hr-HR" sz="1000" dirty="0">
                          <a:effectLst/>
                        </a:rPr>
                        <a:t> </a:t>
                      </a:r>
                      <a:r>
                        <a:rPr lang="hr-HR" sz="1000" dirty="0" err="1">
                          <a:effectLst/>
                        </a:rPr>
                        <a:t>Studies</a:t>
                      </a:r>
                      <a:r>
                        <a:rPr lang="hr-HR" sz="1000" dirty="0">
                          <a:effectLst/>
                        </a:rPr>
                        <a:t> </a:t>
                      </a:r>
                      <a:r>
                        <a:rPr lang="hr-HR" sz="1000" dirty="0" err="1">
                          <a:effectLst/>
                        </a:rPr>
                        <a:t>in</a:t>
                      </a:r>
                      <a:r>
                        <a:rPr lang="hr-HR" sz="1000" dirty="0">
                          <a:effectLst/>
                        </a:rPr>
                        <a:t> Novo </a:t>
                      </a:r>
                      <a:r>
                        <a:rPr lang="hr-HR" sz="1000" dirty="0" err="1">
                          <a:effectLst/>
                        </a:rPr>
                        <a:t>Mesto</a:t>
                      </a:r>
                      <a:r>
                        <a:rPr lang="hr-HR" sz="1000" dirty="0">
                          <a:effectLst/>
                        </a:rPr>
                        <a:t> 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/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Slovenija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Novo Mesto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2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PDS/DS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extLst>
                  <a:ext uri="{0D108BD9-81ED-4DB2-BD59-A6C34878D82A}">
                    <a16:rowId xmlns:a16="http://schemas.microsoft.com/office/drawing/2014/main" val="1457799028"/>
                  </a:ext>
                </a:extLst>
              </a:tr>
              <a:tr h="40157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 err="1">
                          <a:effectLst/>
                        </a:rPr>
                        <a:t>Graduate</a:t>
                      </a:r>
                      <a:r>
                        <a:rPr lang="hr-HR" sz="1000" dirty="0">
                          <a:effectLst/>
                        </a:rPr>
                        <a:t> </a:t>
                      </a:r>
                      <a:r>
                        <a:rPr lang="hr-HR" sz="1000" dirty="0" err="1">
                          <a:effectLst/>
                        </a:rPr>
                        <a:t>Engineering</a:t>
                      </a:r>
                      <a:r>
                        <a:rPr lang="hr-HR" sz="1000" dirty="0">
                          <a:effectLst/>
                        </a:rPr>
                        <a:t> </a:t>
                      </a:r>
                      <a:r>
                        <a:rPr lang="hr-HR" sz="1000" dirty="0" err="1">
                          <a:effectLst/>
                        </a:rPr>
                        <a:t>School</a:t>
                      </a:r>
                      <a:r>
                        <a:rPr lang="hr-HR" sz="1000" dirty="0">
                          <a:effectLst/>
                        </a:rPr>
                        <a:t> (ESIEA)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/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Francuska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 err="1">
                          <a:effectLst/>
                        </a:rPr>
                        <a:t>Laval</a:t>
                      </a:r>
                      <a:r>
                        <a:rPr lang="hr-HR" sz="1000" dirty="0">
                          <a:effectLst/>
                        </a:rPr>
                        <a:t> / Pariz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2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PDS/DS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extLst>
                  <a:ext uri="{0D108BD9-81ED-4DB2-BD59-A6C34878D82A}">
                    <a16:rowId xmlns:a16="http://schemas.microsoft.com/office/drawing/2014/main" val="3301309611"/>
                  </a:ext>
                </a:extLst>
              </a:tr>
              <a:tr h="21325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 err="1">
                          <a:effectLst/>
                        </a:rPr>
                        <a:t>Odisee</a:t>
                      </a:r>
                      <a:r>
                        <a:rPr lang="hr-HR" sz="1000" dirty="0">
                          <a:effectLst/>
                        </a:rPr>
                        <a:t> University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/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Belgija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 err="1">
                          <a:effectLst/>
                        </a:rPr>
                        <a:t>Brussels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2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Preddiplomski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393" marR="20393" marT="0" marB="0"/>
                </a:tc>
                <a:extLst>
                  <a:ext uri="{0D108BD9-81ED-4DB2-BD59-A6C34878D82A}">
                    <a16:rowId xmlns:a16="http://schemas.microsoft.com/office/drawing/2014/main" val="2077180790"/>
                  </a:ext>
                </a:extLst>
              </a:tr>
              <a:tr h="21325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Mendel University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 err="1">
                          <a:effectLst/>
                        </a:rPr>
                        <a:t>Faculty</a:t>
                      </a:r>
                      <a:r>
                        <a:rPr lang="hr-HR" sz="1000" dirty="0">
                          <a:effectLst/>
                        </a:rPr>
                        <a:t> </a:t>
                      </a:r>
                      <a:r>
                        <a:rPr lang="hr-HR" sz="1000" dirty="0" err="1">
                          <a:effectLst/>
                        </a:rPr>
                        <a:t>of</a:t>
                      </a:r>
                      <a:r>
                        <a:rPr lang="hr-HR" sz="1000" dirty="0">
                          <a:effectLst/>
                        </a:rPr>
                        <a:t> Business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Češka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Brno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 smtClean="0">
                          <a:effectLst/>
                        </a:rPr>
                        <a:t>PDS/DS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extLst>
                  <a:ext uri="{0D108BD9-81ED-4DB2-BD59-A6C34878D82A}">
                    <a16:rowId xmlns:a16="http://schemas.microsoft.com/office/drawing/2014/main" val="2079294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4123488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ica 3">
            <a:extLst>
              <a:ext uri="{FF2B5EF4-FFF2-40B4-BE49-F238E27FC236}">
                <a16:creationId xmlns:a16="http://schemas.microsoft.com/office/drawing/2014/main" id="{148AD19C-14B3-4D0B-A3F1-39949E49CA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5313609"/>
              </p:ext>
            </p:extLst>
          </p:nvPr>
        </p:nvGraphicFramePr>
        <p:xfrm>
          <a:off x="1" y="805328"/>
          <a:ext cx="9143999" cy="4494017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097408">
                  <a:extLst>
                    <a:ext uri="{9D8B030D-6E8A-4147-A177-3AD203B41FA5}">
                      <a16:colId xmlns:a16="http://schemas.microsoft.com/office/drawing/2014/main" val="1954180816"/>
                    </a:ext>
                  </a:extLst>
                </a:gridCol>
                <a:gridCol w="1878246">
                  <a:extLst>
                    <a:ext uri="{9D8B030D-6E8A-4147-A177-3AD203B41FA5}">
                      <a16:colId xmlns:a16="http://schemas.microsoft.com/office/drawing/2014/main" val="1534195758"/>
                    </a:ext>
                  </a:extLst>
                </a:gridCol>
                <a:gridCol w="795130">
                  <a:extLst>
                    <a:ext uri="{9D8B030D-6E8A-4147-A177-3AD203B41FA5}">
                      <a16:colId xmlns:a16="http://schemas.microsoft.com/office/drawing/2014/main" val="3045751501"/>
                    </a:ext>
                  </a:extLst>
                </a:gridCol>
                <a:gridCol w="1158643">
                  <a:extLst>
                    <a:ext uri="{9D8B030D-6E8A-4147-A177-3AD203B41FA5}">
                      <a16:colId xmlns:a16="http://schemas.microsoft.com/office/drawing/2014/main" val="925001882"/>
                    </a:ext>
                  </a:extLst>
                </a:gridCol>
                <a:gridCol w="1359609">
                  <a:extLst>
                    <a:ext uri="{9D8B030D-6E8A-4147-A177-3AD203B41FA5}">
                      <a16:colId xmlns:a16="http://schemas.microsoft.com/office/drawing/2014/main" val="3728734587"/>
                    </a:ext>
                  </a:extLst>
                </a:gridCol>
                <a:gridCol w="1854963">
                  <a:extLst>
                    <a:ext uri="{9D8B030D-6E8A-4147-A177-3AD203B41FA5}">
                      <a16:colId xmlns:a16="http://schemas.microsoft.com/office/drawing/2014/main" val="3250659476"/>
                    </a:ext>
                  </a:extLst>
                </a:gridCol>
              </a:tblGrid>
              <a:tr h="41658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Sveučilište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Fakultet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Zemlja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Grad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Broj studenata (na godinu)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Razina studija 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extLst>
                  <a:ext uri="{0D108BD9-81ED-4DB2-BD59-A6C34878D82A}">
                    <a16:rowId xmlns:a16="http://schemas.microsoft.com/office/drawing/2014/main" val="1263955941"/>
                  </a:ext>
                </a:extLst>
              </a:tr>
              <a:tr h="41658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Mykolas Romeris University 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Economics and Finance Menagement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Litva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Vilnius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2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Diplomski studij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extLst>
                  <a:ext uri="{0D108BD9-81ED-4DB2-BD59-A6C34878D82A}">
                    <a16:rowId xmlns:a16="http://schemas.microsoft.com/office/drawing/2014/main" val="3066660064"/>
                  </a:ext>
                </a:extLst>
              </a:tr>
              <a:tr h="41658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University of Graz 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/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Austrija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Graz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6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Preddiplomski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Diplomski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extLst>
                  <a:ext uri="{0D108BD9-81ED-4DB2-BD59-A6C34878D82A}">
                    <a16:rowId xmlns:a16="http://schemas.microsoft.com/office/drawing/2014/main" val="3686347855"/>
                  </a:ext>
                </a:extLst>
              </a:tr>
              <a:tr h="63622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University </a:t>
                      </a:r>
                      <a:r>
                        <a:rPr lang="hr-HR" sz="1000" dirty="0" err="1">
                          <a:effectLst/>
                        </a:rPr>
                        <a:t>of</a:t>
                      </a:r>
                      <a:r>
                        <a:rPr lang="hr-HR" sz="1000" dirty="0">
                          <a:effectLst/>
                        </a:rPr>
                        <a:t> Maribor 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Faculty of Economics and Business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Slovenija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Maribor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2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Preddiplomski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Diplomski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Postdiplomski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extLst>
                  <a:ext uri="{0D108BD9-81ED-4DB2-BD59-A6C34878D82A}">
                    <a16:rowId xmlns:a16="http://schemas.microsoft.com/office/drawing/2014/main" val="2277104760"/>
                  </a:ext>
                </a:extLst>
              </a:tr>
              <a:tr h="48510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University of Pécs 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Faculty of Business and Economics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Mađarska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Pečuh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2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Preddiplomski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Diplomski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extLst>
                  <a:ext uri="{0D108BD9-81ED-4DB2-BD59-A6C34878D82A}">
                    <a16:rowId xmlns:a16="http://schemas.microsoft.com/office/drawing/2014/main" val="1115352098"/>
                  </a:ext>
                </a:extLst>
              </a:tr>
              <a:tr h="41658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Mendel University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 err="1">
                          <a:effectLst/>
                        </a:rPr>
                        <a:t>Faculty</a:t>
                      </a:r>
                      <a:r>
                        <a:rPr lang="hr-HR" sz="1000" dirty="0">
                          <a:effectLst/>
                        </a:rPr>
                        <a:t> </a:t>
                      </a:r>
                      <a:r>
                        <a:rPr lang="hr-HR" sz="1000" dirty="0" err="1">
                          <a:effectLst/>
                        </a:rPr>
                        <a:t>of</a:t>
                      </a:r>
                      <a:r>
                        <a:rPr lang="hr-HR" sz="1000" dirty="0">
                          <a:effectLst/>
                        </a:rPr>
                        <a:t> Business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Češka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Brno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Preddiplomski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Diplomski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extLst>
                  <a:ext uri="{0D108BD9-81ED-4DB2-BD59-A6C34878D82A}">
                    <a16:rowId xmlns:a16="http://schemas.microsoft.com/office/drawing/2014/main" val="4101315794"/>
                  </a:ext>
                </a:extLst>
              </a:tr>
              <a:tr h="41658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Faculty of Organisation Studies in Novo Mesto 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/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Slovenija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Novo </a:t>
                      </a:r>
                      <a:r>
                        <a:rPr lang="hr-HR" sz="1000" dirty="0" err="1">
                          <a:effectLst/>
                        </a:rPr>
                        <a:t>Mesto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2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Preddiplomski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Diplomski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extLst>
                  <a:ext uri="{0D108BD9-81ED-4DB2-BD59-A6C34878D82A}">
                    <a16:rowId xmlns:a16="http://schemas.microsoft.com/office/drawing/2014/main" val="693596025"/>
                  </a:ext>
                </a:extLst>
              </a:tr>
              <a:tr h="19694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Odisee University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/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Belgija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Brussels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2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Preddiplomski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extLst>
                  <a:ext uri="{0D108BD9-81ED-4DB2-BD59-A6C34878D82A}">
                    <a16:rowId xmlns:a16="http://schemas.microsoft.com/office/drawing/2014/main" val="694243393"/>
                  </a:ext>
                </a:extLst>
              </a:tr>
              <a:tr h="80851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 err="1">
                          <a:effectLst/>
                        </a:rPr>
                        <a:t>Pammukale</a:t>
                      </a:r>
                      <a:r>
                        <a:rPr lang="hr-HR" sz="1000" dirty="0">
                          <a:effectLst/>
                        </a:rPr>
                        <a:t> University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 err="1">
                          <a:effectLst/>
                        </a:rPr>
                        <a:t>Labour</a:t>
                      </a:r>
                      <a:r>
                        <a:rPr lang="hr-HR" sz="1000" dirty="0">
                          <a:effectLst/>
                        </a:rPr>
                        <a:t> </a:t>
                      </a:r>
                      <a:r>
                        <a:rPr lang="hr-HR" sz="1000" dirty="0" err="1">
                          <a:effectLst/>
                        </a:rPr>
                        <a:t>Economics</a:t>
                      </a:r>
                      <a:r>
                        <a:rPr lang="hr-HR" sz="1000" dirty="0">
                          <a:effectLst/>
                        </a:rPr>
                        <a:t> </a:t>
                      </a:r>
                      <a:r>
                        <a:rPr lang="hr-HR" sz="1000" dirty="0" err="1">
                          <a:effectLst/>
                        </a:rPr>
                        <a:t>Dep</a:t>
                      </a:r>
                      <a:r>
                        <a:rPr lang="hr-HR" sz="1000" dirty="0">
                          <a:effectLst/>
                        </a:rPr>
                        <a:t>. / Business </a:t>
                      </a:r>
                      <a:r>
                        <a:rPr lang="hr-HR" sz="1000" dirty="0" err="1">
                          <a:effectLst/>
                        </a:rPr>
                        <a:t>Menagement</a:t>
                      </a:r>
                      <a:r>
                        <a:rPr lang="hr-HR" sz="1000" dirty="0">
                          <a:effectLst/>
                        </a:rPr>
                        <a:t> Department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Turska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>
                          <a:effectLst/>
                        </a:rPr>
                        <a:t>Denizli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4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Preddiplomski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Diplomski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hr-HR" sz="1000" dirty="0">
                          <a:effectLst/>
                        </a:rPr>
                        <a:t>Postdiplomski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2039" marR="22039" marT="0" marB="0"/>
                </a:tc>
                <a:extLst>
                  <a:ext uri="{0D108BD9-81ED-4DB2-BD59-A6C34878D82A}">
                    <a16:rowId xmlns:a16="http://schemas.microsoft.com/office/drawing/2014/main" val="2480195973"/>
                  </a:ext>
                </a:extLst>
              </a:tr>
            </a:tbl>
          </a:graphicData>
        </a:graphic>
      </p:graphicFrame>
      <p:sp>
        <p:nvSpPr>
          <p:cNvPr id="2" name="Naslov 1">
            <a:extLst>
              <a:ext uri="{FF2B5EF4-FFF2-40B4-BE49-F238E27FC236}">
                <a16:creationId xmlns:a16="http://schemas.microsoft.com/office/drawing/2014/main" id="{6ACDF0B4-BFFA-4242-9D92-79A353C31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134"/>
            <a:ext cx="7886700" cy="994172"/>
          </a:xfrm>
        </p:spPr>
        <p:txBody>
          <a:bodyPr/>
          <a:lstStyle/>
          <a:p>
            <a:r>
              <a:rPr lang="hr-HR" dirty="0"/>
              <a:t>Za studente </a:t>
            </a:r>
            <a:r>
              <a:rPr lang="hr-HR" dirty="0">
                <a:solidFill>
                  <a:srgbClr val="C00000"/>
                </a:solidFill>
              </a:rPr>
              <a:t>ekonomije</a:t>
            </a:r>
          </a:p>
        </p:txBody>
      </p:sp>
    </p:spTree>
    <p:extLst>
      <p:ext uri="{BB962C8B-B14F-4D97-AF65-F5344CB8AC3E}">
        <p14:creationId xmlns:p14="http://schemas.microsoft.com/office/powerpoint/2010/main" val="1389413243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348616" y="1044700"/>
            <a:ext cx="6582073" cy="360875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E003D"/>
              </a:buClr>
              <a:buFont typeface="Wingdings" panose="05000000000000000000" pitchFamily="2" charset="2"/>
              <a:buChar char="ü"/>
            </a:pPr>
            <a:r>
              <a:rPr lang="hr-HR" sz="1600" dirty="0">
                <a:solidFill>
                  <a:srgbClr val="595959"/>
                </a:solidFill>
                <a:latin typeface="Raleway" panose="020B0003030101060003" pitchFamily="34" charset="0"/>
              </a:rPr>
              <a:t>Fakultet po orijentaciji sličan FOI-ju, sve popularniji kod FOI studenata</a:t>
            </a:r>
          </a:p>
          <a:p>
            <a:pPr marL="0" indent="0">
              <a:buClr>
                <a:srgbClr val="CE003D"/>
              </a:buClr>
              <a:buNone/>
            </a:pPr>
            <a:r>
              <a:rPr lang="hr-HR" sz="1600" dirty="0">
                <a:solidFill>
                  <a:srgbClr val="CE003D"/>
                </a:solidFill>
                <a:latin typeface="Raleway" panose="020B0003030101060003" pitchFamily="34" charset="0"/>
              </a:rPr>
              <a:t>Preddiplomski programi:</a:t>
            </a:r>
          </a:p>
          <a:p>
            <a:pPr>
              <a:buClr>
                <a:srgbClr val="CE003D"/>
              </a:buClr>
            </a:pPr>
            <a:r>
              <a:rPr lang="hr-HR" sz="1600" dirty="0">
                <a:solidFill>
                  <a:srgbClr val="595959"/>
                </a:solidFill>
                <a:latin typeface="Raleway" panose="020B0003030101060003" pitchFamily="34" charset="0"/>
              </a:rPr>
              <a:t>Informatika</a:t>
            </a:r>
          </a:p>
          <a:p>
            <a:pPr>
              <a:buClr>
                <a:srgbClr val="CE003D"/>
              </a:buClr>
            </a:pPr>
            <a:r>
              <a:rPr lang="hr-HR" sz="1600" dirty="0">
                <a:solidFill>
                  <a:srgbClr val="595959"/>
                </a:solidFill>
                <a:latin typeface="Raleway" panose="020B0003030101060003" pitchFamily="34" charset="0"/>
              </a:rPr>
              <a:t>Računalno inženjerstvo</a:t>
            </a:r>
          </a:p>
          <a:p>
            <a:pPr>
              <a:buClr>
                <a:srgbClr val="CE003D"/>
              </a:buClr>
            </a:pPr>
            <a:r>
              <a:rPr lang="hr-HR" sz="1600" dirty="0">
                <a:solidFill>
                  <a:srgbClr val="595959"/>
                </a:solidFill>
                <a:latin typeface="Raleway" panose="020B0003030101060003" pitchFamily="34" charset="0"/>
              </a:rPr>
              <a:t>Menadžment </a:t>
            </a:r>
          </a:p>
          <a:p>
            <a:pPr marL="0" indent="0">
              <a:buClr>
                <a:srgbClr val="CE003D"/>
              </a:buClr>
              <a:buNone/>
            </a:pPr>
            <a:r>
              <a:rPr lang="hr-HR" sz="1600" dirty="0">
                <a:solidFill>
                  <a:srgbClr val="CE003D"/>
                </a:solidFill>
                <a:latin typeface="Raleway" panose="020B0003030101060003" pitchFamily="34" charset="0"/>
              </a:rPr>
              <a:t>Diplomski programi: </a:t>
            </a:r>
          </a:p>
          <a:p>
            <a:pPr>
              <a:buClr>
                <a:srgbClr val="CE003D"/>
              </a:buClr>
            </a:pPr>
            <a:r>
              <a:rPr lang="hr-HR" sz="1600" dirty="0">
                <a:solidFill>
                  <a:srgbClr val="595959"/>
                </a:solidFill>
                <a:latin typeface="Raleway" panose="020B0003030101060003" pitchFamily="34" charset="0"/>
              </a:rPr>
              <a:t>Informacijski sustavi  </a:t>
            </a:r>
          </a:p>
          <a:p>
            <a:pPr lvl="1">
              <a:buClr>
                <a:srgbClr val="CE003D"/>
              </a:buClr>
              <a:buFont typeface="Raleway" panose="020B0604020202020204" charset="0"/>
              <a:buChar char="-"/>
            </a:pPr>
            <a:r>
              <a:rPr lang="hr-HR" sz="1600" dirty="0">
                <a:solidFill>
                  <a:srgbClr val="595959"/>
                </a:solidFill>
                <a:latin typeface="Raleway" panose="020B0003030101060003" pitchFamily="34" charset="0"/>
              </a:rPr>
              <a:t>Primijenjeni informacijski sustavi</a:t>
            </a:r>
          </a:p>
          <a:p>
            <a:pPr lvl="1">
              <a:buClr>
                <a:srgbClr val="CE003D"/>
              </a:buClr>
              <a:buFont typeface="Raleway" panose="020B0604020202020204" charset="0"/>
              <a:buChar char="-"/>
            </a:pPr>
            <a:r>
              <a:rPr lang="hr-HR" sz="1600" dirty="0">
                <a:solidFill>
                  <a:srgbClr val="595959"/>
                </a:solidFill>
                <a:latin typeface="Raleway" panose="020B0003030101060003" pitchFamily="34" charset="0"/>
              </a:rPr>
              <a:t>Inteligentni informacijski sustavi</a:t>
            </a:r>
          </a:p>
          <a:p>
            <a:pPr lvl="1">
              <a:buClr>
                <a:srgbClr val="CE003D"/>
              </a:buClr>
              <a:buFont typeface="Raleway" panose="020B0604020202020204" charset="0"/>
              <a:buChar char="-"/>
            </a:pPr>
            <a:r>
              <a:rPr lang="hr-HR" sz="1600" dirty="0">
                <a:solidFill>
                  <a:srgbClr val="595959"/>
                </a:solidFill>
                <a:latin typeface="Raleway" panose="020B0003030101060003" pitchFamily="34" charset="0"/>
              </a:rPr>
              <a:t>Primijenjeno mrežno inženjerstvo</a:t>
            </a:r>
          </a:p>
          <a:p>
            <a:pPr>
              <a:buClr>
                <a:srgbClr val="CE003D"/>
              </a:buClr>
            </a:pPr>
            <a:r>
              <a:rPr lang="hr-HR" sz="1600" dirty="0">
                <a:solidFill>
                  <a:srgbClr val="595959"/>
                </a:solidFill>
                <a:latin typeface="Raleway" panose="020B0003030101060003" pitchFamily="34" charset="0"/>
              </a:rPr>
              <a:t>Računalno inženjerstvo</a:t>
            </a:r>
          </a:p>
          <a:p>
            <a:pPr>
              <a:buClr>
                <a:srgbClr val="CE003D"/>
              </a:buClr>
            </a:pPr>
            <a:r>
              <a:rPr lang="hr-HR" sz="1600" dirty="0">
                <a:solidFill>
                  <a:srgbClr val="595959"/>
                </a:solidFill>
                <a:latin typeface="Raleway" panose="020B0003030101060003" pitchFamily="34" charset="0"/>
              </a:rPr>
              <a:t>Informatički menadžment</a:t>
            </a:r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035" y="3539046"/>
            <a:ext cx="2459700" cy="15568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21915" y="1818325"/>
            <a:ext cx="1399756" cy="1754326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hr-HR" sz="1350" i="1" dirty="0"/>
              <a:t>Na </a:t>
            </a:r>
            <a:r>
              <a:rPr lang="hr-HR" sz="1350" i="1" dirty="0" err="1"/>
              <a:t>Erasmus</a:t>
            </a:r>
            <a:r>
              <a:rPr lang="hr-HR" sz="1350" i="1" dirty="0"/>
              <a:t>+ razmjeni moguće je birati predmete s drugih odsjeka i fakulteta unutar Sveučilišta u Žilini!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96" y="46690"/>
            <a:ext cx="3779196" cy="933663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58" y="47605"/>
            <a:ext cx="2459700" cy="17080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28"/>
          <a:stretch/>
        </p:blipFill>
        <p:spPr>
          <a:xfrm>
            <a:off x="6145035" y="1783708"/>
            <a:ext cx="2460317" cy="17044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9595" y="46690"/>
            <a:ext cx="429806" cy="4389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1671" y="4629788"/>
            <a:ext cx="438950" cy="42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83899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371057" y="941271"/>
            <a:ext cx="4964468" cy="378023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CE003D"/>
              </a:buClr>
            </a:pPr>
            <a:r>
              <a:rPr lang="hr-HR" sz="1600" dirty="0">
                <a:solidFill>
                  <a:srgbClr val="1D3A00"/>
                </a:solidFill>
                <a:latin typeface="Raleway" panose="020B0003030101060003" pitchFamily="34" charset="0"/>
              </a:rPr>
              <a:t>Lokacija: 600 km autom (dostupno autobusom i vlakom)</a:t>
            </a:r>
          </a:p>
          <a:p>
            <a:pPr algn="just">
              <a:buClr>
                <a:srgbClr val="CE003D"/>
              </a:buClr>
            </a:pPr>
            <a:r>
              <a:rPr lang="hr-HR" sz="1600" dirty="0">
                <a:solidFill>
                  <a:srgbClr val="1D3A00"/>
                </a:solidFill>
                <a:latin typeface="Raleway" panose="020B0003030101060003" pitchFamily="34" charset="0"/>
              </a:rPr>
              <a:t>Odlična povezanost s Bečom i Pragom </a:t>
            </a:r>
          </a:p>
          <a:p>
            <a:pPr marL="0" indent="0" algn="just">
              <a:buClr>
                <a:srgbClr val="CE003D"/>
              </a:buClr>
              <a:buNone/>
            </a:pPr>
            <a:r>
              <a:rPr lang="hr-HR" sz="1600" dirty="0">
                <a:solidFill>
                  <a:srgbClr val="1D3A00"/>
                </a:solidFill>
                <a:latin typeface="Raleway" panose="020B0003030101060003" pitchFamily="34" charset="0"/>
              </a:rPr>
              <a:t>     (karta za vlak 9 € - putuje se 5 sati)</a:t>
            </a:r>
          </a:p>
          <a:p>
            <a:pPr algn="just">
              <a:buClr>
                <a:srgbClr val="CE003D"/>
              </a:buClr>
            </a:pPr>
            <a:r>
              <a:rPr lang="hr-HR" sz="1600" dirty="0">
                <a:solidFill>
                  <a:srgbClr val="1D3A00"/>
                </a:solidFill>
                <a:latin typeface="Raleway" panose="020B0003030101060003" pitchFamily="34" charset="0"/>
              </a:rPr>
              <a:t>Mogućnost dolaska do </a:t>
            </a:r>
            <a:r>
              <a:rPr lang="hr-HR" sz="1600" dirty="0" err="1">
                <a:solidFill>
                  <a:srgbClr val="1D3A00"/>
                </a:solidFill>
                <a:latin typeface="Raleway" panose="020B0003030101060003" pitchFamily="34" charset="0"/>
              </a:rPr>
              <a:t>Žiline</a:t>
            </a:r>
            <a:r>
              <a:rPr lang="hr-HR" sz="1600" dirty="0">
                <a:solidFill>
                  <a:srgbClr val="1D3A00"/>
                </a:solidFill>
                <a:latin typeface="Raleway" panose="020B0003030101060003" pitchFamily="34" charset="0"/>
              </a:rPr>
              <a:t> avionom do Beča, </a:t>
            </a:r>
          </a:p>
          <a:p>
            <a:pPr marL="0" indent="0" algn="just">
              <a:buClr>
                <a:srgbClr val="CE003D"/>
              </a:buClr>
              <a:buNone/>
            </a:pPr>
            <a:r>
              <a:rPr lang="hr-HR" sz="1600" dirty="0">
                <a:solidFill>
                  <a:srgbClr val="1D3A00"/>
                </a:solidFill>
                <a:latin typeface="Raleway" panose="020B0003030101060003" pitchFamily="34" charset="0"/>
              </a:rPr>
              <a:t>    vlakom do Žiline</a:t>
            </a:r>
          </a:p>
          <a:p>
            <a:pPr algn="just">
              <a:buClr>
                <a:srgbClr val="CE003D"/>
              </a:buClr>
            </a:pPr>
            <a:r>
              <a:rPr lang="hr-HR" sz="1600" dirty="0">
                <a:solidFill>
                  <a:srgbClr val="1D3A00"/>
                </a:solidFill>
                <a:latin typeface="Raleway" panose="020B0003030101060003" pitchFamily="34" charset="0"/>
              </a:rPr>
              <a:t>Smještaj u </a:t>
            </a:r>
            <a:r>
              <a:rPr lang="hr-HR" sz="1600" dirty="0">
                <a:solidFill>
                  <a:srgbClr val="1D3A00"/>
                </a:solidFill>
                <a:latin typeface="Raleway" panose="020B0003030101060003" pitchFamily="34" charset="0"/>
                <a:hlinkClick r:id="rId2" action="ppaction://hlinkfile"/>
              </a:rPr>
              <a:t>kampusu</a:t>
            </a:r>
            <a:r>
              <a:rPr lang="hr-HR" sz="1600" dirty="0">
                <a:solidFill>
                  <a:srgbClr val="1D3A00"/>
                </a:solidFill>
                <a:latin typeface="Raleway" panose="020B0003030101060003" pitchFamily="34" charset="0"/>
              </a:rPr>
              <a:t> 10 minuta od Fakulteta, cijena ca. 110 € na mjesec u dvokrevetnoj sobi </a:t>
            </a:r>
          </a:p>
          <a:p>
            <a:pPr algn="just">
              <a:buClr>
                <a:srgbClr val="CE003D"/>
              </a:buClr>
            </a:pPr>
            <a:r>
              <a:rPr lang="hr-HR" sz="1600" dirty="0">
                <a:solidFill>
                  <a:srgbClr val="1D3A00"/>
                </a:solidFill>
                <a:latin typeface="Raleway" panose="020B0003030101060003" pitchFamily="34" charset="0"/>
              </a:rPr>
              <a:t>Studentski restorani:</a:t>
            </a:r>
          </a:p>
          <a:p>
            <a:pPr marL="0" indent="0" algn="just">
              <a:buClr>
                <a:srgbClr val="CE003D"/>
              </a:buClr>
              <a:buNone/>
            </a:pPr>
            <a:r>
              <a:rPr lang="hr-HR" sz="1600" dirty="0">
                <a:solidFill>
                  <a:srgbClr val="1D3A00"/>
                </a:solidFill>
                <a:latin typeface="Raleway" panose="020B0003030101060003" pitchFamily="34" charset="0"/>
              </a:rPr>
              <a:t>    Cijene: doručak = 1,85 €, </a:t>
            </a:r>
          </a:p>
          <a:p>
            <a:pPr marL="0" indent="0" algn="just">
              <a:buClr>
                <a:srgbClr val="CE003D"/>
              </a:buClr>
              <a:buNone/>
            </a:pPr>
            <a:r>
              <a:rPr lang="hr-HR" sz="1600" dirty="0">
                <a:solidFill>
                  <a:srgbClr val="1D3A00"/>
                </a:solidFill>
                <a:latin typeface="Raleway" panose="020B0003030101060003" pitchFamily="34" charset="0"/>
              </a:rPr>
              <a:t>                 ručak i večera - 2,82 €</a:t>
            </a:r>
          </a:p>
          <a:p>
            <a:pPr marL="0" indent="0" algn="just">
              <a:buClr>
                <a:srgbClr val="CE003D"/>
              </a:buClr>
              <a:buNone/>
            </a:pPr>
            <a:r>
              <a:rPr lang="hr-HR" sz="1600" dirty="0">
                <a:solidFill>
                  <a:srgbClr val="1D3A00"/>
                </a:solidFill>
                <a:latin typeface="Raleway" panose="020B0003030101060003" pitchFamily="34" charset="0"/>
              </a:rPr>
              <a:t>Više informacija: </a:t>
            </a:r>
            <a:r>
              <a:rPr lang="hr-HR" sz="1600" dirty="0">
                <a:solidFill>
                  <a:srgbClr val="1D3A00"/>
                </a:solidFill>
                <a:latin typeface="Raleway" panose="020B0003030101060003" pitchFamily="34" charset="0"/>
                <a:hlinkClick r:id="rId3"/>
              </a:rPr>
              <a:t>https://www.uniza.sk/</a:t>
            </a:r>
            <a:r>
              <a:rPr lang="hr-HR" sz="1600" dirty="0">
                <a:solidFill>
                  <a:srgbClr val="1D3A00"/>
                </a:solidFill>
                <a:latin typeface="Raleway" panose="020B0003030101060003" pitchFamily="34" charset="0"/>
              </a:rPr>
              <a:t> </a:t>
            </a: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172" y="3182794"/>
            <a:ext cx="2459700" cy="1806300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82128" y="166900"/>
            <a:ext cx="3322284" cy="432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9pPr>
          </a:lstStyle>
          <a:p>
            <a:r>
              <a:rPr lang="hr-HR" sz="2000" b="1" dirty="0">
                <a:solidFill>
                  <a:srgbClr val="5F6062"/>
                </a:solidFill>
                <a:latin typeface="Raleway" panose="020B0003030101060003" pitchFamily="34" charset="0"/>
              </a:rPr>
              <a:t>BORAVAK NA </a:t>
            </a:r>
          </a:p>
          <a:p>
            <a:r>
              <a:rPr lang="hr-HR" sz="2000" b="1" dirty="0">
                <a:latin typeface="Raleway" panose="020B0003030101060003" pitchFamily="34" charset="0"/>
              </a:rPr>
              <a:t>SVEUČILIŠTU U ŽILINI</a:t>
            </a:r>
            <a:endParaRPr lang="hr-HR" sz="2000" b="1" kern="0" dirty="0">
              <a:latin typeface="Raleway" panose="020B00030301010600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7039" y="4489327"/>
            <a:ext cx="429300" cy="439169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172" y="77185"/>
            <a:ext cx="2459700" cy="1806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7389" y="77185"/>
            <a:ext cx="438950" cy="4298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05639" y="1929122"/>
            <a:ext cx="1751772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i="1" dirty="0">
                <a:solidFill>
                  <a:srgbClr val="CE003D"/>
                </a:solidFill>
              </a:rPr>
              <a:t>Jeste li znali da je vlak za studente u Slovačkoj</a:t>
            </a:r>
          </a:p>
          <a:p>
            <a:r>
              <a:rPr lang="hr-HR" sz="1200" i="1" dirty="0">
                <a:solidFill>
                  <a:srgbClr val="CE003D"/>
                </a:solidFill>
              </a:rPr>
              <a:t>besplatan? Na taj način vrlo povoljno možete </a:t>
            </a:r>
          </a:p>
          <a:p>
            <a:r>
              <a:rPr lang="hr-HR" sz="1200" i="1" dirty="0">
                <a:solidFill>
                  <a:srgbClr val="CE003D"/>
                </a:solidFill>
              </a:rPr>
              <a:t>razgledati cijelu Slovačku...</a:t>
            </a:r>
          </a:p>
          <a:p>
            <a:endParaRPr lang="hr-HR" sz="1350" dirty="0"/>
          </a:p>
        </p:txBody>
      </p:sp>
    </p:spTree>
    <p:extLst>
      <p:ext uri="{BB962C8B-B14F-4D97-AF65-F5344CB8AC3E}">
        <p14:creationId xmlns:p14="http://schemas.microsoft.com/office/powerpoint/2010/main" val="4076672710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86835" y="281175"/>
            <a:ext cx="5802790" cy="572644"/>
          </a:xfrm>
        </p:spPr>
        <p:txBody>
          <a:bodyPr>
            <a:normAutofit fontScale="90000"/>
          </a:bodyPr>
          <a:lstStyle/>
          <a:p>
            <a:r>
              <a:rPr lang="hr-HR" dirty="0"/>
              <a:t>Sadržaj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>
              <a:buFont typeface="+mj-lt"/>
              <a:buAutoNum type="arabicPeriod"/>
            </a:pPr>
            <a:r>
              <a:rPr lang="hr-HR" dirty="0"/>
              <a:t>30 godina programa </a:t>
            </a:r>
            <a:r>
              <a:rPr lang="hr-HR" dirty="0" err="1"/>
              <a:t>Erasmus</a:t>
            </a:r>
            <a:endParaRPr lang="hr-HR" dirty="0"/>
          </a:p>
          <a:p>
            <a:pPr algn="just">
              <a:buFont typeface="+mj-lt"/>
              <a:buAutoNum type="arabicPeriod"/>
            </a:pPr>
            <a:r>
              <a:rPr lang="hr-HR" dirty="0" err="1"/>
              <a:t>Erasmus</a:t>
            </a:r>
            <a:r>
              <a:rPr lang="hr-HR" dirty="0"/>
              <a:t>+ studijski boravak – osnovne informacije</a:t>
            </a:r>
          </a:p>
          <a:p>
            <a:pPr algn="just">
              <a:buFont typeface="+mj-lt"/>
              <a:buAutoNum type="arabicPeriod"/>
            </a:pPr>
            <a:r>
              <a:rPr lang="hr-HR" dirty="0"/>
              <a:t>Tijek prijave i stipendije</a:t>
            </a:r>
          </a:p>
          <a:p>
            <a:pPr algn="just">
              <a:buFont typeface="+mj-lt"/>
              <a:buAutoNum type="arabicPeriod"/>
            </a:pPr>
            <a:r>
              <a:rPr lang="hr-HR" dirty="0"/>
              <a:t>Organizacije za </a:t>
            </a:r>
            <a:r>
              <a:rPr lang="hr-HR" dirty="0" err="1"/>
              <a:t>Erasmus</a:t>
            </a:r>
            <a:r>
              <a:rPr lang="hr-HR" dirty="0"/>
              <a:t>+ studente</a:t>
            </a:r>
          </a:p>
          <a:p>
            <a:pPr algn="just">
              <a:buFont typeface="+mj-lt"/>
              <a:buAutoNum type="arabicPeriod"/>
            </a:pPr>
            <a:r>
              <a:rPr lang="hr-HR" dirty="0"/>
              <a:t>Partnerska sveučilišta FOI-ja</a:t>
            </a:r>
          </a:p>
          <a:p>
            <a:pPr algn="just">
              <a:buFont typeface="+mj-lt"/>
              <a:buAutoNum type="arabicPeriod"/>
            </a:pPr>
            <a:r>
              <a:rPr lang="hr-HR" dirty="0" err="1"/>
              <a:t>Erasmus</a:t>
            </a:r>
            <a:r>
              <a:rPr lang="hr-HR" dirty="0"/>
              <a:t>+ stručna praksa</a:t>
            </a:r>
          </a:p>
          <a:p>
            <a:pPr algn="just">
              <a:buFont typeface="+mj-lt"/>
              <a:buAutoNum type="arabicPeriod"/>
            </a:pPr>
            <a:r>
              <a:rPr lang="hr-HR" dirty="0" smtClean="0"/>
              <a:t>Pronalazak </a:t>
            </a:r>
            <a:r>
              <a:rPr lang="hr-HR" dirty="0"/>
              <a:t>poduzeća i priznavanje prakse na FOI-ju</a:t>
            </a:r>
          </a:p>
          <a:p>
            <a:pPr algn="just">
              <a:buFont typeface="+mj-lt"/>
              <a:buAutoNum type="arabicPeriod"/>
            </a:pPr>
            <a:r>
              <a:rPr lang="hr-HR" dirty="0"/>
              <a:t>Ostale mogućnosti za praksu u inozemstvu</a:t>
            </a:r>
          </a:p>
          <a:p>
            <a:pPr algn="just">
              <a:buFont typeface="+mj-lt"/>
              <a:buAutoNum type="arabicPeriod"/>
            </a:pPr>
            <a:endParaRPr lang="hr-HR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13553260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9762" y="1303984"/>
            <a:ext cx="481035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err="1">
                <a:solidFill>
                  <a:srgbClr val="CE003D"/>
                </a:solidFill>
                <a:latin typeface="Raleway" panose="020B0604020202020204" charset="0"/>
              </a:rPr>
              <a:t>Mykolas</a:t>
            </a:r>
            <a:r>
              <a:rPr lang="hr-HR" sz="1600" b="1" dirty="0">
                <a:solidFill>
                  <a:srgbClr val="CE003D"/>
                </a:solidFill>
                <a:latin typeface="Raleway" panose="020B0604020202020204" charset="0"/>
              </a:rPr>
              <a:t> Romeris University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hr-HR" sz="1600" dirty="0">
              <a:solidFill>
                <a:srgbClr val="595959"/>
              </a:solidFill>
              <a:latin typeface="Raleway" panose="020B0604020202020204" charset="0"/>
            </a:endParaRP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hr-HR" sz="1600" dirty="0">
                <a:solidFill>
                  <a:srgbClr val="595959"/>
                </a:solidFill>
                <a:latin typeface="Raleway" panose="020B0604020202020204" charset="0"/>
              </a:rPr>
              <a:t>za studente diplomskog studija FOI-ja</a:t>
            </a:r>
          </a:p>
          <a:p>
            <a:endParaRPr lang="hr-HR" sz="1600" dirty="0">
              <a:solidFill>
                <a:srgbClr val="595959"/>
              </a:solidFill>
              <a:latin typeface="Raleway" panose="020B0604020202020204" charset="0"/>
            </a:endParaRPr>
          </a:p>
          <a:p>
            <a:r>
              <a:rPr lang="hr-HR" sz="1600" dirty="0">
                <a:solidFill>
                  <a:srgbClr val="CE003D"/>
                </a:solidFill>
                <a:latin typeface="Raleway" panose="020B0604020202020204" charset="0"/>
              </a:rPr>
              <a:t>Diplomski studiji:</a:t>
            </a:r>
          </a:p>
          <a:p>
            <a:r>
              <a:rPr lang="hr-HR" sz="1600" b="1" dirty="0">
                <a:solidFill>
                  <a:srgbClr val="CE003D"/>
                </a:solidFill>
                <a:latin typeface="Raleway" panose="020B0604020202020204" charset="0"/>
              </a:rPr>
              <a:t>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hr-HR" sz="1600" dirty="0">
                <a:latin typeface="Raleway" panose="020B0604020202020204" charset="0"/>
              </a:rPr>
              <a:t>Menadžment elektroničkog poslovanja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hr-HR" sz="1600" dirty="0">
                <a:latin typeface="Raleway" panose="020B0604020202020204" charset="0"/>
              </a:rPr>
              <a:t>Komunikacijske i kreativne tehnologije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hr-HR" sz="1600" dirty="0">
                <a:latin typeface="Raleway" panose="020B0604020202020204" charset="0"/>
              </a:rPr>
              <a:t>Menadžment društvenih tehnologija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hr-HR" sz="1600" dirty="0">
              <a:latin typeface="Raleway" panose="020B0604020202020204" charset="0"/>
            </a:endParaRPr>
          </a:p>
          <a:p>
            <a:pPr marL="214313" indent="-214313">
              <a:buFont typeface="Wingdings" panose="05000000000000000000" pitchFamily="2" charset="2"/>
              <a:buChar char="Ø"/>
            </a:pPr>
            <a:r>
              <a:rPr lang="hr-HR" sz="1600" dirty="0">
                <a:latin typeface="Raleway" panose="020B0604020202020204" charset="0"/>
              </a:rPr>
              <a:t>Moguće upisivati kolegije s bilo kojeg fakulteta unutar MRU</a:t>
            </a:r>
          </a:p>
          <a:p>
            <a:endParaRPr lang="hr-HR" sz="1600" dirty="0">
              <a:latin typeface="Raleway" panose="020B0604020202020204" charset="0"/>
            </a:endParaRPr>
          </a:p>
          <a:p>
            <a:r>
              <a:rPr lang="hr-HR" sz="1600" dirty="0">
                <a:latin typeface="Raleway" panose="020B0604020202020204" charset="0"/>
              </a:rPr>
              <a:t>Više informacija: </a:t>
            </a:r>
            <a:r>
              <a:rPr lang="hr-HR" sz="1600" dirty="0">
                <a:latin typeface="Raleway" panose="020B0604020202020204" charset="0"/>
                <a:hlinkClick r:id="rId2"/>
              </a:rPr>
              <a:t>http://www.mruni.eu/en/</a:t>
            </a:r>
            <a:r>
              <a:rPr lang="hr-HR" sz="1600" dirty="0">
                <a:latin typeface="Raleway" panose="020B0604020202020204" charset="0"/>
              </a:rPr>
              <a:t>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325" y="3497952"/>
            <a:ext cx="2578008" cy="15675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623" y="1972936"/>
            <a:ext cx="2578008" cy="15087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1200" y="71311"/>
            <a:ext cx="442800" cy="4580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70217" cy="11072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0" y="71311"/>
            <a:ext cx="2578008" cy="18954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3537" y="4617771"/>
            <a:ext cx="443522" cy="42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15985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6260" y="115750"/>
            <a:ext cx="538981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>
                <a:solidFill>
                  <a:srgbClr val="595959"/>
                </a:solidFill>
                <a:latin typeface="Raleway" panose="020B0604020202020204" charset="0"/>
              </a:rPr>
              <a:t>BORAVAK U </a:t>
            </a:r>
            <a:r>
              <a:rPr lang="hr-HR" sz="2000" b="1" dirty="0">
                <a:solidFill>
                  <a:srgbClr val="CE003D"/>
                </a:solidFill>
                <a:latin typeface="Raleway" panose="020B0604020202020204" charset="0"/>
              </a:rPr>
              <a:t>VILNIUSU</a:t>
            </a:r>
          </a:p>
          <a:p>
            <a:endParaRPr lang="hr-HR" sz="1600" dirty="0">
              <a:solidFill>
                <a:srgbClr val="CE003D"/>
              </a:solidFill>
              <a:latin typeface="Raleway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 dirty="0">
                <a:latin typeface="Raleway" panose="020B0604020202020204" charset="0"/>
              </a:rPr>
              <a:t>Kako doći do Vilniusa? </a:t>
            </a:r>
          </a:p>
          <a:p>
            <a:r>
              <a:rPr lang="hr-HR" sz="1600" dirty="0">
                <a:latin typeface="Raleway" panose="020B0604020202020204" charset="0"/>
              </a:rPr>
              <a:t>Avionom Zagreb-Amsterdam- Vilnius </a:t>
            </a:r>
          </a:p>
          <a:p>
            <a:endParaRPr lang="hr-HR" sz="1600" dirty="0">
              <a:latin typeface="Raleway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 dirty="0">
                <a:latin typeface="Raleway" panose="020B0604020202020204" charset="0"/>
              </a:rPr>
              <a:t>Smještaj u </a:t>
            </a:r>
            <a:r>
              <a:rPr lang="hr-HR" sz="1600" dirty="0" err="1">
                <a:solidFill>
                  <a:srgbClr val="CE003D"/>
                </a:solidFill>
                <a:latin typeface="Raleway" panose="020B0604020202020204" charset="0"/>
              </a:rPr>
              <a:t>kampusu</a:t>
            </a:r>
            <a:r>
              <a:rPr lang="hr-HR" sz="1600" dirty="0">
                <a:solidFill>
                  <a:srgbClr val="CE003D"/>
                </a:solidFill>
                <a:latin typeface="Raleway" panose="020B0604020202020204" charset="0"/>
              </a:rPr>
              <a:t> </a:t>
            </a:r>
            <a:r>
              <a:rPr lang="hr-HR" sz="1600" dirty="0">
                <a:solidFill>
                  <a:schemeClr val="bg2">
                    <a:lumMod val="50000"/>
                  </a:schemeClr>
                </a:solidFill>
                <a:latin typeface="Raleway" panose="020B0604020202020204" charset="0"/>
              </a:rPr>
              <a:t>(cijena </a:t>
            </a:r>
            <a:r>
              <a:rPr lang="hr-HR" sz="1600" dirty="0">
                <a:latin typeface="Raleway" panose="020B0604020202020204" charset="0"/>
              </a:rPr>
              <a:t>smještaja u dvokrevetnoj sobi – 85-100 </a:t>
            </a:r>
            <a:r>
              <a:rPr lang="hr-HR" sz="1600" dirty="0">
                <a:solidFill>
                  <a:srgbClr val="595959"/>
                </a:solidFill>
                <a:latin typeface="Raleway" panose="020B0003030101060003" pitchFamily="34" charset="0"/>
              </a:rPr>
              <a:t>€</a:t>
            </a:r>
            <a:r>
              <a:rPr lang="hr-HR" sz="1600" dirty="0">
                <a:solidFill>
                  <a:srgbClr val="595959"/>
                </a:solidFill>
                <a:latin typeface="Raleway" panose="020B0604020202020204" charset="0"/>
              </a:rPr>
              <a:t> </a:t>
            </a:r>
            <a:r>
              <a:rPr lang="hr-HR" sz="1600" dirty="0">
                <a:latin typeface="Raleway" panose="020B0604020202020204" charset="0"/>
              </a:rPr>
              <a:t>mjesečno)</a:t>
            </a:r>
          </a:p>
          <a:p>
            <a:endParaRPr lang="hr-HR" sz="1600" dirty="0">
              <a:latin typeface="Raleway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 dirty="0">
                <a:latin typeface="Raleway" panose="020B0604020202020204" charset="0"/>
              </a:rPr>
              <a:t>Studentski restoran – obrok ca. 2-3</a:t>
            </a:r>
            <a:r>
              <a:rPr lang="hr-HR" sz="1600" dirty="0">
                <a:solidFill>
                  <a:srgbClr val="595959"/>
                </a:solidFill>
                <a:latin typeface="Raleway" panose="020B0003030101060003" pitchFamily="34" charset="0"/>
              </a:rPr>
              <a:t> €                                        </a:t>
            </a:r>
          </a:p>
          <a:p>
            <a:r>
              <a:rPr lang="hr-HR" sz="1600" dirty="0">
                <a:solidFill>
                  <a:srgbClr val="595959"/>
                </a:solidFill>
                <a:latin typeface="Raleway" panose="020B0003030101060003" pitchFamily="34" charset="0"/>
              </a:rPr>
              <a:t>                                                                                   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 dirty="0">
                <a:latin typeface="Raleway" panose="020B0604020202020204" charset="0"/>
              </a:rPr>
              <a:t>Dodatne </a:t>
            </a:r>
            <a:r>
              <a:rPr lang="hr-HR" sz="1600" dirty="0">
                <a:solidFill>
                  <a:srgbClr val="CE003D"/>
                </a:solidFill>
                <a:latin typeface="Raleway" panose="020B0604020202020204" charset="0"/>
              </a:rPr>
              <a:t>besplatne pogodnosti za studente</a:t>
            </a:r>
            <a:r>
              <a:rPr lang="hr-HR" sz="1600" dirty="0">
                <a:latin typeface="Raleway" panose="020B0604020202020204" charset="0"/>
              </a:rPr>
              <a:t> (teretana, Internet, kulturne i edukativne aktivnosti, tečajevi stranih jezika…)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 dirty="0">
                <a:latin typeface="Raleway" panose="020B0604020202020204" charset="0"/>
              </a:rPr>
              <a:t>Mjesečna cijena gradskog prijevoza – 5,90 </a:t>
            </a:r>
            <a:r>
              <a:rPr lang="hr-HR" sz="1600" dirty="0">
                <a:solidFill>
                  <a:srgbClr val="595959"/>
                </a:solidFill>
                <a:latin typeface="Raleway" panose="020B0003030101060003" pitchFamily="34" charset="0"/>
              </a:rPr>
              <a:t>€</a:t>
            </a:r>
          </a:p>
          <a:p>
            <a:endParaRPr lang="hr-HR" sz="1600" dirty="0">
              <a:solidFill>
                <a:srgbClr val="595959"/>
              </a:solidFill>
              <a:latin typeface="Raleway" panose="020B00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 dirty="0">
                <a:latin typeface="Raleway" panose="020B0604020202020204" charset="0"/>
              </a:rPr>
              <a:t>Mnoštvo </a:t>
            </a:r>
            <a:r>
              <a:rPr lang="hr-HR" sz="1600" dirty="0">
                <a:solidFill>
                  <a:srgbClr val="CE003D"/>
                </a:solidFill>
                <a:latin typeface="Raleway" panose="020B0604020202020204" charset="0"/>
              </a:rPr>
              <a:t>izvannastavnih aktivnosti </a:t>
            </a:r>
            <a:r>
              <a:rPr lang="hr-HR" sz="1600" dirty="0">
                <a:latin typeface="Raleway" panose="020B0604020202020204" charset="0"/>
              </a:rPr>
              <a:t>dostupnih i </a:t>
            </a:r>
            <a:r>
              <a:rPr lang="hr-HR" sz="1600" dirty="0" err="1">
                <a:latin typeface="Raleway" panose="020B0604020202020204" charset="0"/>
              </a:rPr>
              <a:t>Erasmus</a:t>
            </a:r>
            <a:r>
              <a:rPr lang="hr-HR" sz="1600" dirty="0">
                <a:latin typeface="Raleway" panose="020B0604020202020204" charset="0"/>
              </a:rPr>
              <a:t>  studentima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114" y="2959622"/>
            <a:ext cx="2586446" cy="20199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92909" y="3072815"/>
            <a:ext cx="35925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3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                           Knjižnica koja je otvorena 0-24!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105" y="115750"/>
            <a:ext cx="2586446" cy="21288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1656" y="4522293"/>
            <a:ext cx="443522" cy="457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3560" y="115750"/>
            <a:ext cx="443522" cy="4298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68836" y="2252652"/>
            <a:ext cx="2063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sz="1200" i="1" dirty="0">
                <a:solidFill>
                  <a:srgbClr val="CE003D"/>
                </a:solidFill>
              </a:rPr>
              <a:t>Jeste li znali da je geografski</a:t>
            </a:r>
          </a:p>
          <a:p>
            <a:pPr algn="ctr"/>
            <a:r>
              <a:rPr lang="hr-HR" sz="1200" i="1" dirty="0">
                <a:solidFill>
                  <a:srgbClr val="CE003D"/>
                </a:solidFill>
              </a:rPr>
              <a:t> centar Europe 16 km sjeverno</a:t>
            </a:r>
          </a:p>
          <a:p>
            <a:pPr algn="ctr"/>
            <a:r>
              <a:rPr lang="hr-HR" sz="1200" i="1" dirty="0">
                <a:solidFill>
                  <a:srgbClr val="CE003D"/>
                </a:solidFill>
              </a:rPr>
              <a:t>od Vilniusa?</a:t>
            </a:r>
          </a:p>
        </p:txBody>
      </p:sp>
      <p:sp>
        <p:nvSpPr>
          <p:cNvPr id="10" name="Pravokutnik 9">
            <a:extLst>
              <a:ext uri="{FF2B5EF4-FFF2-40B4-BE49-F238E27FC236}">
                <a16:creationId xmlns:a16="http://schemas.microsoft.com/office/drawing/2014/main" id="{EBABA8D3-284F-4D9F-ACBE-8648A8947D95}"/>
              </a:ext>
            </a:extLst>
          </p:cNvPr>
          <p:cNvSpPr/>
          <p:nvPr/>
        </p:nvSpPr>
        <p:spPr>
          <a:xfrm>
            <a:off x="4195019" y="309243"/>
            <a:ext cx="1549067" cy="685188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1200" i="1" dirty="0">
                <a:solidFill>
                  <a:srgbClr val="CE003D"/>
                </a:solidFill>
              </a:rPr>
              <a:t>Litva je zemlja s najbržim internetom na svijetu!</a:t>
            </a:r>
          </a:p>
        </p:txBody>
      </p:sp>
    </p:spTree>
    <p:extLst>
      <p:ext uri="{BB962C8B-B14F-4D97-AF65-F5344CB8AC3E}">
        <p14:creationId xmlns:p14="http://schemas.microsoft.com/office/powerpoint/2010/main" val="4050927133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101" y="-765"/>
            <a:ext cx="1511776" cy="12659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36152" y="755618"/>
            <a:ext cx="5395358" cy="4824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/>
            <a:r>
              <a:rPr lang="en-US" sz="1600" b="1" dirty="0">
                <a:solidFill>
                  <a:srgbClr val="CE003D"/>
                </a:solidFill>
                <a:latin typeface="Raleway" panose="020B0604020202020204" charset="0"/>
              </a:rPr>
              <a:t>Faculty of Business, Economic and Social Science</a:t>
            </a:r>
            <a:r>
              <a:rPr lang="hr-HR" sz="1600" b="1" dirty="0">
                <a:solidFill>
                  <a:srgbClr val="CE003D"/>
                </a:solidFill>
                <a:latin typeface="Raleway" panose="020B0604020202020204" charset="0"/>
              </a:rPr>
              <a:t>s</a:t>
            </a:r>
          </a:p>
          <a:p>
            <a:pPr marL="214313" indent="-214313" algn="just" defTabSz="685800">
              <a:buFont typeface="Arial" panose="020B0604020202020204" pitchFamily="34" charset="0"/>
              <a:buChar char="•"/>
            </a:pPr>
            <a:endParaRPr lang="hr-HR" sz="1600" dirty="0">
              <a:solidFill>
                <a:srgbClr val="5F6062"/>
              </a:solidFill>
              <a:latin typeface="Raleway" panose="020B0604020202020204" charset="0"/>
            </a:endParaRPr>
          </a:p>
          <a:p>
            <a:pPr marL="214313" indent="-214313" algn="just" defTabSz="685800">
              <a:buFont typeface="Arial" panose="020B0604020202020204" pitchFamily="34" charset="0"/>
              <a:buChar char="•"/>
            </a:pPr>
            <a:r>
              <a:rPr lang="hr-HR" sz="1600" dirty="0" err="1">
                <a:solidFill>
                  <a:srgbClr val="5F6062"/>
                </a:solidFill>
                <a:latin typeface="Raleway" panose="020B0604020202020204" charset="0"/>
              </a:rPr>
              <a:t>Internacionalizirano</a:t>
            </a:r>
            <a:r>
              <a:rPr lang="hr-HR" sz="1600" dirty="0">
                <a:solidFill>
                  <a:srgbClr val="5F6062"/>
                </a:solidFill>
                <a:latin typeface="Raleway" panose="020B0604020202020204" charset="0"/>
              </a:rPr>
              <a:t> sveučilište – više od 3000 stranih studenata</a:t>
            </a:r>
          </a:p>
          <a:p>
            <a:pPr marL="214313" indent="-214313" algn="just" defTabSz="685800">
              <a:buFont typeface="Arial" panose="020B0604020202020204" pitchFamily="34" charset="0"/>
              <a:buChar char="•"/>
            </a:pPr>
            <a:endParaRPr lang="hr-HR" sz="1600" dirty="0">
              <a:solidFill>
                <a:srgbClr val="5F6062"/>
              </a:solidFill>
              <a:latin typeface="Raleway" panose="020B0604020202020204" charset="0"/>
            </a:endParaRPr>
          </a:p>
          <a:p>
            <a:pPr marL="214313" indent="-214313" algn="just" defTabSz="685800">
              <a:buFont typeface="Arial" panose="020B0604020202020204" pitchFamily="34" charset="0"/>
              <a:buChar char="•"/>
            </a:pPr>
            <a:r>
              <a:rPr lang="hr-HR" sz="1600" dirty="0">
                <a:solidFill>
                  <a:srgbClr val="5F6062"/>
                </a:solidFill>
                <a:latin typeface="Raleway" panose="020B0604020202020204" charset="0"/>
              </a:rPr>
              <a:t>Akademski savjetnici pomažu pri odabiru predmeta koje upisujete</a:t>
            </a:r>
          </a:p>
          <a:p>
            <a:pPr algn="just" defTabSz="685800"/>
            <a:endParaRPr lang="hr-HR" sz="1600" dirty="0">
              <a:solidFill>
                <a:srgbClr val="5F6062"/>
              </a:solidFill>
              <a:latin typeface="Raleway" panose="020B0604020202020204" charset="0"/>
            </a:endParaRPr>
          </a:p>
          <a:p>
            <a:pPr marL="214313" indent="-214313" algn="just" defTabSz="685800">
              <a:buFont typeface="Arial" panose="020B0604020202020204" pitchFamily="34" charset="0"/>
              <a:buChar char="•"/>
            </a:pPr>
            <a:r>
              <a:rPr lang="hr-HR" sz="1600" dirty="0">
                <a:solidFill>
                  <a:srgbClr val="5F6062"/>
                </a:solidFill>
                <a:latin typeface="Raleway" panose="020B0604020202020204" charset="0"/>
              </a:rPr>
              <a:t>Mogućnost </a:t>
            </a:r>
            <a:r>
              <a:rPr lang="hr-HR" sz="1600" dirty="0">
                <a:solidFill>
                  <a:srgbClr val="CE003D"/>
                </a:solidFill>
                <a:latin typeface="Raleway" panose="020B0604020202020204" charset="0"/>
              </a:rPr>
              <a:t>izbora predmeta s drugih fakulteta </a:t>
            </a:r>
            <a:r>
              <a:rPr lang="hr-HR" sz="1600" dirty="0">
                <a:solidFill>
                  <a:srgbClr val="5F6062"/>
                </a:solidFill>
                <a:latin typeface="Raleway" panose="020B0604020202020204" charset="0"/>
              </a:rPr>
              <a:t>unutar Sveučilišta pa čak i s drugih sveučilišta u </a:t>
            </a:r>
            <a:r>
              <a:rPr lang="hr-HR" sz="1600" dirty="0" err="1">
                <a:solidFill>
                  <a:srgbClr val="5F6062"/>
                </a:solidFill>
                <a:latin typeface="Raleway" panose="020B0604020202020204" charset="0"/>
              </a:rPr>
              <a:t>Grazu</a:t>
            </a:r>
            <a:r>
              <a:rPr lang="hr-HR" sz="1600" dirty="0">
                <a:solidFill>
                  <a:srgbClr val="5F6062"/>
                </a:solidFill>
                <a:latin typeface="Raleway" panose="020B0604020202020204" charset="0"/>
              </a:rPr>
              <a:t> (TU)</a:t>
            </a:r>
          </a:p>
          <a:p>
            <a:pPr algn="just" defTabSz="685800"/>
            <a:endParaRPr lang="hr-HR" sz="1600" dirty="0">
              <a:solidFill>
                <a:srgbClr val="5F6062"/>
              </a:solidFill>
              <a:latin typeface="Raleway" panose="020B0604020202020204" charset="0"/>
            </a:endParaRPr>
          </a:p>
          <a:p>
            <a:pPr marL="214313" indent="-214313" algn="just" defTabSz="685800">
              <a:buFont typeface="Arial" panose="020B0604020202020204" pitchFamily="34" charset="0"/>
              <a:buChar char="•"/>
            </a:pPr>
            <a:r>
              <a:rPr lang="hr-HR" sz="1600" dirty="0">
                <a:solidFill>
                  <a:srgbClr val="CE003D"/>
                </a:solidFill>
                <a:latin typeface="Raleway" panose="020B0604020202020204" charset="0"/>
              </a:rPr>
              <a:t>„Welcome week</a:t>
            </a:r>
            <a:r>
              <a:rPr lang="hr-HR" sz="1600" dirty="0">
                <a:solidFill>
                  <a:srgbClr val="5F6062"/>
                </a:solidFill>
                <a:latin typeface="Raleway" panose="020B0604020202020204" charset="0"/>
              </a:rPr>
              <a:t>” s detaljnim praktičnim informacijama i </a:t>
            </a:r>
            <a:r>
              <a:rPr lang="hr-HR" sz="1600" i="1" dirty="0" err="1">
                <a:solidFill>
                  <a:srgbClr val="CE003D"/>
                </a:solidFill>
                <a:latin typeface="Raleway" panose="020B0604020202020204" charset="0"/>
              </a:rPr>
              <a:t>Buddy</a:t>
            </a:r>
            <a:r>
              <a:rPr lang="hr-HR" sz="1600" i="1" dirty="0">
                <a:solidFill>
                  <a:srgbClr val="CE003D"/>
                </a:solidFill>
                <a:latin typeface="Raleway" panose="020B0604020202020204" charset="0"/>
              </a:rPr>
              <a:t> sistem</a:t>
            </a:r>
          </a:p>
          <a:p>
            <a:pPr algn="just" defTabSz="685800"/>
            <a:endParaRPr lang="hr-HR" sz="1600" i="1" dirty="0">
              <a:solidFill>
                <a:srgbClr val="CE003D"/>
              </a:solidFill>
              <a:latin typeface="Raleway" panose="020B0604020202020204" charset="0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hr-HR" sz="1600" dirty="0">
                <a:solidFill>
                  <a:srgbClr val="5F6062"/>
                </a:solidFill>
                <a:latin typeface="Calibri"/>
              </a:rPr>
              <a:t>Više informacija: </a:t>
            </a:r>
            <a:r>
              <a:rPr lang="hr-HR" sz="1600" dirty="0">
                <a:solidFill>
                  <a:srgbClr val="5F6062"/>
                </a:solidFill>
                <a:latin typeface="Calibri"/>
                <a:hlinkClick r:id="rId3"/>
              </a:rPr>
              <a:t>http://www.uni-graz.at/</a:t>
            </a:r>
            <a:r>
              <a:rPr lang="hr-HR" sz="1600" dirty="0">
                <a:solidFill>
                  <a:srgbClr val="5F6062"/>
                </a:solidFill>
                <a:latin typeface="Calibri"/>
              </a:rPr>
              <a:t> </a:t>
            </a:r>
            <a:r>
              <a:rPr lang="hr-HR" sz="1350" dirty="0">
                <a:solidFill>
                  <a:srgbClr val="5F6062"/>
                </a:solidFill>
                <a:latin typeface="Calibri"/>
              </a:rPr>
              <a:t/>
            </a:r>
            <a:br>
              <a:rPr lang="hr-HR" sz="1350" dirty="0">
                <a:solidFill>
                  <a:srgbClr val="5F6062"/>
                </a:solidFill>
                <a:latin typeface="Calibri"/>
              </a:rPr>
            </a:br>
            <a:r>
              <a:rPr lang="hr-HR" sz="1350" dirty="0">
                <a:solidFill>
                  <a:srgbClr val="5F6062"/>
                </a:solidFill>
                <a:latin typeface="Calibri"/>
              </a:rPr>
              <a:t/>
            </a:r>
            <a:br>
              <a:rPr lang="hr-HR" sz="1350" dirty="0">
                <a:solidFill>
                  <a:srgbClr val="5F6062"/>
                </a:solidFill>
                <a:latin typeface="Calibri"/>
              </a:rPr>
            </a:br>
            <a:r>
              <a:rPr lang="hr-HR" sz="1350" dirty="0">
                <a:solidFill>
                  <a:srgbClr val="5F6062"/>
                </a:solidFill>
                <a:latin typeface="Calibri"/>
              </a:rPr>
              <a:t/>
            </a:r>
            <a:br>
              <a:rPr lang="hr-HR" sz="1350" dirty="0">
                <a:solidFill>
                  <a:srgbClr val="5F6062"/>
                </a:solidFill>
                <a:latin typeface="Calibri"/>
              </a:rPr>
            </a:br>
            <a:r>
              <a:rPr lang="hr-HR" sz="1350" dirty="0">
                <a:solidFill>
                  <a:srgbClr val="5F6062"/>
                </a:solidFill>
                <a:latin typeface="Calibri"/>
              </a:rPr>
              <a:t/>
            </a:r>
            <a:br>
              <a:rPr lang="hr-HR" sz="1350" dirty="0">
                <a:solidFill>
                  <a:srgbClr val="5F6062"/>
                </a:solidFill>
                <a:latin typeface="Calibri"/>
              </a:rPr>
            </a:br>
            <a:r>
              <a:rPr lang="hr-HR" sz="1350" dirty="0">
                <a:solidFill>
                  <a:srgbClr val="5F6062"/>
                </a:solidFill>
                <a:latin typeface="Calibri"/>
              </a:rPr>
              <a:t/>
            </a:r>
            <a:br>
              <a:rPr lang="hr-HR" sz="1350" dirty="0">
                <a:solidFill>
                  <a:srgbClr val="5F6062"/>
                </a:solidFill>
                <a:latin typeface="Calibri"/>
              </a:rPr>
            </a:br>
            <a:endParaRPr lang="hr-HR" sz="1350" dirty="0">
              <a:solidFill>
                <a:srgbClr val="5F6062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0" y="3644395"/>
            <a:ext cx="2253342" cy="1508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" y="0"/>
            <a:ext cx="2253342" cy="15871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8908"/>
            <a:ext cx="2265590" cy="17698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5490" y="3357554"/>
            <a:ext cx="397618" cy="397618"/>
          </a:xfrm>
          <a:prstGeom prst="rect">
            <a:avLst/>
          </a:prstGeom>
          <a:solidFill>
            <a:srgbClr val="00A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1350">
                <a:solidFill>
                  <a:prstClr val="white">
                    <a:lumMod val="95000"/>
                  </a:prstClr>
                </a:solidFill>
                <a:latin typeface="Raleway" panose="020B0003030101060003" pitchFamily="34" charset="0"/>
              </a:rPr>
              <a:t>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50147" y="1483246"/>
            <a:ext cx="436687" cy="390732"/>
          </a:xfrm>
          <a:prstGeom prst="rect">
            <a:avLst/>
          </a:prstGeom>
          <a:solidFill>
            <a:srgbClr val="F8B3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1350" dirty="0">
                <a:solidFill>
                  <a:prstClr val="white">
                    <a:lumMod val="95000"/>
                  </a:prstClr>
                </a:solidFill>
                <a:latin typeface="Raleway" panose="020B0003030101060003" pitchFamily="34" charset="0"/>
              </a:rPr>
              <a:t></a:t>
            </a:r>
          </a:p>
        </p:txBody>
      </p:sp>
    </p:spTree>
    <p:extLst>
      <p:ext uri="{BB962C8B-B14F-4D97-AF65-F5344CB8AC3E}">
        <p14:creationId xmlns:p14="http://schemas.microsoft.com/office/powerpoint/2010/main" val="2782872774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80CB799D-8CF2-4FF4-A571-2B9BB9509F29}"/>
              </a:ext>
            </a:extLst>
          </p:cNvPr>
          <p:cNvSpPr/>
          <p:nvPr/>
        </p:nvSpPr>
        <p:spPr>
          <a:xfrm>
            <a:off x="448965" y="4320523"/>
            <a:ext cx="2714760" cy="646331"/>
          </a:xfrm>
          <a:prstGeom prst="rect">
            <a:avLst/>
          </a:prstGeom>
          <a:ln>
            <a:solidFill>
              <a:srgbClr val="1D3A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r-HR" sz="1200" dirty="0" err="1">
                <a:solidFill>
                  <a:srgbClr val="CE003D"/>
                </a:solidFill>
                <a:latin typeface="Raleway" panose="020B0604020202020204" charset="0"/>
              </a:rPr>
              <a:t>Graz</a:t>
            </a:r>
            <a:r>
              <a:rPr lang="hr-HR" sz="1200" dirty="0">
                <a:solidFill>
                  <a:srgbClr val="CE003D"/>
                </a:solidFill>
                <a:latin typeface="Raleway" panose="020B0604020202020204" charset="0"/>
              </a:rPr>
              <a:t> je studentski grad, ima čak šest sveučilišta i preko 50 000 studenata te je infrastruktura prilagođena njima.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79841B8B-AFD4-49BE-8346-B9DC9560D139}"/>
              </a:ext>
            </a:extLst>
          </p:cNvPr>
          <p:cNvSpPr txBox="1"/>
          <p:nvPr/>
        </p:nvSpPr>
        <p:spPr>
          <a:xfrm>
            <a:off x="319922" y="640762"/>
            <a:ext cx="534936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1600" dirty="0">
                <a:solidFill>
                  <a:srgbClr val="CE003D"/>
                </a:solidFill>
                <a:latin typeface="Raleway" panose="020B0604020202020204" charset="0"/>
              </a:rPr>
              <a:t>Neposredna blizina Varaždina </a:t>
            </a:r>
            <a:r>
              <a:rPr lang="hr-HR" sz="1600" dirty="0">
                <a:solidFill>
                  <a:srgbClr val="595959"/>
                </a:solidFill>
                <a:latin typeface="Raleway" panose="020B0604020202020204" charset="0"/>
              </a:rPr>
              <a:t>(manje od </a:t>
            </a:r>
          </a:p>
          <a:p>
            <a:r>
              <a:rPr lang="hr-HR" sz="1600" dirty="0">
                <a:solidFill>
                  <a:srgbClr val="595959"/>
                </a:solidFill>
                <a:latin typeface="Raleway" panose="020B0604020202020204" charset="0"/>
              </a:rPr>
              <a:t>     2 h autom)</a:t>
            </a:r>
          </a:p>
          <a:p>
            <a:endParaRPr lang="hr-HR" sz="1600" dirty="0">
              <a:solidFill>
                <a:srgbClr val="595959"/>
              </a:solidFill>
              <a:latin typeface="Raleway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1600" dirty="0" err="1">
                <a:solidFill>
                  <a:srgbClr val="595959"/>
                </a:solidFill>
                <a:latin typeface="Raleway" panose="020B0604020202020204" charset="0"/>
              </a:rPr>
              <a:t>Graz</a:t>
            </a:r>
            <a:r>
              <a:rPr lang="hr-HR" sz="1600" dirty="0">
                <a:solidFill>
                  <a:srgbClr val="595959"/>
                </a:solidFill>
                <a:latin typeface="Raleway" panose="020B0604020202020204" charset="0"/>
              </a:rPr>
              <a:t> je 2. najveći grad u Austriji - mnoštvo događanja i znamenitosti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hr-HR" sz="1600" dirty="0">
              <a:solidFill>
                <a:srgbClr val="595959"/>
              </a:solidFill>
              <a:latin typeface="Raleway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1600" dirty="0">
                <a:solidFill>
                  <a:srgbClr val="595959"/>
                </a:solidFill>
                <a:latin typeface="Raleway" panose="020B0604020202020204" charset="0"/>
              </a:rPr>
              <a:t>Na popisu UNESCO-</a:t>
            </a:r>
            <a:r>
              <a:rPr lang="hr-HR" sz="1600" dirty="0" err="1">
                <a:solidFill>
                  <a:srgbClr val="595959"/>
                </a:solidFill>
                <a:latin typeface="Raleway" panose="020B0604020202020204" charset="0"/>
              </a:rPr>
              <a:t>ve</a:t>
            </a:r>
            <a:r>
              <a:rPr lang="hr-HR" sz="1600" dirty="0">
                <a:solidFill>
                  <a:srgbClr val="595959"/>
                </a:solidFill>
                <a:latin typeface="Raleway" panose="020B0604020202020204" charset="0"/>
              </a:rPr>
              <a:t> kulturne baštine i „”Europska prijestolnica kulture”</a:t>
            </a:r>
          </a:p>
          <a:p>
            <a:endParaRPr lang="hr-HR" sz="1600" dirty="0">
              <a:solidFill>
                <a:srgbClr val="CE003D"/>
              </a:solidFill>
              <a:latin typeface="Raleway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1600" dirty="0">
                <a:solidFill>
                  <a:srgbClr val="595959"/>
                </a:solidFill>
                <a:latin typeface="Raleway" panose="020B0604020202020204" charset="0"/>
              </a:rPr>
              <a:t>Prosječne cijene: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 dirty="0">
                <a:latin typeface="Raleway" panose="020B0604020202020204" charset="0"/>
              </a:rPr>
              <a:t>Studentski restoran (meni 5 €)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 dirty="0">
                <a:latin typeface="Raleway" panose="020B0604020202020204" charset="0"/>
              </a:rPr>
              <a:t>Stanarina 200 – 450 € mjesečno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600" dirty="0">
                <a:latin typeface="Raleway" panose="020B0604020202020204" charset="0"/>
              </a:rPr>
              <a:t>Mjesečna cijena javnog prijevoza ca. 45 €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600" dirty="0">
              <a:latin typeface="Raleway" panose="020B0604020202020204" charset="0"/>
            </a:endParaRPr>
          </a:p>
          <a:p>
            <a:pPr marL="2114550" lvl="4" indent="-285750">
              <a:buFont typeface="Arial" panose="020B0604020202020204" pitchFamily="34" charset="0"/>
              <a:buChar char="•"/>
            </a:pPr>
            <a:endParaRPr lang="hr-HR" sz="1600" dirty="0">
              <a:latin typeface="Raleway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600" dirty="0">
              <a:latin typeface="Raleway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600" dirty="0">
              <a:latin typeface="Raleway" panose="020B0604020202020204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337ED4DA-7F77-4A17-ABDA-C1E3619FF0B0}"/>
              </a:ext>
            </a:extLst>
          </p:cNvPr>
          <p:cNvSpPr txBox="1"/>
          <p:nvPr/>
        </p:nvSpPr>
        <p:spPr>
          <a:xfrm>
            <a:off x="448965" y="153331"/>
            <a:ext cx="305461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>
                <a:solidFill>
                  <a:srgbClr val="595959"/>
                </a:solidFill>
                <a:latin typeface="Raleway" panose="020B0604020202020204" charset="0"/>
              </a:rPr>
              <a:t>BORAVAK</a:t>
            </a:r>
            <a:r>
              <a:rPr lang="hr-HR" sz="2400" dirty="0">
                <a:solidFill>
                  <a:srgbClr val="CE003D"/>
                </a:solidFill>
                <a:latin typeface="Raleway" panose="020B0604020202020204" charset="0"/>
              </a:rPr>
              <a:t> U GRAZU</a:t>
            </a:r>
          </a:p>
          <a:p>
            <a:endParaRPr lang="hr-HR" dirty="0">
              <a:latin typeface="Raleway" panose="020B060402020202020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FF0914E-8001-4350-B405-130663CB4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025" y="0"/>
            <a:ext cx="2569770" cy="213412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9C98FA7-13F8-4934-A739-EA40042F2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228" y="3142749"/>
            <a:ext cx="2569771" cy="2000751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D72C4B1C-6DCB-4C80-9C0D-85256E161967}"/>
              </a:ext>
            </a:extLst>
          </p:cNvPr>
          <p:cNvSpPr txBox="1"/>
          <p:nvPr/>
        </p:nvSpPr>
        <p:spPr>
          <a:xfrm>
            <a:off x="6548014" y="2422550"/>
            <a:ext cx="2595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dirty="0">
                <a:solidFill>
                  <a:srgbClr val="CE003D"/>
                </a:solidFill>
                <a:latin typeface="Raleway" panose="020B0604020202020204" charset="0"/>
              </a:rPr>
              <a:t>Čak 6 nobelovaca radilo je na UNI GRAZ!</a:t>
            </a:r>
          </a:p>
        </p:txBody>
      </p:sp>
    </p:spTree>
    <p:extLst>
      <p:ext uri="{BB962C8B-B14F-4D97-AF65-F5344CB8AC3E}">
        <p14:creationId xmlns:p14="http://schemas.microsoft.com/office/powerpoint/2010/main" val="1924778218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78208" cy="657950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709796" y="3552455"/>
            <a:ext cx="2434203" cy="1574316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299" y="1775594"/>
            <a:ext cx="2459700" cy="1703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6201" y="3277962"/>
            <a:ext cx="397799" cy="4115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3554" y="777059"/>
            <a:ext cx="595549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>
                <a:solidFill>
                  <a:srgbClr val="CE003D"/>
                </a:solidFill>
                <a:latin typeface="Raleway" panose="020B0604020202020204" charset="0"/>
              </a:rPr>
              <a:t>Faculty of Business </a:t>
            </a:r>
            <a:r>
              <a:rPr lang="hr-HR" sz="1600" b="1" dirty="0" err="1">
                <a:solidFill>
                  <a:srgbClr val="CE003D"/>
                </a:solidFill>
                <a:latin typeface="Raleway" panose="020B0604020202020204" charset="0"/>
              </a:rPr>
              <a:t>and</a:t>
            </a:r>
            <a:r>
              <a:rPr lang="hr-HR" sz="1600" b="1" dirty="0">
                <a:solidFill>
                  <a:srgbClr val="CE003D"/>
                </a:solidFill>
                <a:latin typeface="Raleway" panose="020B0604020202020204" charset="0"/>
              </a:rPr>
              <a:t> </a:t>
            </a:r>
            <a:r>
              <a:rPr lang="hr-HR" sz="1600" b="1" dirty="0" err="1">
                <a:solidFill>
                  <a:srgbClr val="CE003D"/>
                </a:solidFill>
                <a:latin typeface="Raleway" panose="020B0604020202020204" charset="0"/>
              </a:rPr>
              <a:t>Economics</a:t>
            </a:r>
            <a:endParaRPr lang="hr-HR" sz="1600" b="1" dirty="0">
              <a:solidFill>
                <a:srgbClr val="CE003D"/>
              </a:solidFill>
              <a:latin typeface="Raleway" panose="020B0604020202020204" charset="0"/>
            </a:endParaRPr>
          </a:p>
          <a:p>
            <a:endParaRPr lang="hr-HR" sz="1600" dirty="0">
              <a:latin typeface="Raleway" panose="020B060402020202020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hr-HR" sz="1400" dirty="0">
                <a:latin typeface="Raleway" panose="020B0604020202020204" charset="0"/>
              </a:rPr>
              <a:t>Sjajna prilika za studente Ekonomike poduzetništva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hr-HR" sz="1400" dirty="0">
              <a:latin typeface="Raleway" panose="020B060402020202020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hr-HR" sz="1400" dirty="0">
                <a:latin typeface="Raleway" panose="020B0604020202020204" charset="0"/>
              </a:rPr>
              <a:t>Jedan od najboljih fakulteta u Mađarskoj</a:t>
            </a:r>
          </a:p>
          <a:p>
            <a:endParaRPr lang="hr-HR" sz="1400" dirty="0">
              <a:latin typeface="Raleway" panose="020B060402020202020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hr-HR" sz="1400" dirty="0">
                <a:latin typeface="Raleway" panose="020B0604020202020204" charset="0"/>
              </a:rPr>
              <a:t>Odlično opremljen fakultet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hr-HR" sz="1400" dirty="0">
              <a:latin typeface="Raleway" panose="020B060402020202020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hr-HR" sz="1400" dirty="0">
                <a:latin typeface="Raleway" panose="020B0604020202020204" charset="0"/>
              </a:rPr>
              <a:t>Fokus na rješavanje slučajeva iz prakse i stalni rad u timovima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hr-HR" sz="1400" dirty="0">
              <a:latin typeface="Raleway" panose="020B060402020202020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hr-HR" sz="1400" dirty="0">
                <a:latin typeface="Raleway" panose="020B0604020202020204" charset="0"/>
              </a:rPr>
              <a:t>Studentska organizacija organizira događanja za studente na razmjeni: Halloween party, glazbene večeri, kušanje vina i slično </a:t>
            </a:r>
          </a:p>
          <a:p>
            <a:endParaRPr lang="hr-HR" sz="1400" dirty="0">
              <a:latin typeface="Raleway" panose="020B0604020202020204" charset="0"/>
            </a:endParaRPr>
          </a:p>
          <a:p>
            <a:r>
              <a:rPr lang="hr-HR" sz="1400" dirty="0">
                <a:latin typeface="Raleway" panose="020B0604020202020204" charset="0"/>
              </a:rPr>
              <a:t>Više informacija: </a:t>
            </a:r>
            <a:r>
              <a:rPr lang="hr-HR" sz="1400" dirty="0">
                <a:latin typeface="Raleway" panose="020B0604020202020204" charset="0"/>
                <a:hlinkClick r:id="rId6"/>
              </a:rPr>
              <a:t>http://pte.hu/english</a:t>
            </a:r>
            <a:r>
              <a:rPr lang="hr-HR" sz="1400" dirty="0">
                <a:latin typeface="Raleway" panose="020B0604020202020204" charset="0"/>
              </a:rPr>
              <a:t>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301" y="0"/>
            <a:ext cx="2459699" cy="17279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5400" y="1549644"/>
            <a:ext cx="397799" cy="4115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7080" y="4088917"/>
            <a:ext cx="3786389" cy="738664"/>
          </a:xfrm>
          <a:prstGeom prst="rect">
            <a:avLst/>
          </a:prstGeom>
          <a:noFill/>
          <a:ln>
            <a:solidFill>
              <a:srgbClr val="1D3A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1400" i="1" dirty="0">
                <a:solidFill>
                  <a:srgbClr val="CE003D"/>
                </a:solidFill>
              </a:rPr>
              <a:t>Znate li da je Sveučilište u Pečuhu najstarije u Mađarskoj i među najstarijima u Europi? Osnovano je davne 1367. godine.</a:t>
            </a:r>
          </a:p>
        </p:txBody>
      </p:sp>
    </p:spTree>
    <p:extLst>
      <p:ext uri="{BB962C8B-B14F-4D97-AF65-F5344CB8AC3E}">
        <p14:creationId xmlns:p14="http://schemas.microsoft.com/office/powerpoint/2010/main" val="1824361419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133" y="125626"/>
            <a:ext cx="2539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solidFill>
                  <a:srgbClr val="595959"/>
                </a:solidFill>
                <a:latin typeface="Raleway" panose="020B0604020202020204" charset="0"/>
              </a:rPr>
              <a:t>BORAVAK</a:t>
            </a:r>
            <a:r>
              <a:rPr lang="hr-HR" dirty="0">
                <a:solidFill>
                  <a:srgbClr val="CE003D"/>
                </a:solidFill>
                <a:latin typeface="Raleway" panose="020B0604020202020204" charset="0"/>
              </a:rPr>
              <a:t> </a:t>
            </a:r>
            <a:r>
              <a:rPr lang="hr-HR" dirty="0">
                <a:solidFill>
                  <a:srgbClr val="595959"/>
                </a:solidFill>
                <a:latin typeface="Raleway" panose="020B0604020202020204" charset="0"/>
              </a:rPr>
              <a:t>U</a:t>
            </a:r>
            <a:r>
              <a:rPr lang="hr-HR" dirty="0">
                <a:solidFill>
                  <a:srgbClr val="CE003D"/>
                </a:solidFill>
                <a:latin typeface="Raleway" panose="020B0604020202020204" charset="0"/>
              </a:rPr>
              <a:t> PEČUHU</a:t>
            </a:r>
            <a:endParaRPr lang="hr-HR" dirty="0">
              <a:latin typeface="Raleway" panose="020B06040202020202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017" y="622260"/>
            <a:ext cx="4609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hr-HR" sz="1350" dirty="0">
                <a:latin typeface="Raleway" panose="020B0604020202020204" charset="0"/>
              </a:rPr>
              <a:t>Pečuh je </a:t>
            </a:r>
            <a:r>
              <a:rPr lang="hr-HR" sz="1350" dirty="0" err="1">
                <a:latin typeface="Raleway" panose="020B0604020202020204" charset="0"/>
              </a:rPr>
              <a:t>multikulturalan</a:t>
            </a:r>
            <a:r>
              <a:rPr lang="hr-HR" sz="1350" dirty="0">
                <a:latin typeface="Raleway" panose="020B0604020202020204" charset="0"/>
              </a:rPr>
              <a:t> grad, oko 200 km udaljen od Varaždina (i Budimpešte)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hr-HR" sz="1350" dirty="0">
              <a:latin typeface="Raleway" panose="020B0604020202020204" charset="0"/>
            </a:endParaRP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hr-HR" sz="1350" dirty="0">
                <a:latin typeface="Raleway" panose="020B0604020202020204" charset="0"/>
              </a:rPr>
              <a:t>Moguć smještaj u studentskom domu i privatno u stanu</a:t>
            </a: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995" y="3406729"/>
            <a:ext cx="2459700" cy="1703700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800" y="0"/>
            <a:ext cx="2459700" cy="1703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050" y="1623605"/>
            <a:ext cx="397799" cy="411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6201" y="3406729"/>
            <a:ext cx="397799" cy="4115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0017" y="1544320"/>
            <a:ext cx="4997810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1350" dirty="0">
              <a:latin typeface="Raleway" panose="020B0604020202020204" charset="0"/>
            </a:endParaRP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hr-HR" sz="1350" dirty="0">
                <a:latin typeface="Raleway" panose="020B0604020202020204" charset="0"/>
              </a:rPr>
              <a:t>Prosječne cijene života u </a:t>
            </a:r>
            <a:r>
              <a:rPr lang="hr-HR" sz="1350" dirty="0">
                <a:solidFill>
                  <a:srgbClr val="595959"/>
                </a:solidFill>
                <a:latin typeface="Raleway" panose="020B0604020202020204" charset="0"/>
              </a:rPr>
              <a:t>Pečuhu: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hr-HR" sz="1350" dirty="0">
                <a:latin typeface="Raleway" panose="020B0604020202020204" charset="0"/>
              </a:rPr>
              <a:t>cijene smještaja u studentskom domu:</a:t>
            </a:r>
          </a:p>
          <a:p>
            <a:pPr lvl="1"/>
            <a:r>
              <a:rPr lang="hr-HR" sz="1350" dirty="0">
                <a:latin typeface="Raleway" panose="020B0604020202020204" charset="0"/>
              </a:rPr>
              <a:t>     između 60 i 100 </a:t>
            </a:r>
            <a:r>
              <a:rPr lang="hr-HR" sz="1350" dirty="0">
                <a:solidFill>
                  <a:srgbClr val="595959"/>
                </a:solidFill>
                <a:latin typeface="Raleway" panose="020B0003030101060003" pitchFamily="34" charset="0"/>
              </a:rPr>
              <a:t>€</a:t>
            </a:r>
            <a:r>
              <a:rPr lang="hr-HR" sz="1350" dirty="0">
                <a:latin typeface="Raleway" panose="020B0604020202020204" charset="0"/>
              </a:rPr>
              <a:t> mjesečno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hr-HR" sz="1350" dirty="0">
                <a:latin typeface="Raleway" panose="020B0604020202020204" charset="0"/>
              </a:rPr>
              <a:t>Cijena obroka u studentskom restoranu: 3-4 </a:t>
            </a:r>
            <a:r>
              <a:rPr lang="hr-HR" sz="1350" dirty="0">
                <a:solidFill>
                  <a:srgbClr val="595959"/>
                </a:solidFill>
                <a:latin typeface="Raleway" panose="020B0003030101060003" pitchFamily="34" charset="0"/>
              </a:rPr>
              <a:t>€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hr-HR" sz="1350" dirty="0">
                <a:latin typeface="Raleway" panose="020B0604020202020204" charset="0"/>
              </a:rPr>
              <a:t>Mjesečni pokaz za studente ca. 11 </a:t>
            </a:r>
            <a:r>
              <a:rPr lang="hr-HR" sz="1350" dirty="0">
                <a:solidFill>
                  <a:srgbClr val="595959"/>
                </a:solidFill>
                <a:latin typeface="Raleway" panose="020B0003030101060003" pitchFamily="34" charset="0"/>
              </a:rPr>
              <a:t>€</a:t>
            </a:r>
          </a:p>
          <a:p>
            <a:pPr lvl="1"/>
            <a:endParaRPr lang="hr-HR" sz="1350" dirty="0">
              <a:latin typeface="Raleway" panose="020B0604020202020204" charset="0"/>
            </a:endParaRP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hr-HR" sz="1350" dirty="0">
                <a:latin typeface="Raleway" panose="020B0604020202020204" charset="0"/>
              </a:rPr>
              <a:t>Studenti na razmjeni dobivaju </a:t>
            </a:r>
            <a:r>
              <a:rPr lang="hr-HR" sz="1350" dirty="0">
                <a:solidFill>
                  <a:srgbClr val="CE003D"/>
                </a:solidFill>
                <a:latin typeface="Raleway" panose="020B0604020202020204" charset="0"/>
              </a:rPr>
              <a:t>mađarsku studentsku karticu </a:t>
            </a:r>
            <a:r>
              <a:rPr lang="hr-HR" sz="1350" dirty="0">
                <a:latin typeface="Raleway" panose="020B0604020202020204" charset="0"/>
              </a:rPr>
              <a:t>s kojom u Mađarskoj imaju mnoge pogodnosti (</a:t>
            </a:r>
            <a:r>
              <a:rPr lang="hr-HR" sz="1350" dirty="0">
                <a:solidFill>
                  <a:srgbClr val="CE003D"/>
                </a:solidFill>
                <a:latin typeface="Raleway" panose="020B0604020202020204" charset="0"/>
              </a:rPr>
              <a:t>50% popusta na mjesečni pokaz, vožnju vlakom i autobusom i ulazak u muzeje</a:t>
            </a:r>
            <a:r>
              <a:rPr lang="hr-HR" sz="1350" dirty="0">
                <a:latin typeface="Raleway" panose="020B0604020202020204" charset="0"/>
              </a:rPr>
              <a:t>)</a:t>
            </a:r>
          </a:p>
          <a:p>
            <a:endParaRPr lang="hr-HR" sz="1350" dirty="0">
              <a:latin typeface="Raleway" panose="020B0604020202020204" charset="0"/>
            </a:endParaRP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hr-HR" sz="1350" dirty="0">
                <a:latin typeface="Raleway" panose="020B0604020202020204" charset="0"/>
              </a:rPr>
              <a:t>Odličan noćni život, mnogo barova i klubova </a:t>
            </a:r>
          </a:p>
          <a:p>
            <a:endParaRPr lang="hr-HR" sz="1200" dirty="0">
              <a:latin typeface="Raleway" panose="020B0604020202020204" charset="0"/>
            </a:endParaRPr>
          </a:p>
          <a:p>
            <a:r>
              <a:rPr lang="en-US" sz="1350" dirty="0"/>
              <a:t> </a:t>
            </a:r>
            <a:endParaRPr lang="hr-HR" sz="1350" dirty="0"/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BE340745-A90A-44CA-AF26-E1C9A7F58849}"/>
              </a:ext>
            </a:extLst>
          </p:cNvPr>
          <p:cNvSpPr txBox="1"/>
          <p:nvPr/>
        </p:nvSpPr>
        <p:spPr>
          <a:xfrm>
            <a:off x="6668415" y="2146535"/>
            <a:ext cx="2443280" cy="954107"/>
          </a:xfrm>
          <a:prstGeom prst="rect">
            <a:avLst/>
          </a:prstGeom>
          <a:noFill/>
          <a:ln>
            <a:solidFill>
              <a:srgbClr val="1D3A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1400" dirty="0">
                <a:solidFill>
                  <a:srgbClr val="CE003D"/>
                </a:solidFill>
                <a:latin typeface="Raleway" panose="020B0604020202020204" charset="0"/>
              </a:rPr>
              <a:t>Znate li da je Pečuh od Hrvatske udaljen svega 20-ak kilometara i da ima veliku hrvatsku manjinu?</a:t>
            </a:r>
          </a:p>
        </p:txBody>
      </p:sp>
    </p:spTree>
    <p:extLst>
      <p:ext uri="{BB962C8B-B14F-4D97-AF65-F5344CB8AC3E}">
        <p14:creationId xmlns:p14="http://schemas.microsoft.com/office/powerpoint/2010/main" val="1374862244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60" y="78005"/>
            <a:ext cx="2475548" cy="7957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61" y="1044700"/>
            <a:ext cx="42745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>
                <a:latin typeface="Raleway" panose="020B0604020202020204" charset="0"/>
              </a:rPr>
              <a:t>FOI ima sklopljen sporazum s UAH u području </a:t>
            </a:r>
            <a:r>
              <a:rPr lang="hr-HR" sz="1400" dirty="0">
                <a:solidFill>
                  <a:schemeClr val="accent1"/>
                </a:solidFill>
                <a:latin typeface="Raleway" panose="020B0604020202020204" charset="0"/>
              </a:rPr>
              <a:t>računalnih znanosti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>
              <a:solidFill>
                <a:srgbClr val="CE003D"/>
              </a:solidFill>
              <a:latin typeface="Raleway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>
                <a:solidFill>
                  <a:srgbClr val="595959"/>
                </a:solidFill>
                <a:latin typeface="Raleway" panose="020B0604020202020204" charset="0"/>
              </a:rPr>
              <a:t>Povijesno sveučilište, na popisu UNESCO-</a:t>
            </a:r>
            <a:r>
              <a:rPr lang="hr-HR" sz="1400" dirty="0" err="1">
                <a:solidFill>
                  <a:srgbClr val="595959"/>
                </a:solidFill>
                <a:latin typeface="Raleway" panose="020B0604020202020204" charset="0"/>
              </a:rPr>
              <a:t>ve</a:t>
            </a:r>
            <a:r>
              <a:rPr lang="hr-HR" sz="1400" dirty="0">
                <a:solidFill>
                  <a:srgbClr val="595959"/>
                </a:solidFill>
                <a:latin typeface="Raleway" panose="020B0604020202020204" charset="0"/>
              </a:rPr>
              <a:t> svjetske kulturne baštine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>
              <a:solidFill>
                <a:srgbClr val="595959"/>
              </a:solidFill>
              <a:latin typeface="Raleway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>
                <a:solidFill>
                  <a:schemeClr val="accent1"/>
                </a:solidFill>
                <a:latin typeface="Raleway" panose="020B0604020202020204" charset="0"/>
              </a:rPr>
              <a:t>Španjolska je top destinacija za </a:t>
            </a:r>
            <a:r>
              <a:rPr lang="hr-HR" sz="1400" dirty="0" err="1">
                <a:solidFill>
                  <a:schemeClr val="accent1"/>
                </a:solidFill>
                <a:latin typeface="Raleway" panose="020B0604020202020204" charset="0"/>
              </a:rPr>
              <a:t>Erasmus</a:t>
            </a:r>
            <a:r>
              <a:rPr lang="hr-HR" sz="1400" dirty="0">
                <a:solidFill>
                  <a:schemeClr val="accent1"/>
                </a:solidFill>
                <a:latin typeface="Raleway" panose="020B0604020202020204" charset="0"/>
              </a:rPr>
              <a:t>!</a:t>
            </a:r>
          </a:p>
          <a:p>
            <a:endParaRPr lang="hr-HR" sz="1400" dirty="0">
              <a:solidFill>
                <a:srgbClr val="595959"/>
              </a:solidFill>
              <a:latin typeface="Raleway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>
                <a:solidFill>
                  <a:srgbClr val="595959"/>
                </a:solidFill>
                <a:latin typeface="Raleway" panose="020B0604020202020204" charset="0"/>
              </a:rPr>
              <a:t>Godišnje više od 5000 stranih studenata, većina studenata španjolskog jezika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>
              <a:solidFill>
                <a:srgbClr val="595959"/>
              </a:solidFill>
              <a:latin typeface="Raleway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 err="1">
                <a:solidFill>
                  <a:srgbClr val="595959"/>
                </a:solidFill>
                <a:latin typeface="Raleway" panose="020B0604020202020204" charset="0"/>
              </a:rPr>
              <a:t>Alcalá</a:t>
            </a:r>
            <a:r>
              <a:rPr lang="hr-HR" sz="1400" dirty="0">
                <a:solidFill>
                  <a:srgbClr val="595959"/>
                </a:solidFill>
                <a:latin typeface="Raleway" panose="020B0604020202020204" charset="0"/>
              </a:rPr>
              <a:t> je udaljena </a:t>
            </a:r>
            <a:r>
              <a:rPr lang="hr-HR" sz="1400" dirty="0">
                <a:solidFill>
                  <a:schemeClr val="accent1"/>
                </a:solidFill>
              </a:rPr>
              <a:t>30 minuta vožnje vlakom od Madrida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>
              <a:solidFill>
                <a:srgbClr val="595959"/>
              </a:solidFill>
              <a:latin typeface="Raleway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>
                <a:solidFill>
                  <a:srgbClr val="595959"/>
                </a:solidFill>
                <a:latin typeface="Raleway" panose="020B0604020202020204" charset="0"/>
              </a:rPr>
              <a:t>Smještaj na </a:t>
            </a:r>
            <a:r>
              <a:rPr lang="hr-HR" sz="1400" dirty="0" err="1">
                <a:solidFill>
                  <a:srgbClr val="595959"/>
                </a:solidFill>
                <a:latin typeface="Raleway" panose="020B0604020202020204" charset="0"/>
              </a:rPr>
              <a:t>kampusu</a:t>
            </a:r>
            <a:r>
              <a:rPr lang="hr-HR" sz="1400" dirty="0">
                <a:solidFill>
                  <a:srgbClr val="595959"/>
                </a:solidFill>
                <a:latin typeface="Raleway" panose="020B0604020202020204" charset="0"/>
              </a:rPr>
              <a:t>, privatno u stanu ili kod obitelji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1400" dirty="0">
              <a:latin typeface="Raleway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400" dirty="0"/>
              <a:t>Više informacija:</a:t>
            </a:r>
            <a:r>
              <a:rPr lang="hr-HR" sz="1400" dirty="0">
                <a:solidFill>
                  <a:srgbClr val="1D3A00"/>
                </a:solidFill>
              </a:rPr>
              <a:t> </a:t>
            </a:r>
            <a:r>
              <a:rPr lang="hr-HR" sz="1400" dirty="0">
                <a:solidFill>
                  <a:srgbClr val="1D3A00"/>
                </a:solidFill>
                <a:hlinkClick r:id="rId3"/>
              </a:rPr>
              <a:t>https://www.uah.es/es/</a:t>
            </a:r>
            <a:r>
              <a:rPr lang="hr-HR" sz="1400" dirty="0">
                <a:solidFill>
                  <a:srgbClr val="1D3A00"/>
                </a:solidFill>
              </a:rPr>
              <a:t>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2345" y="0"/>
            <a:ext cx="2899865" cy="1655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2452" y="3164478"/>
            <a:ext cx="2869757" cy="19790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3445" y="1287982"/>
            <a:ext cx="397799" cy="411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2209" y="2752962"/>
            <a:ext cx="397799" cy="4115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25280" y="1979022"/>
            <a:ext cx="242444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350" i="1" dirty="0">
                <a:solidFill>
                  <a:srgbClr val="CE003D"/>
                </a:solidFill>
              </a:rPr>
              <a:t>Jeste li znali da je u </a:t>
            </a:r>
            <a:r>
              <a:rPr lang="hr-HR" sz="1350" i="1" dirty="0" err="1">
                <a:solidFill>
                  <a:srgbClr val="CE003D"/>
                </a:solidFill>
              </a:rPr>
              <a:t>Alcali</a:t>
            </a:r>
            <a:r>
              <a:rPr lang="hr-HR" sz="1350" i="1" dirty="0">
                <a:solidFill>
                  <a:srgbClr val="CE003D"/>
                </a:solidFill>
              </a:rPr>
              <a:t> rođen </a:t>
            </a:r>
            <a:r>
              <a:rPr lang="hr-HR" sz="1350" i="1" dirty="0" err="1">
                <a:solidFill>
                  <a:srgbClr val="CE003D"/>
                </a:solidFill>
              </a:rPr>
              <a:t>Miguel</a:t>
            </a:r>
            <a:r>
              <a:rPr lang="hr-HR" sz="1350" i="1" dirty="0">
                <a:solidFill>
                  <a:srgbClr val="CE003D"/>
                </a:solidFill>
              </a:rPr>
              <a:t> de Cervantes, tvorac književnog djela Don Quijote? </a:t>
            </a:r>
          </a:p>
        </p:txBody>
      </p:sp>
    </p:spTree>
    <p:extLst>
      <p:ext uri="{BB962C8B-B14F-4D97-AF65-F5344CB8AC3E}">
        <p14:creationId xmlns:p14="http://schemas.microsoft.com/office/powerpoint/2010/main" val="1448367267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C500B-1BCB-452B-802D-F943D569753B}" type="slidenum">
              <a:rPr lang="id-ID" smtClean="0"/>
              <a:pPr/>
              <a:t>27</a:t>
            </a:fld>
            <a:endParaRPr lang="id-ID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610" y="12225"/>
            <a:ext cx="1661375" cy="1661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03254" y="825783"/>
            <a:ext cx="4532741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600" dirty="0"/>
              <a:t>Jedno od najboljih i najvećih španjolskih sveučilišta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600" dirty="0"/>
              <a:t>FOI ima sklopljen sporazum s US u području </a:t>
            </a:r>
            <a:r>
              <a:rPr lang="hr-HR" sz="1600" dirty="0">
                <a:solidFill>
                  <a:srgbClr val="CE003D"/>
                </a:solidFill>
              </a:rPr>
              <a:t>računalnih znanosti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600" dirty="0">
                <a:solidFill>
                  <a:srgbClr val="595959"/>
                </a:solidFill>
              </a:rPr>
              <a:t>Sevilla je </a:t>
            </a:r>
            <a:r>
              <a:rPr lang="hr-HR" sz="1600" dirty="0">
                <a:solidFill>
                  <a:srgbClr val="CE003D"/>
                </a:solidFill>
              </a:rPr>
              <a:t>povijesni grad </a:t>
            </a:r>
            <a:r>
              <a:rPr lang="hr-HR" sz="1600" dirty="0">
                <a:solidFill>
                  <a:srgbClr val="595959"/>
                </a:solidFill>
              </a:rPr>
              <a:t>prepun kulturnih </a:t>
            </a:r>
            <a:r>
              <a:rPr lang="hr-HR" sz="1600" dirty="0" err="1">
                <a:solidFill>
                  <a:srgbClr val="595959"/>
                </a:solidFill>
              </a:rPr>
              <a:t>znamenosti</a:t>
            </a:r>
            <a:r>
              <a:rPr lang="hr-HR" sz="1600" dirty="0">
                <a:solidFill>
                  <a:srgbClr val="595959"/>
                </a:solidFill>
              </a:rPr>
              <a:t> i važna </a:t>
            </a:r>
            <a:r>
              <a:rPr lang="hr-HR" sz="1600" dirty="0">
                <a:solidFill>
                  <a:srgbClr val="CE003D"/>
                </a:solidFill>
              </a:rPr>
              <a:t>turistička destinacija</a:t>
            </a:r>
            <a:endParaRPr lang="hr-HR" sz="1600" dirty="0">
              <a:solidFill>
                <a:srgbClr val="595959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600" dirty="0">
                <a:solidFill>
                  <a:srgbClr val="595959"/>
                </a:solidFill>
              </a:rPr>
              <a:t>Studenti se mogu smjestiti u </a:t>
            </a:r>
            <a:r>
              <a:rPr lang="hr-HR" sz="1600" dirty="0" err="1">
                <a:solidFill>
                  <a:srgbClr val="595959"/>
                </a:solidFill>
              </a:rPr>
              <a:t>kampusu</a:t>
            </a:r>
            <a:r>
              <a:rPr lang="hr-HR" sz="1600" dirty="0">
                <a:solidFill>
                  <a:srgbClr val="595959"/>
                </a:solidFill>
              </a:rPr>
              <a:t>, u privatnom stanu, kod obitelji…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1600" dirty="0">
                <a:solidFill>
                  <a:srgbClr val="595959"/>
                </a:solidFill>
              </a:rPr>
              <a:t>Sevilla živi punim plućima, a noćni život je bogat i raznolik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endParaRPr lang="hr-HR" sz="1350" dirty="0"/>
          </a:p>
          <a:p>
            <a:pPr marL="214313" indent="-214313">
              <a:buFont typeface="Wingdings" panose="05000000000000000000" pitchFamily="2" charset="2"/>
              <a:buChar char="ü"/>
            </a:pPr>
            <a:endParaRPr lang="hr-HR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2925165" y="473581"/>
            <a:ext cx="4428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CE003D"/>
                </a:solidFill>
                <a:latin typeface="Raleway" panose="020B0604020202020204" charset="0"/>
              </a:rPr>
              <a:t>UNIVERSIDAD DE SEVILLA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4" y="-40791"/>
            <a:ext cx="2378534" cy="15744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56730"/>
            <a:ext cx="2378533" cy="15794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61" y="3847692"/>
            <a:ext cx="2378533" cy="13388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1994" y="1488103"/>
            <a:ext cx="397799" cy="4069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641934"/>
            <a:ext cx="397799" cy="411516"/>
          </a:xfrm>
          <a:prstGeom prst="rect">
            <a:avLst/>
          </a:prstGeom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0D899DF2-CEB9-4A89-99ED-386856581E51}"/>
              </a:ext>
            </a:extLst>
          </p:cNvPr>
          <p:cNvSpPr/>
          <p:nvPr/>
        </p:nvSpPr>
        <p:spPr>
          <a:xfrm>
            <a:off x="4142651" y="4302444"/>
            <a:ext cx="3206805" cy="738664"/>
          </a:xfrm>
          <a:prstGeom prst="rect">
            <a:avLst/>
          </a:prstGeom>
          <a:ln>
            <a:solidFill>
              <a:srgbClr val="1D3A00"/>
            </a:solidFill>
          </a:ln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chemeClr val="accent1"/>
                </a:solidFill>
              </a:rPr>
              <a:t>U Sevilli je jedna od najvećih katedrala na svijetu i u njoj su pokopani ostaci Christophora Columba.</a:t>
            </a:r>
            <a:endParaRPr lang="hr-HR" sz="1400" dirty="0">
              <a:solidFill>
                <a:schemeClr val="accent1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413D96E8-ED2F-4CAA-A22F-0F61C4F91ECB}"/>
              </a:ext>
            </a:extLst>
          </p:cNvPr>
          <p:cNvSpPr txBox="1"/>
          <p:nvPr/>
        </p:nvSpPr>
        <p:spPr>
          <a:xfrm>
            <a:off x="7760716" y="2256939"/>
            <a:ext cx="889250" cy="13849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hr-HR" sz="1400" dirty="0"/>
              <a:t>Jeste li znali da ples </a:t>
            </a:r>
            <a:r>
              <a:rPr lang="hr-HR" sz="1400" dirty="0" err="1"/>
              <a:t>Flamenco</a:t>
            </a:r>
            <a:r>
              <a:rPr lang="hr-HR" sz="1400" dirty="0"/>
              <a:t> potječe iz Seville?</a:t>
            </a:r>
          </a:p>
        </p:txBody>
      </p:sp>
    </p:spTree>
    <p:extLst>
      <p:ext uri="{BB962C8B-B14F-4D97-AF65-F5344CB8AC3E}">
        <p14:creationId xmlns:p14="http://schemas.microsoft.com/office/powerpoint/2010/main" val="1244945721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523" y="2790929"/>
            <a:ext cx="1653269" cy="16532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523" y="1058220"/>
            <a:ext cx="1653269" cy="1653269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298" y="1058220"/>
            <a:ext cx="1653269" cy="16532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298" y="2790930"/>
            <a:ext cx="1653269" cy="16532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27174" y="2295850"/>
            <a:ext cx="397618" cy="397618"/>
          </a:xfrm>
          <a:prstGeom prst="rect">
            <a:avLst/>
          </a:prstGeom>
          <a:solidFill>
            <a:srgbClr val="641A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>
                  <a:lumMod val="95000"/>
                </a:prstClr>
              </a:solidFill>
              <a:latin typeface="Raleway" panose="020B00030301010600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96727" y="2313871"/>
            <a:ext cx="397618" cy="397618"/>
          </a:xfrm>
          <a:prstGeom prst="rect">
            <a:avLst/>
          </a:prstGeom>
          <a:solidFill>
            <a:srgbClr val="00A4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>
                  <a:lumMod val="95000"/>
                </a:prstClr>
              </a:solidFill>
              <a:latin typeface="Raleway" panose="020B00030301010600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96727" y="2790930"/>
            <a:ext cx="397618" cy="397618"/>
          </a:xfrm>
          <a:prstGeom prst="rect">
            <a:avLst/>
          </a:prstGeom>
          <a:solidFill>
            <a:srgbClr val="CE0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>
                  <a:lumMod val="95000"/>
                </a:prstClr>
              </a:solidFill>
              <a:latin typeface="Raleway" panose="020B00030301010600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27174" y="2790930"/>
            <a:ext cx="397618" cy="397618"/>
          </a:xfrm>
          <a:prstGeom prst="rect">
            <a:avLst/>
          </a:prstGeom>
          <a:solidFill>
            <a:srgbClr val="F8B3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 dirty="0">
              <a:solidFill>
                <a:prstClr val="white">
                  <a:lumMod val="95000"/>
                </a:prstClr>
              </a:solidFill>
              <a:latin typeface="Raleway" panose="020B0003030101060003" pitchFamily="34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279976" y="188647"/>
            <a:ext cx="5616313" cy="432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9pPr>
          </a:lstStyle>
          <a:p>
            <a:pPr defTabSz="685800"/>
            <a:r>
              <a:rPr lang="hr-HR" sz="1950" dirty="0">
                <a:solidFill>
                  <a:srgbClr val="5F6062"/>
                </a:solidFill>
                <a:latin typeface="Raleway" panose="020B0003030101060003" pitchFamily="34" charset="0"/>
              </a:rPr>
              <a:t>ODABERITE </a:t>
            </a:r>
            <a:r>
              <a:rPr lang="hr-HR" sz="1950" b="1" dirty="0">
                <a:latin typeface="Raleway" panose="020B0003030101060003" pitchFamily="34" charset="0"/>
              </a:rPr>
              <a:t>I PRIJAVITE SE </a:t>
            </a:r>
            <a:endParaRPr lang="hr-HR" sz="1950" b="1" kern="0" dirty="0">
              <a:latin typeface="Raleway" panose="020B0003030101060003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2155618" y="1014165"/>
            <a:ext cx="3179907" cy="367259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750"/>
              </a:spcBef>
              <a:buClr>
                <a:srgbClr val="CE003D"/>
              </a:buClr>
              <a:buNone/>
            </a:pPr>
            <a:endParaRPr lang="hr-HR" sz="1600" dirty="0">
              <a:solidFill>
                <a:srgbClr val="595959"/>
              </a:solidFill>
              <a:latin typeface="Raleway" panose="020B0003030101060003" pitchFamily="34" charset="0"/>
            </a:endParaRPr>
          </a:p>
          <a:p>
            <a:pPr algn="just" defTabSz="685800">
              <a:spcBef>
                <a:spcPts val="750"/>
              </a:spcBef>
              <a:buClr>
                <a:srgbClr val="CE003D"/>
              </a:buClr>
            </a:pPr>
            <a:r>
              <a:rPr lang="hr-HR" sz="1600" b="1" dirty="0">
                <a:solidFill>
                  <a:srgbClr val="CE003D"/>
                </a:solidFill>
                <a:latin typeface="Raleway" panose="020B0003030101060003" pitchFamily="34" charset="0"/>
                <a:ea typeface="+mj-ea"/>
                <a:cs typeface="+mj-cs"/>
              </a:rPr>
              <a:t>13 sveučilišta u 9 zemalja za informatičare</a:t>
            </a:r>
          </a:p>
          <a:p>
            <a:pPr algn="just" defTabSz="685800">
              <a:spcBef>
                <a:spcPts val="750"/>
              </a:spcBef>
              <a:buClr>
                <a:srgbClr val="CE003D"/>
              </a:buClr>
            </a:pPr>
            <a:r>
              <a:rPr lang="hr-HR" sz="1600" b="1" dirty="0">
                <a:solidFill>
                  <a:srgbClr val="CE003D"/>
                </a:solidFill>
                <a:latin typeface="Raleway" panose="020B0003030101060003" pitchFamily="34" charset="0"/>
                <a:ea typeface="+mj-ea"/>
                <a:cs typeface="+mj-cs"/>
              </a:rPr>
              <a:t>8 sveučilišta u 7 zemalja za ekonomiste</a:t>
            </a:r>
          </a:p>
          <a:p>
            <a:pPr marL="0" indent="0" algn="ctr" defTabSz="685800">
              <a:spcBef>
                <a:spcPts val="750"/>
              </a:spcBef>
              <a:buClr>
                <a:srgbClr val="CE003D"/>
              </a:buClr>
              <a:buNone/>
            </a:pPr>
            <a:endParaRPr lang="hr-HR" sz="1600" dirty="0">
              <a:solidFill>
                <a:srgbClr val="595959"/>
              </a:solidFill>
              <a:latin typeface="Raleway" panose="020B0003030101060003" pitchFamily="34" charset="0"/>
            </a:endParaRPr>
          </a:p>
          <a:p>
            <a:pPr marL="0" indent="0" algn="ctr" defTabSz="685800">
              <a:spcBef>
                <a:spcPts val="750"/>
              </a:spcBef>
              <a:buClr>
                <a:srgbClr val="CE003D"/>
              </a:buClr>
              <a:buNone/>
            </a:pPr>
            <a:r>
              <a:rPr lang="hr-HR" sz="1600" dirty="0">
                <a:solidFill>
                  <a:srgbClr val="595959"/>
                </a:solidFill>
                <a:latin typeface="Raleway" panose="020B0003030101060003" pitchFamily="34" charset="0"/>
              </a:rPr>
              <a:t>Turska, Francuska, Španjolska, Portugal, Slovenija, Nizozemska</a:t>
            </a:r>
          </a:p>
          <a:p>
            <a:pPr marL="0" indent="0" algn="ctr" defTabSz="685800">
              <a:spcBef>
                <a:spcPts val="750"/>
              </a:spcBef>
              <a:buClr>
                <a:srgbClr val="CE003D"/>
              </a:buClr>
              <a:buNone/>
            </a:pPr>
            <a:r>
              <a:rPr lang="hr-HR" sz="1600" dirty="0">
                <a:solidFill>
                  <a:srgbClr val="595959"/>
                </a:solidFill>
                <a:latin typeface="Raleway" panose="020B0003030101060003" pitchFamily="34" charset="0"/>
              </a:rPr>
              <a:t>…</a:t>
            </a:r>
          </a:p>
          <a:p>
            <a:pPr marL="0" indent="0" algn="ctr" defTabSz="685800">
              <a:spcBef>
                <a:spcPts val="750"/>
              </a:spcBef>
              <a:buClr>
                <a:srgbClr val="CE003D"/>
              </a:buClr>
              <a:buNone/>
            </a:pPr>
            <a:r>
              <a:rPr lang="hr-HR" sz="1800" dirty="0">
                <a:solidFill>
                  <a:srgbClr val="595959"/>
                </a:solidFill>
                <a:latin typeface="Raleway" panose="020B0003030101060003" pitchFamily="34" charset="0"/>
              </a:rPr>
              <a:t>čekaju na vas!</a:t>
            </a:r>
          </a:p>
          <a:p>
            <a:pPr marL="0" indent="0" defTabSz="685800">
              <a:spcBef>
                <a:spcPts val="750"/>
              </a:spcBef>
              <a:buClr>
                <a:srgbClr val="CE003D"/>
              </a:buClr>
              <a:buNone/>
            </a:pPr>
            <a:endParaRPr lang="hr-HR" sz="1350" dirty="0">
              <a:solidFill>
                <a:srgbClr val="595959"/>
              </a:solidFill>
              <a:latin typeface="Raleway" panose="020B0003030101060003" pitchFamily="34" charset="0"/>
            </a:endParaRPr>
          </a:p>
          <a:p>
            <a:pPr marL="0" indent="0" defTabSz="685800">
              <a:spcBef>
                <a:spcPts val="750"/>
              </a:spcBef>
              <a:buClr>
                <a:srgbClr val="CE003D"/>
              </a:buClr>
              <a:buNone/>
            </a:pPr>
            <a:r>
              <a:rPr lang="hr-HR" sz="1350" dirty="0">
                <a:solidFill>
                  <a:srgbClr val="595959"/>
                </a:solidFill>
                <a:latin typeface="Raleway" panose="020B00030301010600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4693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B0B0C30-ED13-475B-A2AB-5FEE2EBD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425" y="281174"/>
            <a:ext cx="6108200" cy="1374345"/>
          </a:xfrm>
        </p:spPr>
        <p:txBody>
          <a:bodyPr>
            <a:normAutofit fontScale="90000"/>
          </a:bodyPr>
          <a:lstStyle/>
          <a:p>
            <a:r>
              <a:rPr lang="hr-HR" sz="27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RAZLOZI ZA NEODLAZAK NA STUDIJSKI BORAVAK – </a:t>
            </a:r>
            <a:r>
              <a:rPr lang="hr-HR" sz="31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„</a:t>
            </a:r>
            <a:r>
              <a:rPr lang="hr-HR" sz="27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FOI ZABLUDE”</a:t>
            </a:r>
            <a:r>
              <a:rPr lang="hr-HR" dirty="0">
                <a:solidFill>
                  <a:srgbClr val="CE003D"/>
                </a:solidFill>
                <a:latin typeface="Raleway" panose="020B0604020202020204" charset="0"/>
              </a:rPr>
              <a:t/>
            </a:r>
            <a:br>
              <a:rPr lang="hr-HR" dirty="0">
                <a:solidFill>
                  <a:srgbClr val="CE003D"/>
                </a:solidFill>
                <a:latin typeface="Raleway" panose="020B0604020202020204" charset="0"/>
              </a:rPr>
            </a:br>
            <a:endParaRPr lang="hr-HR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6E85236F-AD83-4630-A4C7-06DEA2A39D6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128720" y="1350110"/>
            <a:ext cx="6108200" cy="473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/>
              <a:t>Zabluda 1: FOI je bez veze jer baš ništa ne nudi gdje bi mogao/la na razmjenu.</a:t>
            </a:r>
          </a:p>
          <a:p>
            <a:r>
              <a:rPr lang="hr-HR" sz="2000" i="1" dirty="0"/>
              <a:t>Zabluda 2: Razmjena je skupa, nemam novaca.</a:t>
            </a:r>
            <a:endParaRPr lang="hr-HR" sz="2000" dirty="0"/>
          </a:p>
          <a:p>
            <a:r>
              <a:rPr lang="hr-HR" sz="2000" i="1" dirty="0"/>
              <a:t>Zabluda 3: Ne znam dovoljno dobro engleski ili bilo koji drugi strani jezik.</a:t>
            </a:r>
            <a:endParaRPr lang="hr-HR" sz="2000" dirty="0"/>
          </a:p>
          <a:p>
            <a:r>
              <a:rPr lang="hr-HR" sz="2000" i="1" dirty="0"/>
              <a:t>Zabluda 4: Ako odem na razmjenu past ću godinu.</a:t>
            </a:r>
            <a:endParaRPr lang="hr-HR" sz="2000" dirty="0"/>
          </a:p>
          <a:p>
            <a:r>
              <a:rPr lang="hr-HR" sz="2000" i="1" dirty="0"/>
              <a:t>Zabluda 5: Ja se neću snaći u nepoznatom okruženju i u komunikaciji sa strancima.</a:t>
            </a:r>
            <a:endParaRPr lang="hr-HR" sz="2000" dirty="0"/>
          </a:p>
          <a:p>
            <a:r>
              <a:rPr lang="hr-HR" sz="2000" i="1" dirty="0"/>
              <a:t>Zabluda 6. „Ubit“ će me </a:t>
            </a:r>
            <a:r>
              <a:rPr lang="hr-HR" sz="2000" i="1" dirty="0" err="1"/>
              <a:t>Erasmus</a:t>
            </a:r>
            <a:r>
              <a:rPr lang="hr-HR" sz="2000" i="1" dirty="0"/>
              <a:t> procedura i birokracija.</a:t>
            </a:r>
          </a:p>
          <a:p>
            <a:endParaRPr lang="hr-HR" sz="2000" i="1" dirty="0"/>
          </a:p>
          <a:p>
            <a:endParaRPr lang="hr-HR" sz="2000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8892151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9667"/>
            <a:ext cx="9153150" cy="41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51288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744A9EA-44F1-46EC-BB8A-0A9DA6C76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540" y="2285428"/>
            <a:ext cx="6108200" cy="572644"/>
          </a:xfrm>
        </p:spPr>
        <p:txBody>
          <a:bodyPr>
            <a:noAutofit/>
          </a:bodyPr>
          <a:lstStyle/>
          <a:p>
            <a:pPr algn="ctr"/>
            <a:r>
              <a:rPr lang="hr-HR" sz="4000" b="1" dirty="0"/>
              <a:t>ERASMUS+ STRUČNA PRAKSA</a:t>
            </a:r>
          </a:p>
        </p:txBody>
      </p:sp>
    </p:spTree>
    <p:extLst>
      <p:ext uri="{BB962C8B-B14F-4D97-AF65-F5344CB8AC3E}">
        <p14:creationId xmlns:p14="http://schemas.microsoft.com/office/powerpoint/2010/main" val="3405461370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211015" y="148711"/>
            <a:ext cx="6108200" cy="572644"/>
          </a:xfrm>
        </p:spPr>
        <p:txBody>
          <a:bodyPr>
            <a:normAutofit fontScale="90000"/>
          </a:bodyPr>
          <a:lstStyle/>
          <a:p>
            <a:r>
              <a:rPr lang="hr-HR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anose="020B0003030101060003" pitchFamily="34" charset="0"/>
                <a:ea typeface="Montserrat-Bold" charset="0"/>
                <a:cs typeface="Montserrat-Bold" charset="0"/>
                <a:sym typeface="Arial" charset="0"/>
              </a:rPr>
              <a:t/>
            </a:r>
            <a:br>
              <a:rPr lang="hr-HR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leway" panose="020B0003030101060003" pitchFamily="34" charset="0"/>
                <a:ea typeface="Montserrat-Bold" charset="0"/>
                <a:cs typeface="Montserrat-Bold" charset="0"/>
                <a:sym typeface="Arial" charset="0"/>
              </a:rPr>
            </a:br>
            <a:r>
              <a:rPr lang="hr-HR" sz="4400" dirty="0">
                <a:sym typeface="Arial" charset="0"/>
              </a:rPr>
              <a:t>Zašto ići i kako se prijaviti?</a:t>
            </a:r>
            <a:endParaRPr lang="hr-HR" sz="44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976015" y="739867"/>
            <a:ext cx="6108200" cy="366376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hr-HR" sz="1600" dirty="0"/>
          </a:p>
          <a:p>
            <a:pPr>
              <a:lnSpc>
                <a:spcPct val="150000"/>
              </a:lnSpc>
            </a:pPr>
            <a:r>
              <a:rPr lang="hr-HR" sz="1900" dirty="0">
                <a:solidFill>
                  <a:schemeClr val="tx1"/>
                </a:solidFill>
              </a:rPr>
              <a:t>Studenti upisani u najmanje 2. godinu preddiplomskog studija</a:t>
            </a:r>
          </a:p>
          <a:p>
            <a:pPr>
              <a:lnSpc>
                <a:spcPct val="150000"/>
              </a:lnSpc>
            </a:pPr>
            <a:r>
              <a:rPr lang="hr-HR" sz="1900" dirty="0">
                <a:solidFill>
                  <a:schemeClr val="tx1"/>
                </a:solidFill>
              </a:rPr>
              <a:t>Mogu i studenti koji su diplomirali,  no još studiraju u vrijeme prijave (natječaja)</a:t>
            </a:r>
          </a:p>
          <a:p>
            <a:pPr>
              <a:lnSpc>
                <a:spcPct val="150000"/>
              </a:lnSpc>
            </a:pPr>
            <a:r>
              <a:rPr lang="hr-HR" sz="1900" dirty="0">
                <a:solidFill>
                  <a:schemeClr val="tx1"/>
                </a:solidFill>
              </a:rPr>
              <a:t>Sveučilište u Zagrebu raspisuje natječaj (obično 2 ili 3x godišnje – ovisno o raspoloživosti sredstava) – jesen i proljeće</a:t>
            </a:r>
          </a:p>
          <a:p>
            <a:pPr>
              <a:lnSpc>
                <a:spcPct val="150000"/>
              </a:lnSpc>
            </a:pPr>
            <a:r>
              <a:rPr lang="hr-HR" sz="1900" dirty="0">
                <a:solidFill>
                  <a:schemeClr val="tx1"/>
                </a:solidFill>
              </a:rPr>
              <a:t>Objava natječaja na web stranicama UNIZG, FOI-ja, Facebooku FOI-ja, portalu i Facebooku CPSRK-a….pratite!</a:t>
            </a:r>
          </a:p>
          <a:p>
            <a:pPr>
              <a:lnSpc>
                <a:spcPct val="150000"/>
              </a:lnSpc>
            </a:pPr>
            <a:r>
              <a:rPr lang="hr-HR" sz="1900" dirty="0">
                <a:solidFill>
                  <a:schemeClr val="tx1"/>
                </a:solidFill>
              </a:rPr>
              <a:t>E+ stručna praksa mora trajati minimalno 2 mjeseca pa do 12 mjeseci </a:t>
            </a:r>
          </a:p>
          <a:p>
            <a:pPr lvl="1"/>
            <a:endParaRPr lang="hr-HR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361B819F-591C-4032-A7D3-A8054FF51B88}"/>
              </a:ext>
            </a:extLst>
          </p:cNvPr>
          <p:cNvSpPr txBox="1"/>
          <p:nvPr/>
        </p:nvSpPr>
        <p:spPr>
          <a:xfrm>
            <a:off x="3655770" y="4452780"/>
            <a:ext cx="3512216" cy="338554"/>
          </a:xfrm>
          <a:prstGeom prst="rect">
            <a:avLst/>
          </a:prstGeom>
          <a:noFill/>
          <a:ln>
            <a:solidFill>
              <a:srgbClr val="1D3A00"/>
            </a:solidFill>
          </a:ln>
        </p:spPr>
        <p:txBody>
          <a:bodyPr wrap="square" rtlCol="0">
            <a:spAutoFit/>
          </a:bodyPr>
          <a:lstStyle/>
          <a:p>
            <a:r>
              <a:rPr lang="hr-HR" sz="1600" dirty="0">
                <a:solidFill>
                  <a:schemeClr val="accent2">
                    <a:lumMod val="75000"/>
                  </a:schemeClr>
                </a:solidFill>
              </a:rPr>
              <a:t>Na praksu se može i preko ljeta!</a:t>
            </a:r>
          </a:p>
        </p:txBody>
      </p:sp>
    </p:spTree>
    <p:extLst>
      <p:ext uri="{BB962C8B-B14F-4D97-AF65-F5344CB8AC3E}">
        <p14:creationId xmlns:p14="http://schemas.microsoft.com/office/powerpoint/2010/main" val="634775914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"/>
          <p:cNvSpPr>
            <a:spLocks noEditPoints="1"/>
          </p:cNvSpPr>
          <p:nvPr/>
        </p:nvSpPr>
        <p:spPr bwMode="auto">
          <a:xfrm>
            <a:off x="3931283" y="3330270"/>
            <a:ext cx="202704" cy="216098"/>
          </a:xfrm>
          <a:custGeom>
            <a:avLst/>
            <a:gdLst>
              <a:gd name="T0" fmla="*/ 131 w 150"/>
              <a:gd name="T1" fmla="*/ 12 h 160"/>
              <a:gd name="T2" fmla="*/ 81 w 150"/>
              <a:gd name="T3" fmla="*/ 17 h 160"/>
              <a:gd name="T4" fmla="*/ 32 w 150"/>
              <a:gd name="T5" fmla="*/ 24 h 160"/>
              <a:gd name="T6" fmla="*/ 26 w 150"/>
              <a:gd name="T7" fmla="*/ 35 h 160"/>
              <a:gd name="T8" fmla="*/ 26 w 150"/>
              <a:gd name="T9" fmla="*/ 59 h 160"/>
              <a:gd name="T10" fmla="*/ 10 w 150"/>
              <a:gd name="T11" fmla="*/ 69 h 160"/>
              <a:gd name="T12" fmla="*/ 15 w 150"/>
              <a:gd name="T13" fmla="*/ 110 h 160"/>
              <a:gd name="T14" fmla="*/ 19 w 150"/>
              <a:gd name="T15" fmla="*/ 113 h 160"/>
              <a:gd name="T16" fmla="*/ 29 w 150"/>
              <a:gd name="T17" fmla="*/ 149 h 160"/>
              <a:gd name="T18" fmla="*/ 74 w 150"/>
              <a:gd name="T19" fmla="*/ 144 h 160"/>
              <a:gd name="T20" fmla="*/ 76 w 150"/>
              <a:gd name="T21" fmla="*/ 140 h 160"/>
              <a:gd name="T22" fmla="*/ 108 w 150"/>
              <a:gd name="T23" fmla="*/ 99 h 160"/>
              <a:gd name="T24" fmla="*/ 135 w 150"/>
              <a:gd name="T25" fmla="*/ 66 h 160"/>
              <a:gd name="T26" fmla="*/ 137 w 150"/>
              <a:gd name="T27" fmla="*/ 63 h 160"/>
              <a:gd name="T28" fmla="*/ 131 w 150"/>
              <a:gd name="T29" fmla="*/ 12 h 160"/>
              <a:gd name="T30" fmla="*/ 62 w 150"/>
              <a:gd name="T31" fmla="*/ 82 h 160"/>
              <a:gd name="T32" fmla="*/ 61 w 150"/>
              <a:gd name="T33" fmla="*/ 82 h 160"/>
              <a:gd name="T34" fmla="*/ 62 w 150"/>
              <a:gd name="T35" fmla="*/ 82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50" h="160">
                <a:moveTo>
                  <a:pt x="131" y="12"/>
                </a:moveTo>
                <a:cubicBezTo>
                  <a:pt x="116" y="0"/>
                  <a:pt x="94" y="2"/>
                  <a:pt x="81" y="17"/>
                </a:cubicBezTo>
                <a:cubicBezTo>
                  <a:pt x="66" y="6"/>
                  <a:pt x="44" y="8"/>
                  <a:pt x="32" y="24"/>
                </a:cubicBezTo>
                <a:cubicBezTo>
                  <a:pt x="29" y="27"/>
                  <a:pt x="27" y="31"/>
                  <a:pt x="26" y="35"/>
                </a:cubicBezTo>
                <a:cubicBezTo>
                  <a:pt x="23" y="43"/>
                  <a:pt x="23" y="51"/>
                  <a:pt x="26" y="59"/>
                </a:cubicBezTo>
                <a:cubicBezTo>
                  <a:pt x="20" y="60"/>
                  <a:pt x="14" y="64"/>
                  <a:pt x="10" y="69"/>
                </a:cubicBezTo>
                <a:cubicBezTo>
                  <a:pt x="0" y="82"/>
                  <a:pt x="2" y="100"/>
                  <a:pt x="15" y="110"/>
                </a:cubicBezTo>
                <a:cubicBezTo>
                  <a:pt x="16" y="111"/>
                  <a:pt x="18" y="112"/>
                  <a:pt x="19" y="113"/>
                </a:cubicBezTo>
                <a:cubicBezTo>
                  <a:pt x="15" y="126"/>
                  <a:pt x="18" y="140"/>
                  <a:pt x="29" y="149"/>
                </a:cubicBezTo>
                <a:cubicBezTo>
                  <a:pt x="43" y="160"/>
                  <a:pt x="63" y="157"/>
                  <a:pt x="74" y="144"/>
                </a:cubicBezTo>
                <a:cubicBezTo>
                  <a:pt x="75" y="143"/>
                  <a:pt x="76" y="141"/>
                  <a:pt x="76" y="140"/>
                </a:cubicBezTo>
                <a:cubicBezTo>
                  <a:pt x="108" y="99"/>
                  <a:pt x="108" y="99"/>
                  <a:pt x="108" y="99"/>
                </a:cubicBezTo>
                <a:cubicBezTo>
                  <a:pt x="135" y="66"/>
                  <a:pt x="135" y="66"/>
                  <a:pt x="135" y="66"/>
                </a:cubicBezTo>
                <a:cubicBezTo>
                  <a:pt x="136" y="65"/>
                  <a:pt x="137" y="64"/>
                  <a:pt x="137" y="63"/>
                </a:cubicBezTo>
                <a:cubicBezTo>
                  <a:pt x="150" y="47"/>
                  <a:pt x="147" y="24"/>
                  <a:pt x="131" y="12"/>
                </a:cubicBezTo>
                <a:close/>
                <a:moveTo>
                  <a:pt x="62" y="82"/>
                </a:moveTo>
                <a:cubicBezTo>
                  <a:pt x="62" y="82"/>
                  <a:pt x="62" y="82"/>
                  <a:pt x="61" y="82"/>
                </a:cubicBezTo>
                <a:cubicBezTo>
                  <a:pt x="62" y="82"/>
                  <a:pt x="62" y="82"/>
                  <a:pt x="62" y="82"/>
                </a:cubicBezTo>
                <a:close/>
              </a:path>
            </a:pathLst>
          </a:custGeom>
          <a:solidFill>
            <a:srgbClr val="C6C6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id-ID" sz="1013">
              <a:latin typeface="Raleway" panose="020B0003030101060003" pitchFamily="34" charset="0"/>
            </a:endParaRPr>
          </a:p>
        </p:txBody>
      </p:sp>
      <p:sp>
        <p:nvSpPr>
          <p:cNvPr id="4" name="Freeform 11"/>
          <p:cNvSpPr>
            <a:spLocks noEditPoints="1"/>
          </p:cNvSpPr>
          <p:nvPr/>
        </p:nvSpPr>
        <p:spPr bwMode="auto">
          <a:xfrm>
            <a:off x="6422972" y="3075218"/>
            <a:ext cx="198239" cy="216992"/>
          </a:xfrm>
          <a:custGeom>
            <a:avLst/>
            <a:gdLst>
              <a:gd name="T0" fmla="*/ 137 w 147"/>
              <a:gd name="T1" fmla="*/ 52 h 161"/>
              <a:gd name="T2" fmla="*/ 128 w 147"/>
              <a:gd name="T3" fmla="*/ 43 h 161"/>
              <a:gd name="T4" fmla="*/ 105 w 147"/>
              <a:gd name="T5" fmla="*/ 36 h 161"/>
              <a:gd name="T6" fmla="*/ 101 w 147"/>
              <a:gd name="T7" fmla="*/ 17 h 161"/>
              <a:gd name="T8" fmla="*/ 60 w 147"/>
              <a:gd name="T9" fmla="*/ 9 h 161"/>
              <a:gd name="T10" fmla="*/ 56 w 147"/>
              <a:gd name="T11" fmla="*/ 12 h 161"/>
              <a:gd name="T12" fmla="*/ 18 w 147"/>
              <a:gd name="T13" fmla="*/ 11 h 161"/>
              <a:gd name="T14" fmla="*/ 10 w 147"/>
              <a:gd name="T15" fmla="*/ 54 h 161"/>
              <a:gd name="T16" fmla="*/ 12 w 147"/>
              <a:gd name="T17" fmla="*/ 58 h 161"/>
              <a:gd name="T18" fmla="*/ 41 w 147"/>
              <a:gd name="T19" fmla="*/ 101 h 161"/>
              <a:gd name="T20" fmla="*/ 65 w 147"/>
              <a:gd name="T21" fmla="*/ 137 h 161"/>
              <a:gd name="T22" fmla="*/ 67 w 147"/>
              <a:gd name="T23" fmla="*/ 140 h 161"/>
              <a:gd name="T24" fmla="*/ 117 w 147"/>
              <a:gd name="T25" fmla="*/ 150 h 161"/>
              <a:gd name="T26" fmla="*/ 128 w 147"/>
              <a:gd name="T27" fmla="*/ 101 h 161"/>
              <a:gd name="T28" fmla="*/ 137 w 147"/>
              <a:gd name="T29" fmla="*/ 52 h 161"/>
              <a:gd name="T30" fmla="*/ 72 w 147"/>
              <a:gd name="T31" fmla="*/ 62 h 161"/>
              <a:gd name="T32" fmla="*/ 72 w 147"/>
              <a:gd name="T33" fmla="*/ 62 h 161"/>
              <a:gd name="T34" fmla="*/ 72 w 147"/>
              <a:gd name="T35" fmla="*/ 62 h 161"/>
              <a:gd name="T36" fmla="*/ 72 w 147"/>
              <a:gd name="T37" fmla="*/ 62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47" h="161">
                <a:moveTo>
                  <a:pt x="137" y="52"/>
                </a:moveTo>
                <a:cubicBezTo>
                  <a:pt x="134" y="49"/>
                  <a:pt x="131" y="46"/>
                  <a:pt x="128" y="43"/>
                </a:cubicBezTo>
                <a:cubicBezTo>
                  <a:pt x="121" y="38"/>
                  <a:pt x="113" y="36"/>
                  <a:pt x="105" y="36"/>
                </a:cubicBezTo>
                <a:cubicBezTo>
                  <a:pt x="106" y="29"/>
                  <a:pt x="104" y="23"/>
                  <a:pt x="101" y="17"/>
                </a:cubicBezTo>
                <a:cubicBezTo>
                  <a:pt x="92" y="3"/>
                  <a:pt x="73" y="0"/>
                  <a:pt x="60" y="9"/>
                </a:cubicBezTo>
                <a:cubicBezTo>
                  <a:pt x="58" y="10"/>
                  <a:pt x="57" y="11"/>
                  <a:pt x="56" y="12"/>
                </a:cubicBezTo>
                <a:cubicBezTo>
                  <a:pt x="45" y="4"/>
                  <a:pt x="30" y="3"/>
                  <a:pt x="18" y="11"/>
                </a:cubicBezTo>
                <a:cubicBezTo>
                  <a:pt x="4" y="20"/>
                  <a:pt x="0" y="40"/>
                  <a:pt x="10" y="54"/>
                </a:cubicBezTo>
                <a:cubicBezTo>
                  <a:pt x="10" y="56"/>
                  <a:pt x="11" y="57"/>
                  <a:pt x="12" y="58"/>
                </a:cubicBezTo>
                <a:cubicBezTo>
                  <a:pt x="41" y="101"/>
                  <a:pt x="41" y="101"/>
                  <a:pt x="41" y="101"/>
                </a:cubicBezTo>
                <a:cubicBezTo>
                  <a:pt x="65" y="137"/>
                  <a:pt x="65" y="137"/>
                  <a:pt x="65" y="137"/>
                </a:cubicBezTo>
                <a:cubicBezTo>
                  <a:pt x="65" y="138"/>
                  <a:pt x="66" y="139"/>
                  <a:pt x="67" y="140"/>
                </a:cubicBezTo>
                <a:cubicBezTo>
                  <a:pt x="78" y="157"/>
                  <a:pt x="100" y="161"/>
                  <a:pt x="117" y="150"/>
                </a:cubicBezTo>
                <a:cubicBezTo>
                  <a:pt x="133" y="140"/>
                  <a:pt x="138" y="118"/>
                  <a:pt x="128" y="101"/>
                </a:cubicBezTo>
                <a:cubicBezTo>
                  <a:pt x="143" y="90"/>
                  <a:pt x="147" y="68"/>
                  <a:pt x="137" y="52"/>
                </a:cubicBezTo>
                <a:close/>
                <a:moveTo>
                  <a:pt x="72" y="62"/>
                </a:moveTo>
                <a:cubicBezTo>
                  <a:pt x="72" y="62"/>
                  <a:pt x="72" y="62"/>
                  <a:pt x="72" y="62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62"/>
                  <a:pt x="72" y="62"/>
                  <a:pt x="72" y="62"/>
                </a:cubicBezTo>
                <a:close/>
              </a:path>
            </a:pathLst>
          </a:custGeom>
          <a:solidFill>
            <a:srgbClr val="C6C6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id-ID" sz="1013">
              <a:latin typeface="Raleway" panose="020B0003030101060003" pitchFamily="34" charset="0"/>
            </a:endParaRPr>
          </a:p>
        </p:txBody>
      </p:sp>
      <p:sp>
        <p:nvSpPr>
          <p:cNvPr id="5" name="Freeform 12"/>
          <p:cNvSpPr>
            <a:spLocks noEditPoints="1"/>
          </p:cNvSpPr>
          <p:nvPr/>
        </p:nvSpPr>
        <p:spPr bwMode="auto">
          <a:xfrm>
            <a:off x="4488971" y="2544896"/>
            <a:ext cx="230386" cy="143768"/>
          </a:xfrm>
          <a:custGeom>
            <a:avLst/>
            <a:gdLst>
              <a:gd name="T0" fmla="*/ 136 w 171"/>
              <a:gd name="T1" fmla="*/ 35 h 107"/>
              <a:gd name="T2" fmla="*/ 100 w 171"/>
              <a:gd name="T3" fmla="*/ 0 h 107"/>
              <a:gd name="T4" fmla="*/ 87 w 171"/>
              <a:gd name="T5" fmla="*/ 2 h 107"/>
              <a:gd name="T6" fmla="*/ 69 w 171"/>
              <a:gd name="T7" fmla="*/ 17 h 107"/>
              <a:gd name="T8" fmla="*/ 50 w 171"/>
              <a:gd name="T9" fmla="*/ 11 h 107"/>
              <a:gd name="T10" fmla="*/ 21 w 171"/>
              <a:gd name="T11" fmla="*/ 40 h 107"/>
              <a:gd name="T12" fmla="*/ 22 w 171"/>
              <a:gd name="T13" fmla="*/ 46 h 107"/>
              <a:gd name="T14" fmla="*/ 0 w 171"/>
              <a:gd name="T15" fmla="*/ 76 h 107"/>
              <a:gd name="T16" fmla="*/ 31 w 171"/>
              <a:gd name="T17" fmla="*/ 107 h 107"/>
              <a:gd name="T18" fmla="*/ 36 w 171"/>
              <a:gd name="T19" fmla="*/ 107 h 107"/>
              <a:gd name="T20" fmla="*/ 87 w 171"/>
              <a:gd name="T21" fmla="*/ 107 h 107"/>
              <a:gd name="T22" fmla="*/ 131 w 171"/>
              <a:gd name="T23" fmla="*/ 107 h 107"/>
              <a:gd name="T24" fmla="*/ 134 w 171"/>
              <a:gd name="T25" fmla="*/ 107 h 107"/>
              <a:gd name="T26" fmla="*/ 171 w 171"/>
              <a:gd name="T27" fmla="*/ 71 h 107"/>
              <a:gd name="T28" fmla="*/ 136 w 171"/>
              <a:gd name="T29" fmla="*/ 35 h 107"/>
              <a:gd name="T30" fmla="*/ 72 w 171"/>
              <a:gd name="T31" fmla="*/ 60 h 107"/>
              <a:gd name="T32" fmla="*/ 72 w 171"/>
              <a:gd name="T33" fmla="*/ 60 h 107"/>
              <a:gd name="T34" fmla="*/ 72 w 171"/>
              <a:gd name="T35" fmla="*/ 60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1" h="107">
                <a:moveTo>
                  <a:pt x="136" y="35"/>
                </a:moveTo>
                <a:cubicBezTo>
                  <a:pt x="135" y="16"/>
                  <a:pt x="119" y="0"/>
                  <a:pt x="100" y="0"/>
                </a:cubicBezTo>
                <a:cubicBezTo>
                  <a:pt x="95" y="0"/>
                  <a:pt x="91" y="1"/>
                  <a:pt x="87" y="2"/>
                </a:cubicBezTo>
                <a:cubicBezTo>
                  <a:pt x="80" y="5"/>
                  <a:pt x="73" y="11"/>
                  <a:pt x="69" y="17"/>
                </a:cubicBezTo>
                <a:cubicBezTo>
                  <a:pt x="64" y="13"/>
                  <a:pt x="57" y="11"/>
                  <a:pt x="50" y="11"/>
                </a:cubicBezTo>
                <a:cubicBezTo>
                  <a:pt x="34" y="11"/>
                  <a:pt x="21" y="24"/>
                  <a:pt x="21" y="40"/>
                </a:cubicBezTo>
                <a:cubicBezTo>
                  <a:pt x="21" y="42"/>
                  <a:pt x="21" y="44"/>
                  <a:pt x="22" y="46"/>
                </a:cubicBezTo>
                <a:cubicBezTo>
                  <a:pt x="9" y="50"/>
                  <a:pt x="0" y="62"/>
                  <a:pt x="0" y="76"/>
                </a:cubicBezTo>
                <a:cubicBezTo>
                  <a:pt x="0" y="93"/>
                  <a:pt x="14" y="107"/>
                  <a:pt x="31" y="107"/>
                </a:cubicBezTo>
                <a:cubicBezTo>
                  <a:pt x="33" y="107"/>
                  <a:pt x="34" y="107"/>
                  <a:pt x="36" y="107"/>
                </a:cubicBezTo>
                <a:cubicBezTo>
                  <a:pt x="87" y="107"/>
                  <a:pt x="87" y="107"/>
                  <a:pt x="87" y="107"/>
                </a:cubicBezTo>
                <a:cubicBezTo>
                  <a:pt x="131" y="107"/>
                  <a:pt x="131" y="107"/>
                  <a:pt x="131" y="107"/>
                </a:cubicBezTo>
                <a:cubicBezTo>
                  <a:pt x="132" y="107"/>
                  <a:pt x="133" y="107"/>
                  <a:pt x="134" y="107"/>
                </a:cubicBezTo>
                <a:cubicBezTo>
                  <a:pt x="154" y="107"/>
                  <a:pt x="171" y="91"/>
                  <a:pt x="171" y="71"/>
                </a:cubicBezTo>
                <a:cubicBezTo>
                  <a:pt x="171" y="52"/>
                  <a:pt x="155" y="36"/>
                  <a:pt x="136" y="35"/>
                </a:cubicBezTo>
                <a:close/>
                <a:moveTo>
                  <a:pt x="72" y="60"/>
                </a:moveTo>
                <a:cubicBezTo>
                  <a:pt x="72" y="60"/>
                  <a:pt x="72" y="60"/>
                  <a:pt x="72" y="60"/>
                </a:cubicBezTo>
                <a:cubicBezTo>
                  <a:pt x="72" y="60"/>
                  <a:pt x="72" y="60"/>
                  <a:pt x="72" y="60"/>
                </a:cubicBezTo>
                <a:close/>
              </a:path>
            </a:pathLst>
          </a:custGeom>
          <a:solidFill>
            <a:srgbClr val="C6C6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id-ID" sz="1013">
              <a:latin typeface="Raleway" panose="020B0003030101060003" pitchFamily="34" charset="0"/>
            </a:endParaRPr>
          </a:p>
        </p:txBody>
      </p:sp>
      <p:sp>
        <p:nvSpPr>
          <p:cNvPr id="6" name="Freeform 13"/>
          <p:cNvSpPr>
            <a:spLocks noEditPoints="1"/>
          </p:cNvSpPr>
          <p:nvPr/>
        </p:nvSpPr>
        <p:spPr bwMode="auto">
          <a:xfrm>
            <a:off x="6073964" y="2611907"/>
            <a:ext cx="234851" cy="183952"/>
          </a:xfrm>
          <a:custGeom>
            <a:avLst/>
            <a:gdLst>
              <a:gd name="T0" fmla="*/ 148 w 174"/>
              <a:gd name="T1" fmla="*/ 62 h 136"/>
              <a:gd name="T2" fmla="*/ 128 w 174"/>
              <a:gd name="T3" fmla="*/ 16 h 136"/>
              <a:gd name="T4" fmla="*/ 116 w 174"/>
              <a:gd name="T5" fmla="*/ 13 h 136"/>
              <a:gd name="T6" fmla="*/ 93 w 174"/>
              <a:gd name="T7" fmla="*/ 19 h 136"/>
              <a:gd name="T8" fmla="*/ 79 w 174"/>
              <a:gd name="T9" fmla="*/ 6 h 136"/>
              <a:gd name="T10" fmla="*/ 41 w 174"/>
              <a:gd name="T11" fmla="*/ 21 h 136"/>
              <a:gd name="T12" fmla="*/ 39 w 174"/>
              <a:gd name="T13" fmla="*/ 27 h 136"/>
              <a:gd name="T14" fmla="*/ 7 w 174"/>
              <a:gd name="T15" fmla="*/ 46 h 136"/>
              <a:gd name="T16" fmla="*/ 24 w 174"/>
              <a:gd name="T17" fmla="*/ 87 h 136"/>
              <a:gd name="T18" fmla="*/ 28 w 174"/>
              <a:gd name="T19" fmla="*/ 89 h 136"/>
              <a:gd name="T20" fmla="*/ 75 w 174"/>
              <a:gd name="T21" fmla="*/ 109 h 136"/>
              <a:gd name="T22" fmla="*/ 115 w 174"/>
              <a:gd name="T23" fmla="*/ 126 h 136"/>
              <a:gd name="T24" fmla="*/ 118 w 174"/>
              <a:gd name="T25" fmla="*/ 128 h 136"/>
              <a:gd name="T26" fmla="*/ 166 w 174"/>
              <a:gd name="T27" fmla="*/ 109 h 136"/>
              <a:gd name="T28" fmla="*/ 148 w 174"/>
              <a:gd name="T29" fmla="*/ 62 h 136"/>
              <a:gd name="T30" fmla="*/ 80 w 174"/>
              <a:gd name="T31" fmla="*/ 60 h 136"/>
              <a:gd name="T32" fmla="*/ 80 w 174"/>
              <a:gd name="T33" fmla="*/ 60 h 136"/>
              <a:gd name="T34" fmla="*/ 80 w 174"/>
              <a:gd name="T35" fmla="*/ 60 h 136"/>
              <a:gd name="T36" fmla="*/ 80 w 174"/>
              <a:gd name="T37" fmla="*/ 6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74" h="136">
                <a:moveTo>
                  <a:pt x="148" y="62"/>
                </a:moveTo>
                <a:cubicBezTo>
                  <a:pt x="155" y="44"/>
                  <a:pt x="146" y="23"/>
                  <a:pt x="128" y="16"/>
                </a:cubicBezTo>
                <a:cubicBezTo>
                  <a:pt x="124" y="14"/>
                  <a:pt x="120" y="13"/>
                  <a:pt x="116" y="13"/>
                </a:cubicBezTo>
                <a:cubicBezTo>
                  <a:pt x="108" y="12"/>
                  <a:pt x="100" y="15"/>
                  <a:pt x="93" y="19"/>
                </a:cubicBezTo>
                <a:cubicBezTo>
                  <a:pt x="90" y="14"/>
                  <a:pt x="85" y="9"/>
                  <a:pt x="79" y="6"/>
                </a:cubicBezTo>
                <a:cubicBezTo>
                  <a:pt x="64" y="0"/>
                  <a:pt x="47" y="7"/>
                  <a:pt x="41" y="21"/>
                </a:cubicBezTo>
                <a:cubicBezTo>
                  <a:pt x="40" y="23"/>
                  <a:pt x="39" y="25"/>
                  <a:pt x="39" y="27"/>
                </a:cubicBezTo>
                <a:cubicBezTo>
                  <a:pt x="26" y="26"/>
                  <a:pt x="12" y="33"/>
                  <a:pt x="7" y="46"/>
                </a:cubicBezTo>
                <a:cubicBezTo>
                  <a:pt x="0" y="62"/>
                  <a:pt x="8" y="81"/>
                  <a:pt x="24" y="87"/>
                </a:cubicBezTo>
                <a:cubicBezTo>
                  <a:pt x="25" y="88"/>
                  <a:pt x="26" y="89"/>
                  <a:pt x="28" y="89"/>
                </a:cubicBezTo>
                <a:cubicBezTo>
                  <a:pt x="75" y="109"/>
                  <a:pt x="75" y="109"/>
                  <a:pt x="75" y="109"/>
                </a:cubicBezTo>
                <a:cubicBezTo>
                  <a:pt x="115" y="126"/>
                  <a:pt x="115" y="126"/>
                  <a:pt x="115" y="126"/>
                </a:cubicBezTo>
                <a:cubicBezTo>
                  <a:pt x="116" y="127"/>
                  <a:pt x="117" y="127"/>
                  <a:pt x="118" y="128"/>
                </a:cubicBezTo>
                <a:cubicBezTo>
                  <a:pt x="137" y="136"/>
                  <a:pt x="158" y="127"/>
                  <a:pt x="166" y="109"/>
                </a:cubicBezTo>
                <a:cubicBezTo>
                  <a:pt x="174" y="91"/>
                  <a:pt x="166" y="70"/>
                  <a:pt x="148" y="62"/>
                </a:cubicBezTo>
                <a:close/>
                <a:moveTo>
                  <a:pt x="80" y="60"/>
                </a:moveTo>
                <a:cubicBezTo>
                  <a:pt x="80" y="60"/>
                  <a:pt x="80" y="60"/>
                  <a:pt x="80" y="60"/>
                </a:cubicBezTo>
                <a:cubicBezTo>
                  <a:pt x="80" y="60"/>
                  <a:pt x="80" y="60"/>
                  <a:pt x="80" y="60"/>
                </a:cubicBezTo>
                <a:cubicBezTo>
                  <a:pt x="80" y="60"/>
                  <a:pt x="80" y="60"/>
                  <a:pt x="80" y="60"/>
                </a:cubicBezTo>
                <a:close/>
              </a:path>
            </a:pathLst>
          </a:custGeom>
          <a:solidFill>
            <a:srgbClr val="C6C6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id-ID" sz="1013">
              <a:latin typeface="Raleway" panose="020B0003030101060003" pitchFamily="34" charset="0"/>
            </a:endParaRPr>
          </a:p>
        </p:txBody>
      </p:sp>
      <p:sp>
        <p:nvSpPr>
          <p:cNvPr id="8" name="Freeform 16"/>
          <p:cNvSpPr>
            <a:spLocks noEditPoints="1"/>
          </p:cNvSpPr>
          <p:nvPr/>
        </p:nvSpPr>
        <p:spPr bwMode="auto">
          <a:xfrm>
            <a:off x="4270365" y="2047983"/>
            <a:ext cx="502742" cy="351830"/>
          </a:xfrm>
          <a:custGeom>
            <a:avLst/>
            <a:gdLst>
              <a:gd name="T0" fmla="*/ 361 w 372"/>
              <a:gd name="T1" fmla="*/ 86 h 260"/>
              <a:gd name="T2" fmla="*/ 287 w 372"/>
              <a:gd name="T3" fmla="*/ 47 h 260"/>
              <a:gd name="T4" fmla="*/ 211 w 372"/>
              <a:gd name="T5" fmla="*/ 11 h 260"/>
              <a:gd name="T6" fmla="*/ 193 w 372"/>
              <a:gd name="T7" fmla="*/ 20 h 260"/>
              <a:gd name="T8" fmla="*/ 171 w 372"/>
              <a:gd name="T9" fmla="*/ 54 h 260"/>
              <a:gd name="T10" fmla="*/ 140 w 372"/>
              <a:gd name="T11" fmla="*/ 53 h 260"/>
              <a:gd name="T12" fmla="*/ 139 w 372"/>
              <a:gd name="T13" fmla="*/ 53 h 260"/>
              <a:gd name="T14" fmla="*/ 108 w 372"/>
              <a:gd name="T15" fmla="*/ 115 h 260"/>
              <a:gd name="T16" fmla="*/ 111 w 372"/>
              <a:gd name="T17" fmla="*/ 124 h 260"/>
              <a:gd name="T18" fmla="*/ 110 w 372"/>
              <a:gd name="T19" fmla="*/ 125 h 260"/>
              <a:gd name="T20" fmla="*/ 81 w 372"/>
              <a:gd name="T21" fmla="*/ 123 h 260"/>
              <a:gd name="T22" fmla="*/ 69 w 372"/>
              <a:gd name="T23" fmla="*/ 129 h 260"/>
              <a:gd name="T24" fmla="*/ 55 w 372"/>
              <a:gd name="T25" fmla="*/ 150 h 260"/>
              <a:gd name="T26" fmla="*/ 34 w 372"/>
              <a:gd name="T27" fmla="*/ 150 h 260"/>
              <a:gd name="T28" fmla="*/ 14 w 372"/>
              <a:gd name="T29" fmla="*/ 189 h 260"/>
              <a:gd name="T30" fmla="*/ 17 w 372"/>
              <a:gd name="T31" fmla="*/ 195 h 260"/>
              <a:gd name="T32" fmla="*/ 5 w 372"/>
              <a:gd name="T33" fmla="*/ 232 h 260"/>
              <a:gd name="T34" fmla="*/ 47 w 372"/>
              <a:gd name="T35" fmla="*/ 254 h 260"/>
              <a:gd name="T36" fmla="*/ 52 w 372"/>
              <a:gd name="T37" fmla="*/ 252 h 260"/>
              <a:gd name="T38" fmla="*/ 104 w 372"/>
              <a:gd name="T39" fmla="*/ 235 h 260"/>
              <a:gd name="T40" fmla="*/ 148 w 372"/>
              <a:gd name="T41" fmla="*/ 220 h 260"/>
              <a:gd name="T42" fmla="*/ 152 w 372"/>
              <a:gd name="T43" fmla="*/ 219 h 260"/>
              <a:gd name="T44" fmla="*/ 154 w 372"/>
              <a:gd name="T45" fmla="*/ 218 h 260"/>
              <a:gd name="T46" fmla="*/ 159 w 372"/>
              <a:gd name="T47" fmla="*/ 217 h 260"/>
              <a:gd name="T48" fmla="*/ 166 w 372"/>
              <a:gd name="T49" fmla="*/ 214 h 260"/>
              <a:gd name="T50" fmla="*/ 191 w 372"/>
              <a:gd name="T51" fmla="*/ 206 h 260"/>
              <a:gd name="T52" fmla="*/ 248 w 372"/>
              <a:gd name="T53" fmla="*/ 187 h 260"/>
              <a:gd name="T54" fmla="*/ 316 w 372"/>
              <a:gd name="T55" fmla="*/ 164 h 260"/>
              <a:gd name="T56" fmla="*/ 323 w 372"/>
              <a:gd name="T57" fmla="*/ 162 h 260"/>
              <a:gd name="T58" fmla="*/ 361 w 372"/>
              <a:gd name="T59" fmla="*/ 86 h 260"/>
              <a:gd name="T60" fmla="*/ 72 w 372"/>
              <a:gd name="T61" fmla="*/ 192 h 260"/>
              <a:gd name="T62" fmla="*/ 73 w 372"/>
              <a:gd name="T63" fmla="*/ 192 h 260"/>
              <a:gd name="T64" fmla="*/ 73 w 372"/>
              <a:gd name="T65" fmla="*/ 192 h 260"/>
              <a:gd name="T66" fmla="*/ 72 w 372"/>
              <a:gd name="T67" fmla="*/ 192 h 260"/>
              <a:gd name="T68" fmla="*/ 199 w 372"/>
              <a:gd name="T69" fmla="*/ 120 h 260"/>
              <a:gd name="T70" fmla="*/ 199 w 372"/>
              <a:gd name="T71" fmla="*/ 120 h 260"/>
              <a:gd name="T72" fmla="*/ 199 w 372"/>
              <a:gd name="T73" fmla="*/ 120 h 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72" h="260">
                <a:moveTo>
                  <a:pt x="361" y="86"/>
                </a:moveTo>
                <a:cubicBezTo>
                  <a:pt x="351" y="55"/>
                  <a:pt x="318" y="38"/>
                  <a:pt x="287" y="47"/>
                </a:cubicBezTo>
                <a:cubicBezTo>
                  <a:pt x="276" y="17"/>
                  <a:pt x="242" y="0"/>
                  <a:pt x="211" y="11"/>
                </a:cubicBezTo>
                <a:cubicBezTo>
                  <a:pt x="204" y="13"/>
                  <a:pt x="198" y="16"/>
                  <a:pt x="193" y="20"/>
                </a:cubicBezTo>
                <a:cubicBezTo>
                  <a:pt x="182" y="29"/>
                  <a:pt x="175" y="41"/>
                  <a:pt x="171" y="54"/>
                </a:cubicBezTo>
                <a:cubicBezTo>
                  <a:pt x="162" y="50"/>
                  <a:pt x="151" y="50"/>
                  <a:pt x="140" y="53"/>
                </a:cubicBezTo>
                <a:cubicBezTo>
                  <a:pt x="140" y="53"/>
                  <a:pt x="139" y="53"/>
                  <a:pt x="139" y="53"/>
                </a:cubicBezTo>
                <a:cubicBezTo>
                  <a:pt x="113" y="62"/>
                  <a:pt x="99" y="90"/>
                  <a:pt x="108" y="115"/>
                </a:cubicBezTo>
                <a:cubicBezTo>
                  <a:pt x="109" y="118"/>
                  <a:pt x="110" y="121"/>
                  <a:pt x="111" y="124"/>
                </a:cubicBezTo>
                <a:cubicBezTo>
                  <a:pt x="111" y="124"/>
                  <a:pt x="110" y="124"/>
                  <a:pt x="110" y="125"/>
                </a:cubicBezTo>
                <a:cubicBezTo>
                  <a:pt x="101" y="120"/>
                  <a:pt x="91" y="119"/>
                  <a:pt x="81" y="123"/>
                </a:cubicBezTo>
                <a:cubicBezTo>
                  <a:pt x="76" y="124"/>
                  <a:pt x="72" y="126"/>
                  <a:pt x="69" y="129"/>
                </a:cubicBezTo>
                <a:cubicBezTo>
                  <a:pt x="62" y="134"/>
                  <a:pt x="57" y="142"/>
                  <a:pt x="55" y="150"/>
                </a:cubicBezTo>
                <a:cubicBezTo>
                  <a:pt x="49" y="148"/>
                  <a:pt x="41" y="147"/>
                  <a:pt x="34" y="150"/>
                </a:cubicBezTo>
                <a:cubicBezTo>
                  <a:pt x="18" y="155"/>
                  <a:pt x="9" y="173"/>
                  <a:pt x="14" y="189"/>
                </a:cubicBezTo>
                <a:cubicBezTo>
                  <a:pt x="15" y="191"/>
                  <a:pt x="16" y="193"/>
                  <a:pt x="17" y="195"/>
                </a:cubicBezTo>
                <a:cubicBezTo>
                  <a:pt x="5" y="203"/>
                  <a:pt x="0" y="218"/>
                  <a:pt x="5" y="232"/>
                </a:cubicBezTo>
                <a:cubicBezTo>
                  <a:pt x="11" y="250"/>
                  <a:pt x="30" y="260"/>
                  <a:pt x="47" y="254"/>
                </a:cubicBezTo>
                <a:cubicBezTo>
                  <a:pt x="49" y="253"/>
                  <a:pt x="50" y="253"/>
                  <a:pt x="52" y="252"/>
                </a:cubicBezTo>
                <a:cubicBezTo>
                  <a:pt x="104" y="235"/>
                  <a:pt x="104" y="235"/>
                  <a:pt x="104" y="235"/>
                </a:cubicBezTo>
                <a:cubicBezTo>
                  <a:pt x="148" y="220"/>
                  <a:pt x="148" y="220"/>
                  <a:pt x="148" y="220"/>
                </a:cubicBezTo>
                <a:cubicBezTo>
                  <a:pt x="149" y="220"/>
                  <a:pt x="150" y="220"/>
                  <a:pt x="152" y="219"/>
                </a:cubicBezTo>
                <a:cubicBezTo>
                  <a:pt x="153" y="219"/>
                  <a:pt x="153" y="218"/>
                  <a:pt x="154" y="218"/>
                </a:cubicBezTo>
                <a:cubicBezTo>
                  <a:pt x="156" y="218"/>
                  <a:pt x="158" y="217"/>
                  <a:pt x="159" y="217"/>
                </a:cubicBezTo>
                <a:cubicBezTo>
                  <a:pt x="162" y="216"/>
                  <a:pt x="164" y="215"/>
                  <a:pt x="166" y="214"/>
                </a:cubicBezTo>
                <a:cubicBezTo>
                  <a:pt x="191" y="206"/>
                  <a:pt x="191" y="206"/>
                  <a:pt x="191" y="206"/>
                </a:cubicBezTo>
                <a:cubicBezTo>
                  <a:pt x="248" y="187"/>
                  <a:pt x="248" y="187"/>
                  <a:pt x="248" y="187"/>
                </a:cubicBezTo>
                <a:cubicBezTo>
                  <a:pt x="316" y="164"/>
                  <a:pt x="316" y="164"/>
                  <a:pt x="316" y="164"/>
                </a:cubicBezTo>
                <a:cubicBezTo>
                  <a:pt x="319" y="163"/>
                  <a:pt x="321" y="163"/>
                  <a:pt x="323" y="162"/>
                </a:cubicBezTo>
                <a:cubicBezTo>
                  <a:pt x="354" y="152"/>
                  <a:pt x="372" y="117"/>
                  <a:pt x="361" y="86"/>
                </a:cubicBezTo>
                <a:close/>
                <a:moveTo>
                  <a:pt x="72" y="192"/>
                </a:moveTo>
                <a:cubicBezTo>
                  <a:pt x="73" y="192"/>
                  <a:pt x="73" y="192"/>
                  <a:pt x="73" y="192"/>
                </a:cubicBezTo>
                <a:cubicBezTo>
                  <a:pt x="73" y="192"/>
                  <a:pt x="73" y="192"/>
                  <a:pt x="73" y="192"/>
                </a:cubicBezTo>
                <a:lnTo>
                  <a:pt x="72" y="192"/>
                </a:lnTo>
                <a:close/>
                <a:moveTo>
                  <a:pt x="199" y="120"/>
                </a:moveTo>
                <a:cubicBezTo>
                  <a:pt x="199" y="120"/>
                  <a:pt x="199" y="120"/>
                  <a:pt x="199" y="120"/>
                </a:cubicBezTo>
                <a:cubicBezTo>
                  <a:pt x="199" y="120"/>
                  <a:pt x="199" y="120"/>
                  <a:pt x="199" y="120"/>
                </a:cubicBezTo>
                <a:close/>
              </a:path>
            </a:pathLst>
          </a:custGeom>
          <a:solidFill>
            <a:srgbClr val="C6C6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id-ID" sz="1013">
              <a:latin typeface="Raleway" panose="020B0003030101060003" pitchFamily="34" charset="0"/>
            </a:endParaRPr>
          </a:p>
        </p:txBody>
      </p:sp>
      <p:sp>
        <p:nvSpPr>
          <p:cNvPr id="10" name="Freeform 18"/>
          <p:cNvSpPr>
            <a:spLocks noEditPoints="1"/>
          </p:cNvSpPr>
          <p:nvPr/>
        </p:nvSpPr>
        <p:spPr bwMode="auto">
          <a:xfrm>
            <a:off x="3812259" y="2688664"/>
            <a:ext cx="300931" cy="283072"/>
          </a:xfrm>
          <a:custGeom>
            <a:avLst/>
            <a:gdLst>
              <a:gd name="T0" fmla="*/ 206 w 223"/>
              <a:gd name="T1" fmla="*/ 32 h 210"/>
              <a:gd name="T2" fmla="*/ 136 w 223"/>
              <a:gd name="T3" fmla="*/ 23 h 210"/>
              <a:gd name="T4" fmla="*/ 66 w 223"/>
              <a:gd name="T5" fmla="*/ 17 h 210"/>
              <a:gd name="T6" fmla="*/ 54 w 223"/>
              <a:gd name="T7" fmla="*/ 30 h 210"/>
              <a:gd name="T8" fmla="*/ 54 w 223"/>
              <a:gd name="T9" fmla="*/ 30 h 210"/>
              <a:gd name="T10" fmla="*/ 47 w 223"/>
              <a:gd name="T11" fmla="*/ 63 h 210"/>
              <a:gd name="T12" fmla="*/ 21 w 223"/>
              <a:gd name="T13" fmla="*/ 72 h 210"/>
              <a:gd name="T14" fmla="*/ 15 w 223"/>
              <a:gd name="T15" fmla="*/ 130 h 210"/>
              <a:gd name="T16" fmla="*/ 20 w 223"/>
              <a:gd name="T17" fmla="*/ 135 h 210"/>
              <a:gd name="T18" fmla="*/ 23 w 223"/>
              <a:gd name="T19" fmla="*/ 187 h 210"/>
              <a:gd name="T20" fmla="*/ 85 w 223"/>
              <a:gd name="T21" fmla="*/ 194 h 210"/>
              <a:gd name="T22" fmla="*/ 90 w 223"/>
              <a:gd name="T23" fmla="*/ 190 h 210"/>
              <a:gd name="T24" fmla="*/ 146 w 223"/>
              <a:gd name="T25" fmla="*/ 145 h 210"/>
              <a:gd name="T26" fmla="*/ 146 w 223"/>
              <a:gd name="T27" fmla="*/ 144 h 210"/>
              <a:gd name="T28" fmla="*/ 193 w 223"/>
              <a:gd name="T29" fmla="*/ 106 h 210"/>
              <a:gd name="T30" fmla="*/ 198 w 223"/>
              <a:gd name="T31" fmla="*/ 103 h 210"/>
              <a:gd name="T32" fmla="*/ 206 w 223"/>
              <a:gd name="T33" fmla="*/ 32 h 210"/>
              <a:gd name="T34" fmla="*/ 88 w 223"/>
              <a:gd name="T35" fmla="*/ 106 h 210"/>
              <a:gd name="T36" fmla="*/ 88 w 223"/>
              <a:gd name="T37" fmla="*/ 106 h 210"/>
              <a:gd name="T38" fmla="*/ 88 w 223"/>
              <a:gd name="T39" fmla="*/ 106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23" h="210">
                <a:moveTo>
                  <a:pt x="206" y="32"/>
                </a:moveTo>
                <a:cubicBezTo>
                  <a:pt x="188" y="10"/>
                  <a:pt x="158" y="7"/>
                  <a:pt x="136" y="23"/>
                </a:cubicBezTo>
                <a:cubicBezTo>
                  <a:pt x="118" y="2"/>
                  <a:pt x="87" y="0"/>
                  <a:pt x="66" y="17"/>
                </a:cubicBezTo>
                <a:cubicBezTo>
                  <a:pt x="61" y="21"/>
                  <a:pt x="57" y="25"/>
                  <a:pt x="54" y="30"/>
                </a:cubicBezTo>
                <a:cubicBezTo>
                  <a:pt x="54" y="30"/>
                  <a:pt x="54" y="30"/>
                  <a:pt x="54" y="30"/>
                </a:cubicBezTo>
                <a:cubicBezTo>
                  <a:pt x="48" y="40"/>
                  <a:pt x="46" y="51"/>
                  <a:pt x="47" y="63"/>
                </a:cubicBezTo>
                <a:cubicBezTo>
                  <a:pt x="38" y="63"/>
                  <a:pt x="29" y="65"/>
                  <a:pt x="21" y="72"/>
                </a:cubicBezTo>
                <a:cubicBezTo>
                  <a:pt x="3" y="86"/>
                  <a:pt x="0" y="112"/>
                  <a:pt x="15" y="130"/>
                </a:cubicBezTo>
                <a:cubicBezTo>
                  <a:pt x="16" y="132"/>
                  <a:pt x="18" y="133"/>
                  <a:pt x="20" y="135"/>
                </a:cubicBezTo>
                <a:cubicBezTo>
                  <a:pt x="10" y="151"/>
                  <a:pt x="10" y="172"/>
                  <a:pt x="23" y="187"/>
                </a:cubicBezTo>
                <a:cubicBezTo>
                  <a:pt x="38" y="207"/>
                  <a:pt x="66" y="210"/>
                  <a:pt x="85" y="194"/>
                </a:cubicBezTo>
                <a:cubicBezTo>
                  <a:pt x="87" y="193"/>
                  <a:pt x="89" y="191"/>
                  <a:pt x="90" y="190"/>
                </a:cubicBezTo>
                <a:cubicBezTo>
                  <a:pt x="146" y="145"/>
                  <a:pt x="146" y="145"/>
                  <a:pt x="146" y="145"/>
                </a:cubicBezTo>
                <a:cubicBezTo>
                  <a:pt x="146" y="144"/>
                  <a:pt x="146" y="144"/>
                  <a:pt x="146" y="144"/>
                </a:cubicBezTo>
                <a:cubicBezTo>
                  <a:pt x="193" y="106"/>
                  <a:pt x="193" y="106"/>
                  <a:pt x="193" y="106"/>
                </a:cubicBezTo>
                <a:cubicBezTo>
                  <a:pt x="195" y="105"/>
                  <a:pt x="197" y="104"/>
                  <a:pt x="198" y="103"/>
                </a:cubicBezTo>
                <a:cubicBezTo>
                  <a:pt x="220" y="86"/>
                  <a:pt x="223" y="54"/>
                  <a:pt x="206" y="32"/>
                </a:cubicBezTo>
                <a:close/>
                <a:moveTo>
                  <a:pt x="88" y="106"/>
                </a:moveTo>
                <a:cubicBezTo>
                  <a:pt x="88" y="106"/>
                  <a:pt x="88" y="106"/>
                  <a:pt x="88" y="106"/>
                </a:cubicBezTo>
                <a:cubicBezTo>
                  <a:pt x="88" y="106"/>
                  <a:pt x="88" y="106"/>
                  <a:pt x="88" y="106"/>
                </a:cubicBezTo>
                <a:close/>
              </a:path>
            </a:pathLst>
          </a:custGeom>
          <a:solidFill>
            <a:srgbClr val="C6C6C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id-ID" sz="1013">
              <a:latin typeface="Raleway" panose="020B0003030101060003" pitchFamily="34" charset="0"/>
            </a:endParaRPr>
          </a:p>
        </p:txBody>
      </p:sp>
      <p:sp>
        <p:nvSpPr>
          <p:cNvPr id="11" name="Freeform 19"/>
          <p:cNvSpPr>
            <a:spLocks/>
          </p:cNvSpPr>
          <p:nvPr/>
        </p:nvSpPr>
        <p:spPr bwMode="auto">
          <a:xfrm rot="396022">
            <a:off x="5619217" y="2319186"/>
            <a:ext cx="1717460" cy="1031413"/>
          </a:xfrm>
          <a:custGeom>
            <a:avLst/>
            <a:gdLst>
              <a:gd name="T0" fmla="*/ 1 w 727"/>
              <a:gd name="T1" fmla="*/ 24 h 436"/>
              <a:gd name="T2" fmla="*/ 2 w 727"/>
              <a:gd name="T3" fmla="*/ 1 h 436"/>
              <a:gd name="T4" fmla="*/ 727 w 727"/>
              <a:gd name="T5" fmla="*/ 436 h 436"/>
              <a:gd name="T6" fmla="*/ 1 w 727"/>
              <a:gd name="T7" fmla="*/ 24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27" h="436">
                <a:moveTo>
                  <a:pt x="1" y="24"/>
                </a:moveTo>
                <a:cubicBezTo>
                  <a:pt x="0" y="16"/>
                  <a:pt x="1" y="0"/>
                  <a:pt x="2" y="1"/>
                </a:cubicBezTo>
                <a:cubicBezTo>
                  <a:pt x="293" y="36"/>
                  <a:pt x="559" y="196"/>
                  <a:pt x="727" y="436"/>
                </a:cubicBezTo>
                <a:cubicBezTo>
                  <a:pt x="727" y="436"/>
                  <a:pt x="475" y="86"/>
                  <a:pt x="1" y="24"/>
                </a:cubicBezTo>
                <a:close/>
              </a:path>
            </a:pathLst>
          </a:custGeom>
          <a:solidFill>
            <a:srgbClr val="ECEC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id-ID" sz="1013">
              <a:latin typeface="Raleway" panose="020B0003030101060003" pitchFamily="34" charset="0"/>
            </a:endParaRPr>
          </a:p>
        </p:txBody>
      </p:sp>
      <p:sp>
        <p:nvSpPr>
          <p:cNvPr id="12" name="Freeform 20"/>
          <p:cNvSpPr>
            <a:spLocks/>
          </p:cNvSpPr>
          <p:nvPr/>
        </p:nvSpPr>
        <p:spPr bwMode="auto">
          <a:xfrm>
            <a:off x="4984945" y="1883032"/>
            <a:ext cx="601656" cy="592775"/>
          </a:xfrm>
          <a:custGeom>
            <a:avLst/>
            <a:gdLst>
              <a:gd name="T0" fmla="*/ 25 w 179"/>
              <a:gd name="T1" fmla="*/ 94 h 176"/>
              <a:gd name="T2" fmla="*/ 61 w 179"/>
              <a:gd name="T3" fmla="*/ 94 h 176"/>
              <a:gd name="T4" fmla="*/ 73 w 179"/>
              <a:gd name="T5" fmla="*/ 111 h 176"/>
              <a:gd name="T6" fmla="*/ 64 w 179"/>
              <a:gd name="T7" fmla="*/ 110 h 176"/>
              <a:gd name="T8" fmla="*/ 59 w 179"/>
              <a:gd name="T9" fmla="*/ 115 h 176"/>
              <a:gd name="T10" fmla="*/ 59 w 179"/>
              <a:gd name="T11" fmla="*/ 115 h 176"/>
              <a:gd name="T12" fmla="*/ 63 w 179"/>
              <a:gd name="T13" fmla="*/ 120 h 176"/>
              <a:gd name="T14" fmla="*/ 77 w 179"/>
              <a:gd name="T15" fmla="*/ 121 h 176"/>
              <a:gd name="T16" fmla="*/ 80 w 179"/>
              <a:gd name="T17" fmla="*/ 120 h 176"/>
              <a:gd name="T18" fmla="*/ 120 w 179"/>
              <a:gd name="T19" fmla="*/ 175 h 176"/>
              <a:gd name="T20" fmla="*/ 129 w 179"/>
              <a:gd name="T21" fmla="*/ 176 h 176"/>
              <a:gd name="T22" fmla="*/ 102 w 179"/>
              <a:gd name="T23" fmla="*/ 114 h 176"/>
              <a:gd name="T24" fmla="*/ 103 w 179"/>
              <a:gd name="T25" fmla="*/ 98 h 176"/>
              <a:gd name="T26" fmla="*/ 128 w 179"/>
              <a:gd name="T27" fmla="*/ 99 h 176"/>
              <a:gd name="T28" fmla="*/ 140 w 179"/>
              <a:gd name="T29" fmla="*/ 97 h 176"/>
              <a:gd name="T30" fmla="*/ 163 w 179"/>
              <a:gd name="T31" fmla="*/ 133 h 176"/>
              <a:gd name="T32" fmla="*/ 175 w 179"/>
              <a:gd name="T33" fmla="*/ 134 h 176"/>
              <a:gd name="T34" fmla="*/ 166 w 179"/>
              <a:gd name="T35" fmla="*/ 95 h 176"/>
              <a:gd name="T36" fmla="*/ 177 w 179"/>
              <a:gd name="T37" fmla="*/ 91 h 176"/>
              <a:gd name="T38" fmla="*/ 177 w 179"/>
              <a:gd name="T39" fmla="*/ 91 h 176"/>
              <a:gd name="T40" fmla="*/ 177 w 179"/>
              <a:gd name="T41" fmla="*/ 91 h 176"/>
              <a:gd name="T42" fmla="*/ 177 w 179"/>
              <a:gd name="T43" fmla="*/ 90 h 176"/>
              <a:gd name="T44" fmla="*/ 177 w 179"/>
              <a:gd name="T45" fmla="*/ 90 h 176"/>
              <a:gd name="T46" fmla="*/ 167 w 179"/>
              <a:gd name="T47" fmla="*/ 85 h 176"/>
              <a:gd name="T48" fmla="*/ 179 w 179"/>
              <a:gd name="T49" fmla="*/ 47 h 176"/>
              <a:gd name="T50" fmla="*/ 168 w 179"/>
              <a:gd name="T51" fmla="*/ 47 h 176"/>
              <a:gd name="T52" fmla="*/ 141 w 179"/>
              <a:gd name="T53" fmla="*/ 80 h 176"/>
              <a:gd name="T54" fmla="*/ 129 w 179"/>
              <a:gd name="T55" fmla="*/ 77 h 176"/>
              <a:gd name="T56" fmla="*/ 104 w 179"/>
              <a:gd name="T57" fmla="*/ 75 h 176"/>
              <a:gd name="T58" fmla="*/ 105 w 179"/>
              <a:gd name="T59" fmla="*/ 60 h 176"/>
              <a:gd name="T60" fmla="*/ 138 w 179"/>
              <a:gd name="T61" fmla="*/ 1 h 176"/>
              <a:gd name="T62" fmla="*/ 129 w 179"/>
              <a:gd name="T63" fmla="*/ 0 h 176"/>
              <a:gd name="T64" fmla="*/ 83 w 179"/>
              <a:gd name="T65" fmla="*/ 51 h 176"/>
              <a:gd name="T66" fmla="*/ 81 w 179"/>
              <a:gd name="T67" fmla="*/ 50 h 176"/>
              <a:gd name="T68" fmla="*/ 67 w 179"/>
              <a:gd name="T69" fmla="*/ 49 h 176"/>
              <a:gd name="T70" fmla="*/ 62 w 179"/>
              <a:gd name="T71" fmla="*/ 54 h 176"/>
              <a:gd name="T72" fmla="*/ 62 w 179"/>
              <a:gd name="T73" fmla="*/ 54 h 176"/>
              <a:gd name="T74" fmla="*/ 66 w 179"/>
              <a:gd name="T75" fmla="*/ 59 h 176"/>
              <a:gd name="T76" fmla="*/ 75 w 179"/>
              <a:gd name="T77" fmla="*/ 60 h 176"/>
              <a:gd name="T78" fmla="*/ 62 w 179"/>
              <a:gd name="T79" fmla="*/ 75 h 176"/>
              <a:gd name="T80" fmla="*/ 26 w 179"/>
              <a:gd name="T81" fmla="*/ 71 h 176"/>
              <a:gd name="T82" fmla="*/ 0 w 179"/>
              <a:gd name="T83" fmla="*/ 81 h 176"/>
              <a:gd name="T84" fmla="*/ 0 w 179"/>
              <a:gd name="T85" fmla="*/ 81 h 176"/>
              <a:gd name="T86" fmla="*/ 0 w 179"/>
              <a:gd name="T87" fmla="*/ 81 h 176"/>
              <a:gd name="T88" fmla="*/ 0 w 179"/>
              <a:gd name="T89" fmla="*/ 81 h 176"/>
              <a:gd name="T90" fmla="*/ 0 w 179"/>
              <a:gd name="T91" fmla="*/ 81 h 176"/>
              <a:gd name="T92" fmla="*/ 25 w 179"/>
              <a:gd name="T93" fmla="*/ 9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79" h="176">
                <a:moveTo>
                  <a:pt x="25" y="94"/>
                </a:moveTo>
                <a:cubicBezTo>
                  <a:pt x="61" y="94"/>
                  <a:pt x="61" y="94"/>
                  <a:pt x="61" y="94"/>
                </a:cubicBezTo>
                <a:cubicBezTo>
                  <a:pt x="73" y="111"/>
                  <a:pt x="73" y="111"/>
                  <a:pt x="73" y="111"/>
                </a:cubicBezTo>
                <a:cubicBezTo>
                  <a:pt x="64" y="110"/>
                  <a:pt x="64" y="110"/>
                  <a:pt x="64" y="110"/>
                </a:cubicBezTo>
                <a:cubicBezTo>
                  <a:pt x="61" y="110"/>
                  <a:pt x="59" y="112"/>
                  <a:pt x="59" y="115"/>
                </a:cubicBezTo>
                <a:cubicBezTo>
                  <a:pt x="59" y="115"/>
                  <a:pt x="59" y="115"/>
                  <a:pt x="59" y="115"/>
                </a:cubicBezTo>
                <a:cubicBezTo>
                  <a:pt x="59" y="118"/>
                  <a:pt x="61" y="120"/>
                  <a:pt x="63" y="120"/>
                </a:cubicBezTo>
                <a:cubicBezTo>
                  <a:pt x="77" y="121"/>
                  <a:pt x="77" y="121"/>
                  <a:pt x="77" y="121"/>
                </a:cubicBezTo>
                <a:cubicBezTo>
                  <a:pt x="78" y="121"/>
                  <a:pt x="79" y="121"/>
                  <a:pt x="80" y="120"/>
                </a:cubicBezTo>
                <a:cubicBezTo>
                  <a:pt x="120" y="175"/>
                  <a:pt x="120" y="175"/>
                  <a:pt x="120" y="175"/>
                </a:cubicBezTo>
                <a:cubicBezTo>
                  <a:pt x="129" y="176"/>
                  <a:pt x="129" y="176"/>
                  <a:pt x="129" y="176"/>
                </a:cubicBezTo>
                <a:cubicBezTo>
                  <a:pt x="102" y="114"/>
                  <a:pt x="102" y="114"/>
                  <a:pt x="102" y="114"/>
                </a:cubicBezTo>
                <a:cubicBezTo>
                  <a:pt x="103" y="98"/>
                  <a:pt x="103" y="98"/>
                  <a:pt x="103" y="98"/>
                </a:cubicBezTo>
                <a:cubicBezTo>
                  <a:pt x="103" y="98"/>
                  <a:pt x="122" y="100"/>
                  <a:pt x="128" y="99"/>
                </a:cubicBezTo>
                <a:cubicBezTo>
                  <a:pt x="134" y="98"/>
                  <a:pt x="140" y="97"/>
                  <a:pt x="140" y="97"/>
                </a:cubicBezTo>
                <a:cubicBezTo>
                  <a:pt x="163" y="133"/>
                  <a:pt x="163" y="133"/>
                  <a:pt x="163" y="133"/>
                </a:cubicBezTo>
                <a:cubicBezTo>
                  <a:pt x="175" y="134"/>
                  <a:pt x="175" y="134"/>
                  <a:pt x="175" y="134"/>
                </a:cubicBezTo>
                <a:cubicBezTo>
                  <a:pt x="166" y="95"/>
                  <a:pt x="166" y="95"/>
                  <a:pt x="166" y="95"/>
                </a:cubicBezTo>
                <a:cubicBezTo>
                  <a:pt x="169" y="94"/>
                  <a:pt x="175" y="93"/>
                  <a:pt x="177" y="91"/>
                </a:cubicBezTo>
                <a:cubicBezTo>
                  <a:pt x="177" y="91"/>
                  <a:pt x="177" y="91"/>
                  <a:pt x="177" y="91"/>
                </a:cubicBezTo>
                <a:cubicBezTo>
                  <a:pt x="177" y="91"/>
                  <a:pt x="177" y="91"/>
                  <a:pt x="177" y="91"/>
                </a:cubicBezTo>
                <a:cubicBezTo>
                  <a:pt x="177" y="90"/>
                  <a:pt x="177" y="90"/>
                  <a:pt x="177" y="90"/>
                </a:cubicBezTo>
                <a:cubicBezTo>
                  <a:pt x="177" y="90"/>
                  <a:pt x="177" y="90"/>
                  <a:pt x="177" y="90"/>
                </a:cubicBezTo>
                <a:cubicBezTo>
                  <a:pt x="176" y="88"/>
                  <a:pt x="169" y="86"/>
                  <a:pt x="167" y="85"/>
                </a:cubicBezTo>
                <a:cubicBezTo>
                  <a:pt x="179" y="47"/>
                  <a:pt x="179" y="47"/>
                  <a:pt x="179" y="47"/>
                </a:cubicBezTo>
                <a:cubicBezTo>
                  <a:pt x="168" y="47"/>
                  <a:pt x="168" y="47"/>
                  <a:pt x="168" y="47"/>
                </a:cubicBezTo>
                <a:cubicBezTo>
                  <a:pt x="141" y="80"/>
                  <a:pt x="141" y="80"/>
                  <a:pt x="141" y="80"/>
                </a:cubicBezTo>
                <a:cubicBezTo>
                  <a:pt x="141" y="80"/>
                  <a:pt x="135" y="78"/>
                  <a:pt x="129" y="77"/>
                </a:cubicBezTo>
                <a:cubicBezTo>
                  <a:pt x="123" y="76"/>
                  <a:pt x="104" y="75"/>
                  <a:pt x="104" y="75"/>
                </a:cubicBezTo>
                <a:cubicBezTo>
                  <a:pt x="105" y="60"/>
                  <a:pt x="105" y="60"/>
                  <a:pt x="105" y="60"/>
                </a:cubicBezTo>
                <a:cubicBezTo>
                  <a:pt x="138" y="1"/>
                  <a:pt x="138" y="1"/>
                  <a:pt x="138" y="1"/>
                </a:cubicBezTo>
                <a:cubicBezTo>
                  <a:pt x="129" y="0"/>
                  <a:pt x="129" y="0"/>
                  <a:pt x="129" y="0"/>
                </a:cubicBezTo>
                <a:cubicBezTo>
                  <a:pt x="83" y="51"/>
                  <a:pt x="83" y="51"/>
                  <a:pt x="83" y="51"/>
                </a:cubicBezTo>
                <a:cubicBezTo>
                  <a:pt x="83" y="51"/>
                  <a:pt x="82" y="50"/>
                  <a:pt x="81" y="50"/>
                </a:cubicBezTo>
                <a:cubicBezTo>
                  <a:pt x="67" y="49"/>
                  <a:pt x="67" y="49"/>
                  <a:pt x="67" y="49"/>
                </a:cubicBezTo>
                <a:cubicBezTo>
                  <a:pt x="64" y="49"/>
                  <a:pt x="62" y="51"/>
                  <a:pt x="62" y="54"/>
                </a:cubicBezTo>
                <a:cubicBezTo>
                  <a:pt x="62" y="54"/>
                  <a:pt x="62" y="54"/>
                  <a:pt x="62" y="54"/>
                </a:cubicBezTo>
                <a:cubicBezTo>
                  <a:pt x="62" y="57"/>
                  <a:pt x="64" y="59"/>
                  <a:pt x="66" y="59"/>
                </a:cubicBezTo>
                <a:cubicBezTo>
                  <a:pt x="75" y="60"/>
                  <a:pt x="75" y="60"/>
                  <a:pt x="75" y="60"/>
                </a:cubicBezTo>
                <a:cubicBezTo>
                  <a:pt x="62" y="75"/>
                  <a:pt x="62" y="75"/>
                  <a:pt x="62" y="75"/>
                </a:cubicBezTo>
                <a:cubicBezTo>
                  <a:pt x="26" y="71"/>
                  <a:pt x="26" y="71"/>
                  <a:pt x="26" y="71"/>
                </a:cubicBezTo>
                <a:cubicBezTo>
                  <a:pt x="21" y="71"/>
                  <a:pt x="0" y="77"/>
                  <a:pt x="0" y="81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86"/>
                  <a:pt x="19" y="94"/>
                  <a:pt x="25" y="94"/>
                </a:cubicBezTo>
                <a:close/>
              </a:path>
            </a:pathLst>
          </a:custGeom>
          <a:solidFill>
            <a:srgbClr val="C5C5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id-ID" sz="1013">
              <a:latin typeface="Raleway" panose="020B00030301010600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77836" y="986977"/>
            <a:ext cx="1321196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950" b="1" dirty="0">
                <a:solidFill>
                  <a:srgbClr val="CE003D"/>
                </a:solidFill>
                <a:latin typeface="Raleway" panose="020B0003030101060003" pitchFamily="34" charset="0"/>
              </a:rPr>
              <a:t>2. </a:t>
            </a:r>
            <a:r>
              <a:rPr lang="hr-HR" b="1" dirty="0">
                <a:solidFill>
                  <a:srgbClr val="CE003D"/>
                </a:solidFill>
                <a:latin typeface="Raleway" panose="020B0003030101060003" pitchFamily="34" charset="0"/>
              </a:rPr>
              <a:t>OPCIJA</a:t>
            </a:r>
            <a:endParaRPr lang="id-ID" b="1" dirty="0">
              <a:solidFill>
                <a:srgbClr val="CE003D"/>
              </a:solidFill>
              <a:latin typeface="Raleway" panose="020B00030301010600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48493" y="1386059"/>
            <a:ext cx="2052064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1350" b="1" dirty="0">
                <a:solidFill>
                  <a:srgbClr val="595959"/>
                </a:solidFill>
                <a:latin typeface="Raleway" panose="020B0003030101060003" pitchFamily="34" charset="0"/>
              </a:rPr>
              <a:t>Ured za međunarodnu suradnju FOI </a:t>
            </a:r>
            <a:r>
              <a:rPr lang="hr-HR" sz="1350" dirty="0">
                <a:solidFill>
                  <a:srgbClr val="595959"/>
                </a:solidFill>
                <a:latin typeface="Raleway" panose="020B0003030101060003" pitchFamily="34" charset="0"/>
              </a:rPr>
              <a:t>daje vam preporuku i kontakt poduzeća u kojemu možete obavljati praksu</a:t>
            </a:r>
            <a:endParaRPr lang="id-ID" sz="1350" dirty="0">
              <a:solidFill>
                <a:srgbClr val="595959"/>
              </a:solidFill>
              <a:latin typeface="Raleway" panose="020B0003030101060003" pitchFamily="34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2400367" y="277270"/>
            <a:ext cx="6319768" cy="432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9pPr>
          </a:lstStyle>
          <a:p>
            <a:r>
              <a:rPr lang="hr-HR" dirty="0">
                <a:solidFill>
                  <a:srgbClr val="5F6062"/>
                </a:solidFill>
                <a:latin typeface="Raleway" panose="020B0003030101060003" pitchFamily="34" charset="0"/>
              </a:rPr>
              <a:t>KAMO OTIĆI NA </a:t>
            </a:r>
            <a:r>
              <a:rPr lang="hr-HR" dirty="0">
                <a:latin typeface="Raleway" panose="020B0003030101060003" pitchFamily="34" charset="0"/>
              </a:rPr>
              <a:t>ERASMUS + STRUČNU PRAKSU?</a:t>
            </a:r>
            <a:endParaRPr lang="hr-HR" kern="0" dirty="0">
              <a:latin typeface="Raleway" panose="020B00030301010600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80829" y="1104652"/>
            <a:ext cx="1321196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sz="1950" b="1" dirty="0">
                <a:solidFill>
                  <a:srgbClr val="CE003D"/>
                </a:solidFill>
                <a:latin typeface="Raleway" panose="020B0003030101060003" pitchFamily="34" charset="0"/>
              </a:rPr>
              <a:t>1. </a:t>
            </a:r>
            <a:r>
              <a:rPr lang="hr-HR" b="1" dirty="0">
                <a:solidFill>
                  <a:srgbClr val="CE003D"/>
                </a:solidFill>
                <a:latin typeface="Raleway" panose="020B0003030101060003" pitchFamily="34" charset="0"/>
              </a:rPr>
              <a:t>OPCIJA</a:t>
            </a:r>
            <a:endParaRPr lang="id-ID" b="1" dirty="0">
              <a:solidFill>
                <a:srgbClr val="CE003D"/>
              </a:solidFill>
              <a:latin typeface="Raleway" panose="020B00030301010600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06023" y="1499618"/>
            <a:ext cx="1587575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1350" b="1" dirty="0">
                <a:solidFill>
                  <a:srgbClr val="595959"/>
                </a:solidFill>
                <a:latin typeface="Raleway" panose="020B0003030101060003" pitchFamily="34" charset="0"/>
              </a:rPr>
              <a:t>Sami pronalazite </a:t>
            </a:r>
            <a:r>
              <a:rPr lang="hr-HR" sz="1350" dirty="0">
                <a:solidFill>
                  <a:srgbClr val="595959"/>
                </a:solidFill>
                <a:latin typeface="Raleway" panose="020B0003030101060003" pitchFamily="34" charset="0"/>
              </a:rPr>
              <a:t>poduzeće i zemlju u koju želite ići, prema vlastitim preferencijama</a:t>
            </a:r>
            <a:endParaRPr lang="id-ID" sz="1350" dirty="0">
              <a:solidFill>
                <a:srgbClr val="595959"/>
              </a:solidFill>
              <a:latin typeface="Raleway" panose="020B00030301010600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41472" y="2587478"/>
            <a:ext cx="264313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1400" dirty="0">
                <a:solidFill>
                  <a:srgbClr val="CE003D"/>
                </a:solidFill>
                <a:latin typeface="Raleway" panose="020B0604020202020204" charset="0"/>
              </a:rPr>
              <a:t>države članice EU</a:t>
            </a:r>
          </a:p>
          <a:p>
            <a:pPr algn="ctr"/>
            <a:r>
              <a:rPr lang="hr-HR" sz="1400" dirty="0">
                <a:solidFill>
                  <a:srgbClr val="CE003D"/>
                </a:solidFill>
                <a:latin typeface="Raleway" panose="020B0604020202020204" charset="0"/>
              </a:rPr>
              <a:t>+</a:t>
            </a:r>
          </a:p>
          <a:p>
            <a:pPr algn="ctr"/>
            <a:r>
              <a:rPr lang="hr-HR" sz="1400" dirty="0">
                <a:solidFill>
                  <a:srgbClr val="CE003D"/>
                </a:solidFill>
                <a:latin typeface="Raleway" panose="020B0604020202020204" charset="0"/>
              </a:rPr>
              <a:t>Island</a:t>
            </a:r>
          </a:p>
          <a:p>
            <a:pPr algn="ctr"/>
            <a:r>
              <a:rPr lang="hr-HR" sz="1400" dirty="0">
                <a:solidFill>
                  <a:srgbClr val="CE003D"/>
                </a:solidFill>
                <a:latin typeface="Raleway" panose="020B0604020202020204" charset="0"/>
              </a:rPr>
              <a:t>Norveška </a:t>
            </a:r>
          </a:p>
          <a:p>
            <a:pPr algn="ctr"/>
            <a:r>
              <a:rPr lang="hr-HR" sz="1400" dirty="0">
                <a:solidFill>
                  <a:srgbClr val="CE003D"/>
                </a:solidFill>
                <a:latin typeface="Raleway" panose="020B0604020202020204" charset="0"/>
              </a:rPr>
              <a:t>Lihtenštajn</a:t>
            </a:r>
          </a:p>
          <a:p>
            <a:pPr algn="ctr"/>
            <a:r>
              <a:rPr lang="hr-HR" sz="1400" dirty="0">
                <a:solidFill>
                  <a:srgbClr val="CE003D"/>
                </a:solidFill>
                <a:latin typeface="Raleway" panose="020B0604020202020204" charset="0"/>
              </a:rPr>
              <a:t>Makedonija</a:t>
            </a:r>
          </a:p>
          <a:p>
            <a:pPr algn="ctr"/>
            <a:r>
              <a:rPr lang="hr-HR" sz="1400" dirty="0">
                <a:solidFill>
                  <a:srgbClr val="CE003D"/>
                </a:solidFill>
                <a:latin typeface="Raleway" panose="020B0604020202020204" charset="0"/>
              </a:rPr>
              <a:t>Turska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015" y="4250758"/>
            <a:ext cx="1511679" cy="8862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695" y="4250759"/>
            <a:ext cx="2572504" cy="8964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200" y="4252221"/>
            <a:ext cx="1454263" cy="8964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672" y="4250758"/>
            <a:ext cx="1629536" cy="89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5064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479457" y="794338"/>
            <a:ext cx="6237389" cy="338365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E003D"/>
              </a:buClr>
              <a:buNone/>
            </a:pPr>
            <a:endParaRPr lang="hr-HR" sz="1350" dirty="0">
              <a:solidFill>
                <a:srgbClr val="595959"/>
              </a:solidFill>
              <a:latin typeface="Raleway" panose="020B0003030101060003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281425" y="357534"/>
            <a:ext cx="5616313" cy="31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CE003D"/>
                </a:solidFill>
                <a:latin typeface="Tahoma" charset="0"/>
              </a:defRPr>
            </a:lvl9pPr>
          </a:lstStyle>
          <a:p>
            <a:r>
              <a:rPr lang="hr-HR" dirty="0">
                <a:latin typeface="Raleway" panose="020B0003030101060003" pitchFamily="34" charset="0"/>
              </a:rPr>
              <a:t>GDJE</a:t>
            </a:r>
            <a:r>
              <a:rPr lang="hr-HR" dirty="0">
                <a:solidFill>
                  <a:srgbClr val="5F6062"/>
                </a:solidFill>
                <a:latin typeface="Raleway" panose="020B0003030101060003" pitchFamily="34" charset="0"/>
              </a:rPr>
              <a:t> SE MOŽE OBAVLJATI PRAKSA?</a:t>
            </a:r>
            <a:endParaRPr lang="hr-HR" b="1" kern="0" dirty="0">
              <a:latin typeface="Raleway" panose="020B0003030101060003" pitchFamily="34" charset="0"/>
            </a:endParaRPr>
          </a:p>
          <a:p>
            <a:endParaRPr lang="hr-HR" sz="1950" b="1" kern="0" dirty="0">
              <a:latin typeface="Raleway" panose="020B0003030101060003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88573" y="673332"/>
            <a:ext cx="6111973" cy="338365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Clr>
                <a:srgbClr val="CE003D"/>
              </a:buClr>
              <a:buNone/>
            </a:pPr>
            <a:endParaRPr lang="hr-HR" sz="1200" dirty="0">
              <a:latin typeface="Raleway" panose="020B0604020202020204" charset="0"/>
            </a:endParaRPr>
          </a:p>
          <a:p>
            <a:pPr marL="0" indent="0">
              <a:buClr>
                <a:srgbClr val="CE003D"/>
              </a:buClr>
              <a:buNone/>
            </a:pPr>
            <a:r>
              <a:rPr lang="hr-HR" sz="1400" dirty="0">
                <a:solidFill>
                  <a:srgbClr val="CE003D"/>
                </a:solidFill>
                <a:latin typeface="Raleway" panose="020B0604020202020204" charset="0"/>
              </a:rPr>
              <a:t>Praksu je moguće odraditi: </a:t>
            </a:r>
          </a:p>
          <a:p>
            <a:pPr algn="just"/>
            <a:r>
              <a:rPr lang="hr-HR" sz="1400" dirty="0">
                <a:latin typeface="Raleway" panose="020B0604020202020204" charset="0"/>
              </a:rPr>
              <a:t>U tvrtkama, ustanovama, organizacijama i ostalim subjektima koji imaju status pravne osobe</a:t>
            </a:r>
          </a:p>
          <a:p>
            <a:pPr algn="just"/>
            <a:r>
              <a:rPr lang="hr-HR" sz="1400" dirty="0">
                <a:latin typeface="Raleway" panose="020B0604020202020204" charset="0"/>
              </a:rPr>
              <a:t>Na visokim učilištima koja imaju dodijeljenu Erasmus povelju za visoko obrazovanje </a:t>
            </a:r>
          </a:p>
          <a:p>
            <a:pPr marL="0" indent="0">
              <a:buClr>
                <a:srgbClr val="CE003D"/>
              </a:buClr>
              <a:buNone/>
            </a:pPr>
            <a:endParaRPr lang="hr-HR" sz="1050" dirty="0">
              <a:latin typeface="Raleway" panose="020B0003030101060003" pitchFamily="34" charset="0"/>
            </a:endParaRPr>
          </a:p>
          <a:p>
            <a:pPr marL="0" indent="0">
              <a:buClr>
                <a:srgbClr val="CE003D"/>
              </a:buClr>
              <a:buNone/>
            </a:pPr>
            <a:r>
              <a:rPr lang="hr-HR" sz="1200" i="1" dirty="0">
                <a:latin typeface="Raleway" panose="020B0003030101060003" pitchFamily="34" charset="0"/>
              </a:rPr>
              <a:t>Praksa se NE može odraditi </a:t>
            </a:r>
            <a:r>
              <a:rPr lang="hr-HR" sz="1200" i="1" dirty="0">
                <a:latin typeface="Raleway" panose="020B0604020202020204" charset="0"/>
              </a:rPr>
              <a:t>u institucijama Europske unije i ostalim organizacijama čija djelatnost obuhvaća programe EU, uključujući i specijalizirane agencije (popis dostupan na </a:t>
            </a:r>
            <a:r>
              <a:rPr lang="hr-HR" sz="1200" dirty="0">
                <a:latin typeface="Raleway" panose="020B0604020202020204" charset="0"/>
                <a:hlinkClick r:id="rId2"/>
              </a:rPr>
              <a:t>http://europa.eu/about-eu/institution-bodies/index_en.htm</a:t>
            </a:r>
            <a:r>
              <a:rPr lang="hr-HR" sz="1200" dirty="0">
                <a:latin typeface="Raleway" panose="020B0604020202020204" charset="0"/>
              </a:rPr>
              <a:t>)</a:t>
            </a:r>
          </a:p>
          <a:p>
            <a:pPr marL="0" indent="0">
              <a:buNone/>
            </a:pPr>
            <a:endParaRPr lang="hr-HR" sz="1050" dirty="0"/>
          </a:p>
          <a:p>
            <a:pPr marL="0" indent="0">
              <a:buNone/>
            </a:pPr>
            <a:r>
              <a:rPr lang="hr-HR" sz="1400" dirty="0">
                <a:solidFill>
                  <a:srgbClr val="595959"/>
                </a:solidFill>
                <a:latin typeface="Raleway" panose="020B0604020202020204" charset="0"/>
              </a:rPr>
              <a:t>Kako bi se priznala kao obavezna -  stručna praksa mora biti povezana sa studijskim programom FOI-ja! </a:t>
            </a:r>
          </a:p>
          <a:p>
            <a:pPr marL="0" indent="0">
              <a:buClr>
                <a:srgbClr val="CE003D"/>
              </a:buClr>
              <a:buNone/>
            </a:pPr>
            <a:endParaRPr lang="hr-HR" sz="1050" dirty="0">
              <a:latin typeface="Raleway" panose="020B0604020202020204" charset="0"/>
            </a:endParaRPr>
          </a:p>
          <a:p>
            <a:pPr marL="0" indent="0">
              <a:buClr>
                <a:srgbClr val="CE003D"/>
              </a:buClr>
              <a:buNone/>
            </a:pPr>
            <a:endParaRPr lang="hr-HR" sz="1200" dirty="0">
              <a:latin typeface="Raleway" panose="020B00030301010600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750" y="4179361"/>
            <a:ext cx="1436400" cy="9558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533" y="4168442"/>
            <a:ext cx="1669295" cy="9691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449" y="4170927"/>
            <a:ext cx="1772252" cy="976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150" y="4170814"/>
            <a:ext cx="2297299" cy="964406"/>
          </a:xfrm>
          <a:prstGeom prst="rect">
            <a:avLst/>
          </a:prstGeom>
        </p:spPr>
      </p:pic>
      <p:sp>
        <p:nvSpPr>
          <p:cNvPr id="10" name="Pravokutnik 9"/>
          <p:cNvSpPr/>
          <p:nvPr/>
        </p:nvSpPr>
        <p:spPr>
          <a:xfrm>
            <a:off x="2287966" y="3348252"/>
            <a:ext cx="6112580" cy="55361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350"/>
          </a:p>
        </p:txBody>
      </p:sp>
    </p:spTree>
    <p:extLst>
      <p:ext uri="{BB962C8B-B14F-4D97-AF65-F5344CB8AC3E}">
        <p14:creationId xmlns:p14="http://schemas.microsoft.com/office/powerpoint/2010/main" val="2058577402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2"/>
          <p:cNvSpPr/>
          <p:nvPr/>
        </p:nvSpPr>
        <p:spPr>
          <a:xfrm>
            <a:off x="2586835" y="1328670"/>
            <a:ext cx="6350670" cy="248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defTabSz="685800"/>
            <a:endParaRPr lang="en-US" sz="13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defTabSz="685800"/>
            <a:endParaRPr lang="en-US" sz="13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1450" indent="-171180" algn="just" defTabSz="685800">
              <a:lnSpc>
                <a:spcPct val="150000"/>
              </a:lnSpc>
              <a:buClr>
                <a:srgbClr val="5F6062"/>
              </a:buClr>
              <a:buFont typeface="Arial"/>
              <a:buChar char="•"/>
            </a:pPr>
            <a:r>
              <a:rPr lang="en-US" sz="1500" b="1" u="sng" spc="-1" dirty="0">
                <a:solidFill>
                  <a:srgbClr val="CE003D"/>
                </a:solidFill>
                <a:uFill>
                  <a:solidFill>
                    <a:srgbClr val="FFFFFF"/>
                  </a:solidFill>
                </a:uFill>
                <a:latin typeface="Raleway"/>
                <a:hlinkClick r:id="rId2"/>
              </a:rPr>
              <a:t>http://www.erasmusintern.org</a:t>
            </a:r>
            <a:endParaRPr lang="en-US" sz="13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1450" indent="-171180" algn="just" defTabSz="685800">
              <a:lnSpc>
                <a:spcPct val="150000"/>
              </a:lnSpc>
              <a:buClr>
                <a:srgbClr val="5F6062"/>
              </a:buClr>
              <a:buFont typeface="Arial"/>
              <a:buChar char="•"/>
            </a:pPr>
            <a:r>
              <a:rPr lang="en-US" sz="1500" b="1" u="sng" spc="-1" dirty="0">
                <a:solidFill>
                  <a:srgbClr val="CE003D"/>
                </a:solidFill>
                <a:uFill>
                  <a:solidFill>
                    <a:srgbClr val="FFFFFF"/>
                  </a:solidFill>
                </a:uFill>
                <a:latin typeface="Raleway"/>
                <a:hlinkClick r:id="rId3"/>
              </a:rPr>
              <a:t>http://www.trainingexperience.org</a:t>
            </a:r>
            <a:endParaRPr lang="en-US" sz="13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1450" indent="-171180" algn="just" defTabSz="685800">
              <a:lnSpc>
                <a:spcPct val="150000"/>
              </a:lnSpc>
              <a:buClr>
                <a:srgbClr val="5F6062"/>
              </a:buClr>
              <a:buFont typeface="Arial"/>
              <a:buChar char="•"/>
            </a:pPr>
            <a:r>
              <a:rPr lang="en-US" sz="1500" b="1" spc="-1" dirty="0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 </a:t>
            </a:r>
            <a:r>
              <a:rPr lang="en-US" sz="1500" b="1" u="sng" spc="-1" dirty="0">
                <a:solidFill>
                  <a:srgbClr val="CE003D"/>
                </a:solidFill>
                <a:uFill>
                  <a:solidFill>
                    <a:srgbClr val="FFFFFF"/>
                  </a:solidFill>
                </a:uFill>
                <a:latin typeface="Raleway"/>
                <a:hlinkClick r:id="rId4"/>
              </a:rPr>
              <a:t>http://globalplacement.com/</a:t>
            </a:r>
            <a:endParaRPr lang="en-US" sz="13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 defTabSz="685800">
              <a:lnSpc>
                <a:spcPct val="150000"/>
              </a:lnSpc>
            </a:pPr>
            <a:endParaRPr lang="en-US" sz="13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defTabSz="685800"/>
            <a:endParaRPr lang="en-US" sz="13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defTabSz="685800"/>
            <a:endParaRPr lang="en-US" sz="13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defTabSz="685800"/>
            <a:endParaRPr lang="en-US" sz="13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defTabSz="685800"/>
            <a:endParaRPr lang="en-US" sz="13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defTabSz="685800"/>
            <a:endParaRPr lang="en-US" sz="13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2" name="Picture 6"/>
          <p:cNvPicPr/>
          <p:nvPr/>
        </p:nvPicPr>
        <p:blipFill>
          <a:blip r:embed="rId5"/>
          <a:stretch/>
        </p:blipFill>
        <p:spPr>
          <a:xfrm>
            <a:off x="5640935" y="50760"/>
            <a:ext cx="3453840" cy="1415340"/>
          </a:xfrm>
          <a:prstGeom prst="rect">
            <a:avLst/>
          </a:prstGeom>
          <a:ln>
            <a:noFill/>
          </a:ln>
        </p:spPr>
      </p:pic>
      <p:pic>
        <p:nvPicPr>
          <p:cNvPr id="123" name="Picture 2"/>
          <p:cNvPicPr/>
          <p:nvPr/>
        </p:nvPicPr>
        <p:blipFill>
          <a:blip r:embed="rId6"/>
          <a:stretch/>
        </p:blipFill>
        <p:spPr>
          <a:xfrm>
            <a:off x="4136625" y="3071585"/>
            <a:ext cx="4991220" cy="2054430"/>
          </a:xfrm>
          <a:prstGeom prst="rect">
            <a:avLst/>
          </a:prstGeom>
          <a:ln>
            <a:noFill/>
          </a:ln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FC07CFF4-01A9-499D-A880-AB557B941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665" y="196978"/>
            <a:ext cx="6108200" cy="572644"/>
          </a:xfrm>
        </p:spPr>
        <p:txBody>
          <a:bodyPr>
            <a:normAutofit fontScale="90000"/>
          </a:bodyPr>
          <a:lstStyle/>
          <a:p>
            <a:r>
              <a:rPr lang="hr-HR" dirty="0"/>
              <a:t>Kamo ići na praksu?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776DCB9-A63B-4199-981F-A285A4594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4370" y="1044700"/>
            <a:ext cx="6108200" cy="36637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400" dirty="0"/>
              <a:t>Portali za traženje prakse:</a:t>
            </a:r>
          </a:p>
        </p:txBody>
      </p:sp>
    </p:spTree>
    <p:extLst>
      <p:ext uri="{BB962C8B-B14F-4D97-AF65-F5344CB8AC3E}">
        <p14:creationId xmlns:p14="http://schemas.microsoft.com/office/powerpoint/2010/main" val="735254212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3350360" y="1315147"/>
            <a:ext cx="5344675" cy="3241767"/>
          </a:xfrm>
        </p:spPr>
        <p:txBody>
          <a:bodyPr>
            <a:normAutofit fontScale="25000" lnSpcReduction="20000"/>
          </a:bodyPr>
          <a:lstStyle/>
          <a:p>
            <a:pPr marL="214313" indent="-214313" algn="just">
              <a:lnSpc>
                <a:spcPct val="120000"/>
              </a:lnSpc>
            </a:pPr>
            <a:r>
              <a:rPr lang="hr-HR" sz="6400" dirty="0">
                <a:solidFill>
                  <a:schemeClr val="bg1"/>
                </a:solidFill>
                <a:latin typeface="Raleway" panose="020B0604020202020204" charset="0"/>
              </a:rPr>
              <a:t>za studente koji odlaze u Bugarsku, Estoniju, Latviju, Litvu, Mađarsku, Maltu, Poljsku, Rumunjsku ili Slovačku mjesečni iznos potpore iznosi</a:t>
            </a:r>
            <a:r>
              <a:rPr lang="hr-HR" sz="6400" b="1" dirty="0">
                <a:solidFill>
                  <a:schemeClr val="bg1"/>
                </a:solidFill>
                <a:latin typeface="Raleway" panose="020B0604020202020204" charset="0"/>
              </a:rPr>
              <a:t> 460 € </a:t>
            </a:r>
          </a:p>
          <a:p>
            <a:pPr algn="just">
              <a:lnSpc>
                <a:spcPct val="120000"/>
              </a:lnSpc>
            </a:pPr>
            <a:endParaRPr lang="hr-HR" sz="6400" dirty="0">
              <a:solidFill>
                <a:schemeClr val="bg1"/>
              </a:solidFill>
              <a:latin typeface="Raleway" panose="020B0604020202020204" charset="0"/>
            </a:endParaRPr>
          </a:p>
          <a:p>
            <a:pPr marL="214313" indent="-214313" algn="just">
              <a:lnSpc>
                <a:spcPct val="120000"/>
              </a:lnSpc>
            </a:pPr>
            <a:r>
              <a:rPr lang="hr-HR" sz="6400" dirty="0">
                <a:solidFill>
                  <a:schemeClr val="bg1"/>
                </a:solidFill>
                <a:latin typeface="Raleway" panose="020B0604020202020204" charset="0"/>
              </a:rPr>
              <a:t>za studente koji odlaze u Belgiju, Češku, Njemačku, Grčku, Španjolsku, Cipar, Luksemburg, Nizozemsku, Portugal, Sloveniju, Island ili Tursku mjesečni iznos potpore iznosi </a:t>
            </a:r>
            <a:r>
              <a:rPr lang="hr-HR" sz="6400" b="1" dirty="0">
                <a:solidFill>
                  <a:schemeClr val="bg1"/>
                </a:solidFill>
                <a:latin typeface="Raleway" panose="020B0604020202020204" charset="0"/>
              </a:rPr>
              <a:t>510 €</a:t>
            </a:r>
          </a:p>
          <a:p>
            <a:pPr algn="just">
              <a:lnSpc>
                <a:spcPct val="120000"/>
              </a:lnSpc>
            </a:pPr>
            <a:endParaRPr lang="hr-HR" sz="6400" dirty="0">
              <a:solidFill>
                <a:schemeClr val="bg1"/>
              </a:solidFill>
              <a:latin typeface="Raleway" panose="020B0604020202020204" charset="0"/>
            </a:endParaRPr>
          </a:p>
          <a:p>
            <a:pPr marL="214313" indent="-214313" algn="just">
              <a:lnSpc>
                <a:spcPct val="120000"/>
              </a:lnSpc>
            </a:pPr>
            <a:r>
              <a:rPr lang="hr-HR" sz="6400" dirty="0">
                <a:solidFill>
                  <a:schemeClr val="bg1"/>
                </a:solidFill>
                <a:latin typeface="Raleway" panose="020B0604020202020204" charset="0"/>
              </a:rPr>
              <a:t>za studente koji odlaze u Dansku, Irsku, Francusku, Italiju, Austriju, Finsku, Švedsku, Ujedinjeno Kraljevstvo, Lihtenštajn ili Norvešku mjesečni iznos potpore iznosi </a:t>
            </a:r>
            <a:r>
              <a:rPr lang="hr-HR" sz="6400" b="1" dirty="0">
                <a:solidFill>
                  <a:schemeClr val="bg1"/>
                </a:solidFill>
                <a:latin typeface="Raleway" panose="020B0604020202020204" charset="0"/>
              </a:rPr>
              <a:t>560 €</a:t>
            </a:r>
          </a:p>
          <a:p>
            <a:pPr algn="ctr"/>
            <a:endParaRPr lang="en-US" sz="2000" dirty="0">
              <a:latin typeface="Raleway" panose="020B0003030101060003" pitchFamily="34" charset="0"/>
              <a:ea typeface="Arial" charset="0"/>
              <a:cs typeface="Arial" charset="0"/>
              <a:sym typeface="Arial" charset="0"/>
            </a:endParaRPr>
          </a:p>
          <a:p>
            <a:endParaRPr lang="hr-HR" dirty="0"/>
          </a:p>
        </p:txBody>
      </p:sp>
      <p:sp>
        <p:nvSpPr>
          <p:cNvPr id="5" name="Rezervirano mjesto sadržaja 4"/>
          <p:cNvSpPr>
            <a:spLocks noGrp="1"/>
          </p:cNvSpPr>
          <p:nvPr>
            <p:ph sz="half" idx="2"/>
          </p:nvPr>
        </p:nvSpPr>
        <p:spPr>
          <a:xfrm>
            <a:off x="296260" y="1485333"/>
            <a:ext cx="2901396" cy="2901394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hr-HR" sz="8000" b="1" dirty="0">
                <a:solidFill>
                  <a:srgbClr val="595959"/>
                </a:solidFill>
                <a:latin typeface="Raleway" panose="020B0003030101060003" pitchFamily="34" charset="0"/>
                <a:ea typeface="Montserrat-Bold" charset="0"/>
                <a:cs typeface="Montserrat-Bold" charset="0"/>
                <a:sym typeface="Montserrat-Bold" charset="0"/>
              </a:rPr>
              <a:t>FINANCIJSKA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hr-HR" sz="8000" b="1" dirty="0">
                <a:solidFill>
                  <a:srgbClr val="595959"/>
                </a:solidFill>
                <a:latin typeface="Raleway" panose="020B0003030101060003" pitchFamily="34" charset="0"/>
                <a:ea typeface="Montserrat-Bold" charset="0"/>
                <a:cs typeface="Montserrat-Bold" charset="0"/>
                <a:sym typeface="Montserrat-Bold" charset="0"/>
              </a:rPr>
              <a:t> PODRŠKA ZA PRAKSU U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hr-HR" sz="8000" b="1" dirty="0">
                <a:solidFill>
                  <a:srgbClr val="595959"/>
                </a:solidFill>
                <a:latin typeface="Raleway" panose="020B0003030101060003" pitchFamily="34" charset="0"/>
                <a:ea typeface="Montserrat-Bold" charset="0"/>
                <a:cs typeface="Montserrat-Bold" charset="0"/>
                <a:sym typeface="Montserrat-Bold" charset="0"/>
              </a:rPr>
              <a:t>OKVIRU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hr-HR" sz="8000" b="1" dirty="0">
                <a:solidFill>
                  <a:srgbClr val="595959"/>
                </a:solidFill>
                <a:latin typeface="Raleway" panose="020B0003030101060003" pitchFamily="34" charset="0"/>
                <a:ea typeface="Montserrat-Bold" charset="0"/>
                <a:cs typeface="Montserrat-Bold" charset="0"/>
                <a:sym typeface="Montserrat-Bold" charset="0"/>
              </a:rPr>
              <a:t> </a:t>
            </a:r>
            <a:r>
              <a:rPr lang="hr-HR" sz="8000" b="1" dirty="0">
                <a:solidFill>
                  <a:schemeClr val="bg1"/>
                </a:solidFill>
                <a:latin typeface="Raleway" panose="020B0003030101060003" pitchFamily="34" charset="0"/>
                <a:ea typeface="Montserrat-Bold" charset="0"/>
                <a:cs typeface="Montserrat-Bold" charset="0"/>
                <a:sym typeface="Montserrat-Bold" charset="0"/>
              </a:rPr>
              <a:t>PROGRAMA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hr-HR" sz="8000" b="1" dirty="0">
                <a:solidFill>
                  <a:schemeClr val="bg1"/>
                </a:solidFill>
                <a:latin typeface="Raleway" panose="020B0003030101060003" pitchFamily="34" charset="0"/>
                <a:ea typeface="Montserrat-Bold" charset="0"/>
                <a:cs typeface="Montserrat-Bold" charset="0"/>
                <a:sym typeface="Montserrat-Bold" charset="0"/>
              </a:rPr>
              <a:t>ERASMUS+ 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39764843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/>
          <p:cNvSpPr>
            <a:spLocks noGrp="1"/>
          </p:cNvSpPr>
          <p:nvPr>
            <p:ph type="title"/>
          </p:nvPr>
        </p:nvSpPr>
        <p:spPr>
          <a:xfrm>
            <a:off x="2281425" y="433880"/>
            <a:ext cx="6108200" cy="572644"/>
          </a:xfrm>
        </p:spPr>
        <p:txBody>
          <a:bodyPr>
            <a:normAutofit fontScale="90000"/>
          </a:bodyPr>
          <a:lstStyle/>
          <a:p>
            <a:r>
              <a:rPr lang="hr-HR" sz="2700" dirty="0">
                <a:solidFill>
                  <a:srgbClr val="CE003D"/>
                </a:solidFill>
                <a:latin typeface="Raleway" panose="020B0604020202020204" charset="0"/>
              </a:rPr>
              <a:t>PRIZNAVANJE ERASMUS+  STRUČNE PRAKSE</a:t>
            </a:r>
            <a:r>
              <a:rPr lang="hr-HR" b="1" dirty="0">
                <a:solidFill>
                  <a:srgbClr val="CE003D"/>
                </a:solidFill>
                <a:latin typeface="Raleway" panose="020B0604020202020204" charset="0"/>
              </a:rPr>
              <a:t/>
            </a:r>
            <a:br>
              <a:rPr lang="hr-HR" b="1" dirty="0">
                <a:solidFill>
                  <a:srgbClr val="CE003D"/>
                </a:solidFill>
                <a:latin typeface="Raleway" panose="020B0604020202020204" charset="0"/>
              </a:rPr>
            </a:br>
            <a:endParaRPr lang="hr-HR" dirty="0"/>
          </a:p>
        </p:txBody>
      </p:sp>
      <p:sp>
        <p:nvSpPr>
          <p:cNvPr id="6" name="TextBox 76"/>
          <p:cNvSpPr txBox="1">
            <a:spLocks noGrp="1"/>
          </p:cNvSpPr>
          <p:nvPr>
            <p:ph idx="1"/>
          </p:nvPr>
        </p:nvSpPr>
        <p:spPr>
          <a:xfrm>
            <a:off x="2228085" y="1078658"/>
            <a:ext cx="3054100" cy="3490186"/>
          </a:xfrm>
          <a:prstGeom prst="rect">
            <a:avLst/>
          </a:prstGeom>
          <a:noFill/>
          <a:ln>
            <a:solidFill>
              <a:srgbClr val="CE003D"/>
            </a:solidFill>
          </a:ln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Clr>
                <a:srgbClr val="CE003D"/>
              </a:buClr>
              <a:buNone/>
            </a:pPr>
            <a:r>
              <a:rPr lang="hr-HR" sz="1600" b="1" dirty="0">
                <a:solidFill>
                  <a:srgbClr val="CE003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anose="020B0604020202020204" charset="0"/>
                <a:ea typeface="+mj-ea"/>
                <a:cs typeface="+mj-cs"/>
              </a:rPr>
              <a:t>Situacija 1</a:t>
            </a:r>
          </a:p>
          <a:p>
            <a:pPr marL="285750" indent="-285750">
              <a:buClr>
                <a:srgbClr val="CE003D"/>
              </a:buClr>
              <a:buFont typeface="Wingdings" panose="05000000000000000000" pitchFamily="2" charset="2"/>
              <a:buChar char="Ø"/>
            </a:pPr>
            <a:r>
              <a:rPr lang="hr-HR" sz="1600" dirty="0">
                <a:solidFill>
                  <a:schemeClr val="tx2">
                    <a:lumMod val="75000"/>
                  </a:schemeClr>
                </a:solidFill>
                <a:latin typeface="Raleway" panose="020B0604020202020204" charset="0"/>
              </a:rPr>
              <a:t>Studenti </a:t>
            </a:r>
            <a:r>
              <a:rPr lang="hr-HR" sz="1600" dirty="0">
                <a:solidFill>
                  <a:schemeClr val="accent6">
                    <a:lumMod val="75000"/>
                  </a:schemeClr>
                </a:solidFill>
                <a:latin typeface="Raleway" panose="020B0604020202020204" charset="0"/>
              </a:rPr>
              <a:t>2. godine diplomskog studija</a:t>
            </a:r>
            <a:r>
              <a:rPr lang="hr-HR" sz="1600" dirty="0">
                <a:solidFill>
                  <a:schemeClr val="tx2">
                    <a:lumMod val="75000"/>
                  </a:schemeClr>
                </a:solidFill>
                <a:latin typeface="Raleway" panose="020B0604020202020204" charset="0"/>
              </a:rPr>
              <a:t> (svih smjerova</a:t>
            </a:r>
            <a:endParaRPr lang="hr-HR" sz="1600" dirty="0">
              <a:solidFill>
                <a:srgbClr val="CE003D"/>
              </a:solidFill>
              <a:latin typeface="Raleway" panose="020B0604020202020204" charset="0"/>
            </a:endParaRPr>
          </a:p>
          <a:p>
            <a:pPr marL="285750" indent="-285750">
              <a:buClr>
                <a:srgbClr val="CE003D"/>
              </a:buClr>
              <a:buFont typeface="Wingdings" panose="05000000000000000000" pitchFamily="2" charset="2"/>
              <a:buChar char="Ø"/>
            </a:pPr>
            <a:r>
              <a:rPr lang="hr-HR" sz="1600" dirty="0">
                <a:solidFill>
                  <a:schemeClr val="tx2">
                    <a:lumMod val="75000"/>
                  </a:schemeClr>
                </a:solidFill>
                <a:latin typeface="Raleway" panose="020B0604020202020204" charset="0"/>
              </a:rPr>
              <a:t>Priznavanje Erasmus+ prakse kao standardne FOI prakse – prilagođen dnevnik prakse koji se predaje na Sustav stručne prakse, ali u posebnom dijelu za </a:t>
            </a:r>
            <a:r>
              <a:rPr lang="hr-HR" sz="1600" dirty="0" err="1">
                <a:solidFill>
                  <a:schemeClr val="tx2">
                    <a:lumMod val="75000"/>
                  </a:schemeClr>
                </a:solidFill>
                <a:latin typeface="Raleway" panose="020B0604020202020204" charset="0"/>
              </a:rPr>
              <a:t>Erasmus</a:t>
            </a:r>
            <a:r>
              <a:rPr lang="hr-HR" sz="1600" dirty="0">
                <a:solidFill>
                  <a:schemeClr val="tx2">
                    <a:lumMod val="75000"/>
                  </a:schemeClr>
                </a:solidFill>
                <a:latin typeface="Raleway" panose="020B0604020202020204" charset="0"/>
              </a:rPr>
              <a:t>+</a:t>
            </a:r>
          </a:p>
          <a:p>
            <a:pPr marL="285750" indent="-285750">
              <a:buClr>
                <a:srgbClr val="CE003D"/>
              </a:buClr>
              <a:buFont typeface="Wingdings" panose="05000000000000000000" pitchFamily="2" charset="2"/>
              <a:buChar char="Ø"/>
            </a:pPr>
            <a:r>
              <a:rPr lang="hr-HR" sz="1600" u="sng" dirty="0">
                <a:solidFill>
                  <a:schemeClr val="tx2">
                    <a:lumMod val="75000"/>
                  </a:schemeClr>
                </a:solidFill>
                <a:latin typeface="Raleway" panose="020B0604020202020204" charset="0"/>
              </a:rPr>
              <a:t>Najčešća situacija na FOI-ju!</a:t>
            </a:r>
          </a:p>
          <a:p>
            <a:pPr indent="0" algn="just">
              <a:buClr>
                <a:srgbClr val="CE003D"/>
              </a:buClr>
              <a:buNone/>
            </a:pPr>
            <a:endParaRPr lang="hr-HR" sz="1600" dirty="0">
              <a:solidFill>
                <a:schemeClr val="tx2">
                  <a:lumMod val="75000"/>
                </a:schemeClr>
              </a:solidFill>
              <a:latin typeface="Raleway" panose="020B0604020202020204" charset="0"/>
            </a:endParaRP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567F3E66-362C-4C04-88E1-20FAF86379E1}"/>
              </a:ext>
            </a:extLst>
          </p:cNvPr>
          <p:cNvSpPr txBox="1"/>
          <p:nvPr/>
        </p:nvSpPr>
        <p:spPr>
          <a:xfrm>
            <a:off x="5488230" y="1078658"/>
            <a:ext cx="3503065" cy="117570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 defTabSz="914332">
              <a:spcBef>
                <a:spcPct val="20000"/>
              </a:spcBef>
              <a:buClr>
                <a:srgbClr val="CE003D"/>
              </a:buClr>
            </a:pPr>
            <a:r>
              <a:rPr lang="hr-HR" sz="1600" b="1" dirty="0">
                <a:solidFill>
                  <a:srgbClr val="CE003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anose="020B0604020202020204" charset="0"/>
                <a:ea typeface="+mj-ea"/>
                <a:cs typeface="+mj-cs"/>
              </a:rPr>
              <a:t>Situacija 2</a:t>
            </a:r>
          </a:p>
          <a:p>
            <a:pPr marL="285750" indent="-285750" algn="just" defTabSz="914332">
              <a:spcBef>
                <a:spcPct val="20000"/>
              </a:spcBef>
              <a:buClr>
                <a:srgbClr val="CE003D"/>
              </a:buClr>
              <a:buFont typeface="Wingdings" panose="05000000000000000000" pitchFamily="2" charset="2"/>
              <a:buChar char="Ø"/>
            </a:pPr>
            <a:r>
              <a:rPr lang="hr-HR" sz="1600" dirty="0">
                <a:solidFill>
                  <a:schemeClr val="tx2">
                    <a:lumMod val="75000"/>
                  </a:schemeClr>
                </a:solidFill>
                <a:latin typeface="Raleway" panose="020B0604020202020204" charset="0"/>
              </a:rPr>
              <a:t>Studenti </a:t>
            </a:r>
            <a:r>
              <a:rPr lang="hr-HR" sz="1600" dirty="0">
                <a:solidFill>
                  <a:schemeClr val="accent6">
                    <a:lumMod val="75000"/>
                  </a:schemeClr>
                </a:solidFill>
                <a:latin typeface="Raleway" panose="020B0604020202020204" charset="0"/>
              </a:rPr>
              <a:t>ostalih godina PDS i DS</a:t>
            </a:r>
          </a:p>
          <a:p>
            <a:pPr marL="285750" indent="-285750" algn="just" defTabSz="914332">
              <a:spcBef>
                <a:spcPct val="20000"/>
              </a:spcBef>
              <a:buClr>
                <a:srgbClr val="CE003D"/>
              </a:buClr>
              <a:buFont typeface="Wingdings" panose="05000000000000000000" pitchFamily="2" charset="2"/>
              <a:buChar char="Ø"/>
            </a:pPr>
            <a:r>
              <a:rPr lang="hr-HR" sz="1600" dirty="0">
                <a:solidFill>
                  <a:schemeClr val="tx2">
                    <a:lumMod val="75000"/>
                  </a:schemeClr>
                </a:solidFill>
                <a:latin typeface="Raleway" panose="020B0604020202020204" charset="0"/>
              </a:rPr>
              <a:t>E+ praksa se unosi u ISVU i prikazuje na </a:t>
            </a:r>
            <a:r>
              <a:rPr lang="hr-HR" sz="1600" i="1" dirty="0">
                <a:solidFill>
                  <a:schemeClr val="tx2">
                    <a:lumMod val="75000"/>
                  </a:schemeClr>
                </a:solidFill>
                <a:latin typeface="Raleway" panose="020B0604020202020204" charset="0"/>
              </a:rPr>
              <a:t>Diploma </a:t>
            </a:r>
            <a:r>
              <a:rPr lang="hr-HR" sz="1600" i="1" dirty="0" err="1">
                <a:solidFill>
                  <a:schemeClr val="tx2">
                    <a:lumMod val="75000"/>
                  </a:schemeClr>
                </a:solidFill>
                <a:latin typeface="Raleway" panose="020B0604020202020204" charset="0"/>
              </a:rPr>
              <a:t>Supplement</a:t>
            </a:r>
            <a:endParaRPr lang="hr-HR" sz="1600" i="1" dirty="0">
              <a:solidFill>
                <a:schemeClr val="tx2">
                  <a:lumMod val="75000"/>
                </a:schemeClr>
              </a:solidFill>
              <a:latin typeface="Raleway" panose="020B0604020202020204" charset="0"/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0BA378D1-1C82-4F7C-9E16-48B1ADA44028}"/>
              </a:ext>
            </a:extLst>
          </p:cNvPr>
          <p:cNvSpPr txBox="1"/>
          <p:nvPr/>
        </p:nvSpPr>
        <p:spPr>
          <a:xfrm>
            <a:off x="5488229" y="2900695"/>
            <a:ext cx="3503065" cy="166814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 defTabSz="914332">
              <a:spcBef>
                <a:spcPct val="20000"/>
              </a:spcBef>
              <a:buClr>
                <a:srgbClr val="CE003D"/>
              </a:buClr>
            </a:pPr>
            <a:r>
              <a:rPr lang="hr-HR" sz="1600" b="1" dirty="0">
                <a:solidFill>
                  <a:srgbClr val="CE003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aleway" panose="020B0604020202020204" charset="0"/>
                <a:ea typeface="+mj-ea"/>
                <a:cs typeface="+mj-cs"/>
              </a:rPr>
              <a:t>Situacija 3</a:t>
            </a:r>
          </a:p>
          <a:p>
            <a:pPr marL="285750" indent="-285750" algn="just" defTabSz="914332">
              <a:spcBef>
                <a:spcPct val="20000"/>
              </a:spcBef>
              <a:buClr>
                <a:srgbClr val="CE003D"/>
              </a:buClr>
              <a:buFont typeface="Wingdings" panose="05000000000000000000" pitchFamily="2" charset="2"/>
              <a:buChar char="Ø"/>
            </a:pPr>
            <a:r>
              <a:rPr lang="hr-HR" sz="1600" dirty="0">
                <a:solidFill>
                  <a:schemeClr val="tx2">
                    <a:lumMod val="75000"/>
                  </a:schemeClr>
                </a:solidFill>
                <a:latin typeface="Raleway" panose="020B0604020202020204" charset="0"/>
              </a:rPr>
              <a:t>Studenti </a:t>
            </a:r>
            <a:r>
              <a:rPr lang="hr-HR" sz="1600" dirty="0">
                <a:solidFill>
                  <a:schemeClr val="accent6">
                    <a:lumMod val="75000"/>
                  </a:schemeClr>
                </a:solidFill>
                <a:latin typeface="Raleway" panose="020B0604020202020204" charset="0"/>
              </a:rPr>
              <a:t>netom nakon završetka studija</a:t>
            </a:r>
          </a:p>
          <a:p>
            <a:pPr marL="285750" indent="-285750" algn="just" defTabSz="914332">
              <a:spcBef>
                <a:spcPct val="20000"/>
              </a:spcBef>
              <a:buClr>
                <a:srgbClr val="CE003D"/>
              </a:buClr>
              <a:buFont typeface="Wingdings" panose="05000000000000000000" pitchFamily="2" charset="2"/>
              <a:buChar char="Ø"/>
            </a:pPr>
            <a:r>
              <a:rPr lang="hr-HR" sz="1600" dirty="0">
                <a:solidFill>
                  <a:schemeClr val="tx2">
                    <a:lumMod val="75000"/>
                  </a:schemeClr>
                </a:solidFill>
                <a:latin typeface="Raleway" panose="020B0604020202020204" charset="0"/>
              </a:rPr>
              <a:t>Izrađuje se </a:t>
            </a:r>
            <a:r>
              <a:rPr lang="hr-HR" sz="1600" i="1" dirty="0" err="1">
                <a:solidFill>
                  <a:schemeClr val="tx2">
                    <a:lumMod val="75000"/>
                  </a:schemeClr>
                </a:solidFill>
                <a:latin typeface="Raleway" panose="020B0604020202020204" charset="0"/>
              </a:rPr>
              <a:t>Europass</a:t>
            </a:r>
            <a:r>
              <a:rPr lang="hr-HR" sz="1600" i="1" dirty="0">
                <a:solidFill>
                  <a:schemeClr val="tx2">
                    <a:lumMod val="75000"/>
                  </a:schemeClr>
                </a:solidFill>
                <a:latin typeface="Raleway" panose="020B0604020202020204" charset="0"/>
              </a:rPr>
              <a:t> </a:t>
            </a:r>
            <a:r>
              <a:rPr lang="hr-HR" sz="1600" i="1" dirty="0" err="1">
                <a:solidFill>
                  <a:schemeClr val="tx2">
                    <a:lumMod val="75000"/>
                  </a:schemeClr>
                </a:solidFill>
                <a:latin typeface="Raleway" panose="020B0604020202020204" charset="0"/>
              </a:rPr>
              <a:t>Mobility</a:t>
            </a:r>
            <a:r>
              <a:rPr lang="hr-HR" sz="1600" i="1" dirty="0">
                <a:solidFill>
                  <a:schemeClr val="tx2">
                    <a:lumMod val="75000"/>
                  </a:schemeClr>
                </a:solidFill>
                <a:latin typeface="Raleway" panose="020B0604020202020204" charset="0"/>
              </a:rPr>
              <a:t> </a:t>
            </a:r>
            <a:r>
              <a:rPr lang="hr-HR" sz="1600" i="1" dirty="0" err="1">
                <a:solidFill>
                  <a:schemeClr val="tx2">
                    <a:lumMod val="75000"/>
                  </a:schemeClr>
                </a:solidFill>
                <a:latin typeface="Raleway" panose="020B0604020202020204" charset="0"/>
              </a:rPr>
              <a:t>Document</a:t>
            </a:r>
            <a:r>
              <a:rPr lang="hr-HR" sz="1600" dirty="0">
                <a:solidFill>
                  <a:schemeClr val="tx2">
                    <a:lumMod val="75000"/>
                  </a:schemeClr>
                </a:solidFill>
                <a:latin typeface="Raleway" panose="020B0604020202020204" charset="0"/>
              </a:rPr>
              <a:t> u koji se unose informacije o praksi</a:t>
            </a:r>
          </a:p>
        </p:txBody>
      </p:sp>
    </p:spTree>
    <p:extLst>
      <p:ext uri="{BB962C8B-B14F-4D97-AF65-F5344CB8AC3E}">
        <p14:creationId xmlns:p14="http://schemas.microsoft.com/office/powerpoint/2010/main" val="2359842906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9750" y="1284865"/>
            <a:ext cx="6857730" cy="1044630"/>
          </a:xfrm>
          <a:prstGeom prst="rect">
            <a:avLst/>
          </a:prstGeom>
          <a:solidFill>
            <a:srgbClr val="CE003D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>
              <a:lnSpc>
                <a:spcPct val="100000"/>
              </a:lnSpc>
            </a:pPr>
            <a:r>
              <a:rPr lang="en-US" sz="1600" i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Jačanje</a:t>
            </a:r>
            <a:r>
              <a:rPr lang="en-US" sz="1600" i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 </a:t>
            </a:r>
            <a:r>
              <a:rPr lang="en-US" sz="1600" i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vlastitih</a:t>
            </a:r>
            <a:r>
              <a:rPr lang="en-US" sz="1600" i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 </a:t>
            </a:r>
            <a:r>
              <a:rPr lang="en-US" sz="1600" i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stručnih</a:t>
            </a:r>
            <a:r>
              <a:rPr lang="hr-HR" sz="1600" i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,</a:t>
            </a:r>
            <a:r>
              <a:rPr lang="en-US" sz="1600" i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 </a:t>
            </a:r>
            <a:r>
              <a:rPr lang="en-US" sz="1600" i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ali</a:t>
            </a:r>
            <a:r>
              <a:rPr lang="en-US" sz="1600" i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 </a:t>
            </a:r>
            <a:r>
              <a:rPr lang="en-US" sz="1600" i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i</a:t>
            </a:r>
            <a:r>
              <a:rPr lang="en-US" sz="1600" i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 </a:t>
            </a:r>
            <a:r>
              <a:rPr lang="en-US" sz="1600" i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osobnih</a:t>
            </a:r>
            <a:r>
              <a:rPr lang="en-US" sz="1600" i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 </a:t>
            </a:r>
            <a:r>
              <a:rPr lang="en-US" sz="1600" i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kompetencija</a:t>
            </a:r>
            <a:r>
              <a:rPr lang="en-US" sz="1600" i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! </a:t>
            </a: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9" name="Picture 6"/>
          <p:cNvPicPr/>
          <p:nvPr/>
        </p:nvPicPr>
        <p:blipFill>
          <a:blip r:embed="rId2"/>
          <a:stretch/>
        </p:blipFill>
        <p:spPr>
          <a:xfrm>
            <a:off x="5781934" y="1054620"/>
            <a:ext cx="3362066" cy="2198880"/>
          </a:xfrm>
          <a:prstGeom prst="rect">
            <a:avLst/>
          </a:prstGeom>
          <a:ln>
            <a:noFill/>
          </a:ln>
        </p:spPr>
      </p:pic>
      <p:pic>
        <p:nvPicPr>
          <p:cNvPr id="90" name="Picture 7"/>
          <p:cNvPicPr/>
          <p:nvPr/>
        </p:nvPicPr>
        <p:blipFill>
          <a:blip r:embed="rId3"/>
          <a:stretch/>
        </p:blipFill>
        <p:spPr>
          <a:xfrm>
            <a:off x="7320690" y="59524"/>
            <a:ext cx="1823310" cy="968315"/>
          </a:xfrm>
          <a:prstGeom prst="rect">
            <a:avLst/>
          </a:prstGeom>
          <a:ln>
            <a:noFill/>
          </a:ln>
        </p:spPr>
      </p:pic>
      <p:sp>
        <p:nvSpPr>
          <p:cNvPr id="91" name="CustomShape 2"/>
          <p:cNvSpPr/>
          <p:nvPr/>
        </p:nvSpPr>
        <p:spPr>
          <a:xfrm>
            <a:off x="190440" y="542654"/>
            <a:ext cx="5616000" cy="43173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1570" tIns="25650" rIns="51570" bIns="25650" anchor="ctr"/>
          <a:lstStyle/>
          <a:p>
            <a:pPr>
              <a:lnSpc>
                <a:spcPct val="100000"/>
              </a:lnSpc>
            </a:pPr>
            <a:r>
              <a:rPr lang="en-US" sz="1950" spc="-1" dirty="0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ZAŠTO OTIĆI NA </a:t>
            </a:r>
            <a:r>
              <a:rPr lang="en-US" sz="1950" spc="-1" dirty="0">
                <a:solidFill>
                  <a:srgbClr val="CE003D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ERASMUS+ STRUČNU </a:t>
            </a:r>
            <a:endParaRPr lang="en-US" sz="13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950" spc="-1" dirty="0">
                <a:solidFill>
                  <a:srgbClr val="CE003D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PRAKSU?</a:t>
            </a:r>
            <a:endParaRPr lang="en-US" sz="13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CustomShape 3"/>
          <p:cNvSpPr/>
          <p:nvPr/>
        </p:nvSpPr>
        <p:spPr>
          <a:xfrm>
            <a:off x="-24480" y="2588747"/>
            <a:ext cx="5665415" cy="378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286020" indent="-285750" algn="just">
              <a:lnSpc>
                <a:spcPct val="150000"/>
              </a:lnSpc>
              <a:buClr>
                <a:srgbClr val="5F6062"/>
              </a:buClr>
              <a:buFont typeface="Arial" panose="020B0604020202020204" pitchFamily="34" charset="0"/>
              <a:buChar char="•"/>
            </a:pPr>
            <a:r>
              <a:rPr lang="en-US" sz="1600" spc="-1" dirty="0" err="1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Stjecanje</a:t>
            </a:r>
            <a:r>
              <a:rPr lang="en-US" sz="1600" spc="-1" dirty="0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 </a:t>
            </a:r>
            <a:r>
              <a:rPr lang="en-US" sz="1600" spc="-1" dirty="0" err="1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iskustva</a:t>
            </a:r>
            <a:r>
              <a:rPr lang="en-US" sz="1600" spc="-1" dirty="0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 </a:t>
            </a:r>
            <a:r>
              <a:rPr lang="en-US" sz="1600" spc="-1" dirty="0" err="1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rada</a:t>
            </a:r>
            <a:r>
              <a:rPr lang="en-US" sz="1600" spc="-1" dirty="0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 u </a:t>
            </a:r>
            <a:r>
              <a:rPr lang="en-US" sz="1600" spc="-1" dirty="0" err="1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međunarodnom</a:t>
            </a:r>
            <a:r>
              <a:rPr lang="en-US" sz="1600" spc="-1" dirty="0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 </a:t>
            </a:r>
            <a:r>
              <a:rPr lang="en-US" sz="1600" spc="-1" dirty="0" err="1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okruženju</a:t>
            </a:r>
            <a:r>
              <a:rPr lang="en-US" sz="1600" spc="-1" dirty="0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  </a:t>
            </a:r>
            <a:r>
              <a:rPr lang="hr-HR" sz="1600" spc="-1" dirty="0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               </a:t>
            </a:r>
            <a:r>
              <a:rPr lang="hr-HR" sz="1600" spc="-1" dirty="0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  <a:sym typeface="Wingdings" panose="05000000000000000000" pitchFamily="2" charset="2"/>
              </a:rPr>
              <a:t></a:t>
            </a:r>
            <a:r>
              <a:rPr lang="en-US" sz="1600" spc="-1" dirty="0" err="1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neprocjenjiva</a:t>
            </a:r>
            <a:r>
              <a:rPr lang="en-US" sz="1600" spc="-1" dirty="0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 </a:t>
            </a:r>
            <a:r>
              <a:rPr lang="en-US" sz="1600" spc="-1" dirty="0" err="1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referenca</a:t>
            </a:r>
            <a:r>
              <a:rPr lang="en-US" sz="1600" spc="-1" dirty="0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 </a:t>
            </a:r>
            <a:r>
              <a:rPr lang="en-US" sz="1600" spc="-1" dirty="0" err="1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prilikom</a:t>
            </a:r>
            <a:r>
              <a:rPr lang="en-US" sz="1600" spc="-1" dirty="0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 </a:t>
            </a:r>
            <a:r>
              <a:rPr lang="en-US" sz="1600" spc="-1" dirty="0" err="1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ulaska</a:t>
            </a:r>
            <a:r>
              <a:rPr lang="en-US" sz="1600" spc="-1" dirty="0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 </a:t>
            </a:r>
            <a:r>
              <a:rPr lang="en-US" sz="1600" spc="-1" dirty="0" err="1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na</a:t>
            </a:r>
            <a:r>
              <a:rPr lang="en-US" sz="1600" spc="-1" dirty="0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 </a:t>
            </a:r>
            <a:r>
              <a:rPr lang="en-US" sz="1600" spc="-1" dirty="0" err="1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hrvatsko</a:t>
            </a:r>
            <a:r>
              <a:rPr lang="en-US" sz="1600" spc="-1" dirty="0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 </a:t>
            </a:r>
            <a:r>
              <a:rPr lang="en-US" sz="1600" spc="-1" dirty="0" err="1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ili</a:t>
            </a:r>
            <a:r>
              <a:rPr lang="en-US" sz="1600" spc="-1" dirty="0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 </a:t>
            </a:r>
            <a:r>
              <a:rPr lang="en-US" sz="1600" spc="-1" dirty="0" err="1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strano</a:t>
            </a:r>
            <a:r>
              <a:rPr lang="en-US" sz="1600" spc="-1" dirty="0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 </a:t>
            </a:r>
            <a:r>
              <a:rPr lang="en-US" sz="1600" spc="-1" dirty="0" err="1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tržište</a:t>
            </a:r>
            <a:r>
              <a:rPr lang="en-US" sz="1600" spc="-1" dirty="0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 </a:t>
            </a:r>
            <a:r>
              <a:rPr lang="en-US" sz="1600" spc="-1" dirty="0" smtClean="0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rad</a:t>
            </a:r>
            <a:r>
              <a:rPr lang="hr-HR" sz="1600" spc="-1" smtClean="0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a</a:t>
            </a:r>
            <a:endParaRPr lang="hr-HR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6020" indent="-285750" algn="just">
              <a:lnSpc>
                <a:spcPct val="150000"/>
              </a:lnSpc>
              <a:buClr>
                <a:srgbClr val="5F6062"/>
              </a:buClr>
              <a:buFont typeface="Arial" panose="020B0604020202020204" pitchFamily="34" charset="0"/>
              <a:buChar char="•"/>
            </a:pPr>
            <a:r>
              <a:rPr lang="en-US" sz="1600" spc="-1" dirty="0" err="1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Mogućnost</a:t>
            </a:r>
            <a:r>
              <a:rPr lang="en-US" sz="1600" spc="-1" dirty="0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 </a:t>
            </a:r>
            <a:r>
              <a:rPr lang="en-US" sz="1600" spc="-1" dirty="0" err="1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učenja</a:t>
            </a:r>
            <a:r>
              <a:rPr lang="en-US" sz="1600" spc="-1" dirty="0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 od </a:t>
            </a:r>
            <a:r>
              <a:rPr lang="en-US" sz="1600" spc="-1" dirty="0" err="1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inozemnih</a:t>
            </a:r>
            <a:r>
              <a:rPr lang="en-US" sz="1600" spc="-1" dirty="0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 </a:t>
            </a:r>
            <a:r>
              <a:rPr lang="en-US" sz="1600" spc="-1" dirty="0" err="1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stručnjaka</a:t>
            </a:r>
            <a:endParaRPr lang="hr-HR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6020" indent="-285750" algn="just">
              <a:lnSpc>
                <a:spcPct val="150000"/>
              </a:lnSpc>
              <a:buClr>
                <a:srgbClr val="5F6062"/>
              </a:buClr>
              <a:buFont typeface="Arial" panose="020B0604020202020204" pitchFamily="34" charset="0"/>
              <a:buChar char="•"/>
            </a:pPr>
            <a:r>
              <a:rPr lang="en-US" sz="1600" spc="-1" dirty="0" err="1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Stjecanje</a:t>
            </a:r>
            <a:r>
              <a:rPr lang="en-US" sz="1600" spc="-1" dirty="0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 </a:t>
            </a:r>
            <a:r>
              <a:rPr lang="en-US" sz="1600" spc="-1" dirty="0" err="1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međunarodnih</a:t>
            </a:r>
            <a:r>
              <a:rPr lang="en-US" sz="1600" spc="-1" dirty="0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 </a:t>
            </a:r>
            <a:r>
              <a:rPr lang="en-US" sz="1600" spc="-1" dirty="0" err="1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kontakata</a:t>
            </a:r>
            <a:r>
              <a:rPr lang="en-US" sz="1600" spc="-1" dirty="0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 </a:t>
            </a:r>
            <a:endParaRPr lang="hr-HR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6020" indent="-285750" algn="just">
              <a:lnSpc>
                <a:spcPct val="150000"/>
              </a:lnSpc>
              <a:buClr>
                <a:srgbClr val="5F6062"/>
              </a:buClr>
              <a:buFont typeface="Arial" panose="020B0604020202020204" pitchFamily="34" charset="0"/>
              <a:buChar char="•"/>
            </a:pPr>
            <a:r>
              <a:rPr lang="en-US" sz="1600" spc="-1" dirty="0" err="1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Iskustvo</a:t>
            </a:r>
            <a:r>
              <a:rPr lang="en-US" sz="1600" spc="-1" dirty="0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 </a:t>
            </a:r>
            <a:r>
              <a:rPr lang="en-US" sz="1600" spc="-1" dirty="0" err="1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života</a:t>
            </a:r>
            <a:r>
              <a:rPr lang="en-US" sz="1600" spc="-1" dirty="0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 u </a:t>
            </a:r>
            <a:r>
              <a:rPr lang="en-US" sz="1600" spc="-1" dirty="0" err="1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Raleway"/>
              </a:rPr>
              <a:t>inozemstvu</a:t>
            </a: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0000"/>
              </a:lnSpc>
            </a:pPr>
            <a:endParaRPr lang="en-US" sz="13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90000"/>
              </a:lnSpc>
            </a:pPr>
            <a:endParaRPr lang="en-US" sz="13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3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3" name="Picture 11"/>
          <p:cNvPicPr/>
          <p:nvPr/>
        </p:nvPicPr>
        <p:blipFill>
          <a:blip r:embed="rId4"/>
          <a:stretch/>
        </p:blipFill>
        <p:spPr>
          <a:xfrm>
            <a:off x="5781934" y="57470"/>
            <a:ext cx="1538755" cy="9703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8653700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4C28D87-AEE1-49AE-97CF-262B3E17E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Ostale mogućnosti za inozemnu  praksu</a:t>
            </a:r>
          </a:p>
        </p:txBody>
      </p:sp>
      <p:sp>
        <p:nvSpPr>
          <p:cNvPr id="4" name="CustomShape 2">
            <a:extLst>
              <a:ext uri="{FF2B5EF4-FFF2-40B4-BE49-F238E27FC236}">
                <a16:creationId xmlns:a16="http://schemas.microsoft.com/office/drawing/2014/main" id="{1735617C-B3FF-4B3C-8EF4-8D48A6D9DD89}"/>
              </a:ext>
            </a:extLst>
          </p:cNvPr>
          <p:cNvSpPr/>
          <p:nvPr/>
        </p:nvSpPr>
        <p:spPr>
          <a:xfrm>
            <a:off x="2128720" y="1183855"/>
            <a:ext cx="7224480" cy="393084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28611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1" i="0" u="none" strike="noStrike" kern="0" cap="none" spc="-1" normalizeH="0" baseline="0" noProof="0" dirty="0" err="1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Praksa</a:t>
            </a:r>
            <a:r>
              <a:rPr kumimoji="0" lang="en-US" sz="1600" b="1" i="0" u="none" strike="noStrike" kern="0" cap="none" spc="-1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kumimoji="0" lang="en-US" sz="1600" b="1" i="0" u="none" strike="noStrike" kern="0" cap="none" spc="-1" normalizeH="0" baseline="0" noProof="0" dirty="0" err="1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preko</a:t>
            </a:r>
            <a:r>
              <a:rPr kumimoji="0" lang="en-US" sz="1600" b="1" i="0" u="none" strike="noStrike" kern="0" cap="none" spc="-1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 IAESTE CROATIA </a:t>
            </a:r>
            <a:r>
              <a:rPr kumimoji="0" lang="en-US" sz="1600" b="0" i="0" u="none" strike="noStrike" kern="0" cap="none" spc="-1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– </a:t>
            </a:r>
            <a:r>
              <a:rPr kumimoji="0" lang="en-US" sz="1600" b="0" i="0" u="none" strike="noStrike" kern="0" cap="none" spc="-1" normalizeH="0" baseline="0" noProof="0" dirty="0" err="1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udruženje</a:t>
            </a:r>
            <a:r>
              <a:rPr kumimoji="0" lang="en-US" sz="1600" b="0" i="0" u="none" strike="noStrike" kern="0" cap="none" spc="-1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kumimoji="0" lang="en-US" sz="1600" b="0" i="0" u="none" strike="noStrike" kern="0" cap="none" spc="-1" normalizeH="0" baseline="0" noProof="0" dirty="0" err="1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studenata</a:t>
            </a:r>
            <a:r>
              <a:rPr kumimoji="0" lang="en-US" sz="1600" b="0" i="0" u="none" strike="noStrike" kern="0" cap="none" spc="-1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kumimoji="0" lang="en-US" sz="1600" b="0" i="0" u="none" strike="noStrike" kern="0" cap="none" spc="-1" normalizeH="0" baseline="0" noProof="0" dirty="0" err="1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tehničkih</a:t>
            </a:r>
            <a:r>
              <a:rPr kumimoji="0" lang="en-US" sz="1600" b="0" i="0" u="none" strike="noStrike" kern="0" cap="none" spc="-1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kumimoji="0" lang="en-US" sz="1600" b="0" i="0" u="none" strike="noStrike" kern="0" cap="none" spc="-1" normalizeH="0" baseline="0" noProof="0" dirty="0" err="1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i</a:t>
            </a:r>
            <a:r>
              <a:rPr kumimoji="0" lang="en-US" sz="1600" b="0" i="0" u="none" strike="noStrike" kern="0" cap="none" spc="-1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kumimoji="0" lang="en-US" sz="1600" b="0" i="0" u="none" strike="noStrike" kern="0" cap="none" spc="-1" normalizeH="0" baseline="0" noProof="0" dirty="0" err="1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prirodnih</a:t>
            </a:r>
            <a:r>
              <a:rPr kumimoji="0" lang="en-US" sz="1600" b="0" i="0" u="none" strike="noStrike" kern="0" cap="none" spc="-1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kumimoji="0" lang="en-US" sz="1600" b="0" i="0" u="none" strike="noStrike" kern="0" cap="none" spc="-1" normalizeH="0" baseline="0" noProof="0" dirty="0" err="1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znanosti</a:t>
            </a:r>
            <a:r>
              <a:rPr kumimoji="0" lang="en-US" sz="1600" b="0" i="0" u="none" strike="noStrike" kern="0" cap="none" spc="-1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kumimoji="0" lang="en-US" sz="16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5480">
              <a:buClr>
                <a:srgbClr val="5F6062"/>
              </a:buClr>
              <a:buFont typeface="Arial"/>
              <a:buChar char="•"/>
            </a:pPr>
            <a:r>
              <a:rPr kumimoji="0" lang="hr-HR" sz="1600" b="0" i="0" u="sng" strike="noStrike" kern="0" cap="none" spc="-1" normalizeH="0" baseline="0" noProof="0" dirty="0">
                <a:ln>
                  <a:noFill/>
                </a:ln>
                <a:solidFill>
                  <a:srgbClr val="CE003D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hlinkClick r:id="rId2"/>
              </a:rPr>
              <a:t>Web: </a:t>
            </a:r>
            <a:r>
              <a:rPr kumimoji="0" lang="en-US" sz="1600" b="0" i="0" u="sng" strike="noStrike" kern="0" cap="none" spc="-1" normalizeH="0" baseline="0" noProof="0" dirty="0">
                <a:ln>
                  <a:noFill/>
                </a:ln>
                <a:solidFill>
                  <a:srgbClr val="CE003D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hlinkClick r:id="rId2"/>
              </a:rPr>
              <a:t>http://www.iaeste.hr/</a:t>
            </a:r>
            <a:r>
              <a:rPr kumimoji="0" lang="en-US" sz="1600" b="0" i="0" u="none" strike="noStrike" kern="0" cap="none" spc="-1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kumimoji="0" lang="en-US" sz="16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5480">
              <a:buClr>
                <a:srgbClr val="5F6062"/>
              </a:buClr>
              <a:buFont typeface="Arial"/>
              <a:buChar char="•"/>
            </a:pPr>
            <a:r>
              <a:rPr kumimoji="0" lang="en-US" sz="1600" b="0" i="0" u="none" strike="noStrike" kern="0" cap="none" spc="-1" normalizeH="0" baseline="0" noProof="0" dirty="0" err="1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Natječaj</a:t>
            </a:r>
            <a:r>
              <a:rPr kumimoji="0" lang="en-US" sz="1600" b="0" i="0" u="none" strike="noStrike" kern="0" cap="none" spc="-1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kumimoji="0" lang="en-US" sz="1600" b="0" i="0" u="none" strike="noStrike" kern="0" cap="none" spc="-1" normalizeH="0" baseline="0" noProof="0" dirty="0" err="1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je</a:t>
            </a:r>
            <a:r>
              <a:rPr kumimoji="0" lang="hr-HR" sz="1600" b="0" i="0" u="none" strike="noStrike" kern="0" cap="none" spc="-1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 početkom akademske godine (listopad)</a:t>
            </a:r>
            <a:endParaRPr lang="hr-HR" sz="1600" kern="0" spc="-1" dirty="0">
              <a:solidFill>
                <a:srgbClr val="5F6062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5480">
              <a:buClr>
                <a:srgbClr val="5F6062"/>
              </a:buClr>
              <a:buFont typeface="Arial"/>
              <a:buChar char="•"/>
            </a:pPr>
            <a:r>
              <a:rPr kumimoji="0" lang="en-US" sz="1600" b="0" i="0" u="none" strike="noStrike" kern="0" cap="none" spc="-1" normalizeH="0" baseline="0" noProof="0" dirty="0" err="1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Mogu</a:t>
            </a:r>
            <a:r>
              <a:rPr kumimoji="0" lang="en-US" sz="1600" b="0" i="0" u="none" strike="noStrike" kern="0" cap="none" spc="-1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 se </a:t>
            </a:r>
            <a:r>
              <a:rPr kumimoji="0" lang="en-US" sz="1600" b="0" i="0" u="none" strike="noStrike" kern="0" cap="none" spc="-1" normalizeH="0" baseline="0" noProof="0" dirty="0" err="1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prijavljivati</a:t>
            </a:r>
            <a:r>
              <a:rPr kumimoji="0" lang="en-US" sz="1600" b="0" i="0" u="none" strike="noStrike" kern="0" cap="none" spc="-1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kumimoji="0" lang="en-US" sz="1600" b="0" i="0" u="none" strike="noStrike" kern="0" cap="none" spc="-1" normalizeH="0" baseline="0" noProof="0" dirty="0" err="1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studenti</a:t>
            </a:r>
            <a:r>
              <a:rPr kumimoji="0" lang="en-US" sz="1600" b="0" i="0" u="none" strike="noStrike" kern="0" cap="none" spc="-1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kumimoji="0" lang="en-US" sz="1600" b="0" i="0" u="none" strike="noStrike" kern="0" cap="none" spc="-1" normalizeH="0" baseline="0" noProof="0" dirty="0" err="1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informatike</a:t>
            </a:r>
            <a:endParaRPr kumimoji="0" lang="en-US" sz="16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/>
            <a:endParaRPr kumimoji="0" lang="en-US" sz="16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611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1" i="0" u="none" strike="noStrike" kern="0" cap="none" spc="-1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Program </a:t>
            </a:r>
            <a:r>
              <a:rPr kumimoji="0" lang="en-US" sz="1600" b="1" i="0" u="none" strike="noStrike" kern="0" cap="none" spc="-1" normalizeH="0" baseline="0" noProof="0" dirty="0" err="1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stipendiranja</a:t>
            </a:r>
            <a:r>
              <a:rPr kumimoji="0" lang="en-US" sz="1600" b="1" i="0" u="none" strike="noStrike" kern="0" cap="none" spc="-1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kumimoji="0" lang="en-US" sz="1600" b="1" i="0" u="none" strike="noStrike" kern="0" cap="none" spc="-1" normalizeH="0" baseline="0" noProof="0" dirty="0" err="1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stručnih</a:t>
            </a:r>
            <a:r>
              <a:rPr kumimoji="0" lang="en-US" sz="1600" b="1" i="0" u="none" strike="noStrike" kern="0" cap="none" spc="-1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kumimoji="0" lang="en-US" sz="1600" b="1" i="0" u="none" strike="noStrike" kern="0" cap="none" spc="-1" normalizeH="0" baseline="0" noProof="0" dirty="0" err="1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praksi</a:t>
            </a:r>
            <a:r>
              <a:rPr kumimoji="0" lang="en-US" sz="1600" b="1" i="0" u="none" strike="noStrike" kern="0" cap="none" spc="-1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 u </a:t>
            </a:r>
            <a:r>
              <a:rPr kumimoji="0" lang="en-US" sz="1600" b="1" i="0" u="none" strike="noStrike" kern="0" cap="none" spc="-1" normalizeH="0" baseline="0" noProof="0" dirty="0" err="1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Njemačkoj</a:t>
            </a:r>
            <a:endParaRPr kumimoji="0" lang="en-US" sz="16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5480">
              <a:buClr>
                <a:srgbClr val="5F6062"/>
              </a:buClr>
              <a:buFont typeface="Arial"/>
              <a:buChar char="•"/>
            </a:pPr>
            <a:r>
              <a:rPr kumimoji="0" lang="hr-HR" sz="1600" b="0" i="0" u="none" strike="noStrike" kern="0" cap="none" spc="-1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web: </a:t>
            </a:r>
            <a:r>
              <a:rPr kumimoji="0" lang="en-US" sz="1600" b="0" i="0" u="sng" strike="noStrike" kern="0" cap="none" spc="-1" normalizeH="0" baseline="0" noProof="0" dirty="0">
                <a:ln>
                  <a:noFill/>
                </a:ln>
                <a:solidFill>
                  <a:srgbClr val="CE003D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hlinkClick r:id="rId3"/>
              </a:rPr>
              <a:t>www.djindjic-stipendienprogramm.de/applicants/</a:t>
            </a:r>
            <a:endParaRPr kumimoji="0" lang="en-US" sz="16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5480">
              <a:buClr>
                <a:srgbClr val="5F6062"/>
              </a:buClr>
              <a:buFont typeface="Arial"/>
              <a:buChar char="•"/>
            </a:pPr>
            <a:r>
              <a:rPr kumimoji="0" lang="en-US" sz="1600" b="0" i="0" u="none" strike="noStrike" kern="0" cap="none" spc="-1" normalizeH="0" baseline="0" noProof="0" dirty="0" err="1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Natječaj</a:t>
            </a:r>
            <a:r>
              <a:rPr kumimoji="0" lang="en-US" sz="1600" b="0" i="0" u="none" strike="noStrike" kern="0" cap="none" spc="-1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kumimoji="0" lang="en-US" sz="1600" b="0" i="0" u="none" strike="noStrike" kern="0" cap="none" spc="-1" normalizeH="0" baseline="0" noProof="0" dirty="0" err="1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je</a:t>
            </a:r>
            <a:r>
              <a:rPr kumimoji="0" lang="hr-HR" sz="1600" b="0" i="0" u="none" strike="noStrike" kern="0" cap="none" spc="-1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 početkom akademske godine (listopad)</a:t>
            </a:r>
          </a:p>
          <a:p>
            <a:pPr marL="457560" lvl="1">
              <a:buClr>
                <a:srgbClr val="5F6062"/>
              </a:buClr>
            </a:pPr>
            <a:endParaRPr kumimoji="0" lang="en-US" sz="16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611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1" i="0" u="none" strike="noStrike" kern="0" cap="none" spc="-1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AIESEC </a:t>
            </a:r>
            <a:r>
              <a:rPr kumimoji="0" lang="en-US" sz="1600" b="1" i="0" u="none" strike="noStrike" kern="0" cap="none" spc="-1" normalizeH="0" baseline="0" noProof="0" dirty="0" err="1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prakse</a:t>
            </a:r>
            <a:endParaRPr kumimoji="0" lang="en-US" sz="16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5480">
              <a:buClr>
                <a:srgbClr val="5F6062"/>
              </a:buClr>
              <a:buFont typeface="Arial"/>
              <a:buChar char="•"/>
            </a:pPr>
            <a:r>
              <a:rPr kumimoji="0" lang="en-US" sz="1600" b="0" i="0" u="none" strike="noStrike" kern="0" cap="none" spc="-1" normalizeH="0" baseline="0" noProof="0" dirty="0" err="1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Više</a:t>
            </a:r>
            <a:r>
              <a:rPr kumimoji="0" lang="en-US" sz="1600" b="0" i="0" u="none" strike="noStrike" kern="0" cap="none" spc="-1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kumimoji="0" lang="en-US" sz="1600" b="0" i="0" u="none" strike="noStrike" kern="0" cap="none" spc="-1" normalizeH="0" baseline="0" noProof="0" dirty="0" err="1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vrsta</a:t>
            </a:r>
            <a:r>
              <a:rPr kumimoji="0" lang="en-US" sz="1600" b="0" i="0" u="none" strike="noStrike" kern="0" cap="none" spc="-1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kumimoji="0" lang="en-US" sz="1600" b="0" i="0" u="none" strike="noStrike" kern="0" cap="none" spc="-1" normalizeH="0" baseline="0" noProof="0" dirty="0" err="1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praksi</a:t>
            </a:r>
            <a:r>
              <a:rPr kumimoji="0" lang="hr-HR" sz="1600" b="0" i="0" u="none" strike="noStrike" kern="0" cap="none" spc="-1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 – ponuda na portalu </a:t>
            </a:r>
            <a:r>
              <a:rPr kumimoji="0" lang="hr-HR" sz="1600" b="0" i="0" u="none" strike="noStrike" kern="0" cap="none" spc="-1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hlinkClick r:id="rId4"/>
              </a:rPr>
              <a:t>https://aiesec.org/</a:t>
            </a:r>
            <a:r>
              <a:rPr kumimoji="0" lang="hr-HR" sz="1600" b="0" i="0" u="none" strike="noStrike" kern="0" cap="none" spc="-1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kumimoji="0" lang="en-US" sz="16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743040" lvl="1" indent="-285480">
              <a:buClr>
                <a:srgbClr val="5F6062"/>
              </a:buClr>
              <a:buFont typeface="Arial"/>
              <a:buChar char="•"/>
            </a:pPr>
            <a:r>
              <a:rPr kumimoji="0" lang="en-US" sz="1600" b="0" i="0" u="none" strike="noStrike" kern="0" cap="none" spc="-1" normalizeH="0" baseline="0" noProof="0" dirty="0" err="1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Informacije</a:t>
            </a:r>
            <a:r>
              <a:rPr kumimoji="0" lang="en-US" sz="1600" b="0" i="0" u="none" strike="noStrike" kern="0" cap="none" spc="-1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: AIESEC </a:t>
            </a:r>
            <a:r>
              <a:rPr kumimoji="0" lang="en-US" sz="1600" b="0" i="0" u="none" strike="noStrike" kern="0" cap="none" spc="-1" normalizeH="0" baseline="0" noProof="0" dirty="0" err="1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Varaždin</a:t>
            </a:r>
            <a:r>
              <a:rPr kumimoji="0" lang="hr-HR" sz="1600" b="0" i="0" u="none" strike="noStrike" kern="0" cap="none" spc="-1" normalizeH="0" baseline="0" noProof="0" dirty="0">
                <a:ln>
                  <a:noFill/>
                </a:ln>
                <a:solidFill>
                  <a:srgbClr val="5F6062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</a:rPr>
              <a:t> – kontakt FOI student Neven Travaš (neven.travas@aiesec.net)</a:t>
            </a:r>
            <a:endParaRPr kumimoji="0" lang="en-US" sz="16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2770772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6133" y="1502815"/>
            <a:ext cx="5891733" cy="807963"/>
          </a:xfrm>
        </p:spPr>
        <p:txBody>
          <a:bodyPr>
            <a:normAutofit fontScale="90000"/>
          </a:bodyPr>
          <a:lstStyle/>
          <a:p>
            <a:r>
              <a:rPr lang="hr-HR" dirty="0"/>
              <a:t>Što kažu studenti o razmjeni?</a:t>
            </a:r>
            <a:br>
              <a:rPr lang="hr-HR" dirty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080" y="2463483"/>
            <a:ext cx="7013864" cy="24432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AA496A66-EF9E-4043-949B-8A411F110E8E}"/>
              </a:ext>
            </a:extLst>
          </p:cNvPr>
          <p:cNvSpPr txBox="1"/>
          <p:nvPr/>
        </p:nvSpPr>
        <p:spPr>
          <a:xfrm>
            <a:off x="1141420" y="2286243"/>
            <a:ext cx="68611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>
                <a:solidFill>
                  <a:schemeClr val="bg1"/>
                </a:solidFill>
              </a:rPr>
              <a:t>Priče naših studenata:</a:t>
            </a:r>
          </a:p>
          <a:p>
            <a:pPr algn="ctr"/>
            <a:r>
              <a:rPr lang="hr-HR" sz="2400" dirty="0">
                <a:solidFill>
                  <a:schemeClr val="bg1"/>
                </a:solidFill>
                <a:hlinkClick r:id="rId3"/>
              </a:rPr>
              <a:t>https://www.foi.unizg.hr/hr/mobilnost/iskustva</a:t>
            </a:r>
            <a:endParaRPr lang="hr-HR" sz="2400" dirty="0">
              <a:solidFill>
                <a:schemeClr val="bg1"/>
              </a:solidFill>
            </a:endParaRPr>
          </a:p>
          <a:p>
            <a:pPr algn="ctr"/>
            <a:endParaRPr lang="hr-HR" sz="2400" dirty="0">
              <a:solidFill>
                <a:schemeClr val="bg1"/>
              </a:solidFill>
            </a:endParaRPr>
          </a:p>
          <a:p>
            <a:pPr algn="ctr"/>
            <a:r>
              <a:rPr lang="hr-HR" sz="2400" dirty="0">
                <a:solidFill>
                  <a:schemeClr val="bg1"/>
                </a:solidFill>
              </a:rPr>
              <a:t>Što kažu drugi studenti (</a:t>
            </a:r>
            <a:r>
              <a:rPr lang="hr-HR" sz="2400" dirty="0" err="1">
                <a:solidFill>
                  <a:schemeClr val="bg1"/>
                </a:solidFill>
              </a:rPr>
              <a:t>If</a:t>
            </a:r>
            <a:r>
              <a:rPr lang="hr-HR" sz="2400" dirty="0">
                <a:solidFill>
                  <a:schemeClr val="bg1"/>
                </a:solidFill>
              </a:rPr>
              <a:t> </a:t>
            </a:r>
            <a:r>
              <a:rPr lang="hr-HR" sz="2400" dirty="0" err="1">
                <a:solidFill>
                  <a:schemeClr val="bg1"/>
                </a:solidFill>
              </a:rPr>
              <a:t>Erasmus</a:t>
            </a:r>
            <a:r>
              <a:rPr lang="hr-HR" sz="2400" dirty="0">
                <a:solidFill>
                  <a:schemeClr val="bg1"/>
                </a:solidFill>
              </a:rPr>
              <a:t> had a </a:t>
            </a:r>
            <a:r>
              <a:rPr lang="hr-HR" sz="2400" dirty="0" err="1">
                <a:solidFill>
                  <a:schemeClr val="bg1"/>
                </a:solidFill>
              </a:rPr>
              <a:t>trailer</a:t>
            </a:r>
            <a:r>
              <a:rPr lang="hr-HR" sz="2400" dirty="0">
                <a:solidFill>
                  <a:schemeClr val="bg1"/>
                </a:solidFill>
              </a:rPr>
              <a:t>):</a:t>
            </a:r>
          </a:p>
          <a:p>
            <a:pPr algn="ctr"/>
            <a:r>
              <a:rPr lang="hr-HR" sz="2400" dirty="0">
                <a:hlinkClick r:id="rId4"/>
              </a:rPr>
              <a:t>https://www.youtube.com/watch?v=L-uwgnnTflQ</a:t>
            </a:r>
            <a:endParaRPr lang="hr-HR" sz="2400" dirty="0">
              <a:solidFill>
                <a:schemeClr val="bg1"/>
              </a:solidFill>
            </a:endParaRPr>
          </a:p>
          <a:p>
            <a:pPr algn="ctr"/>
            <a:endParaRPr lang="hr-H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70097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9782477"/>
              </p:ext>
            </p:extLst>
          </p:nvPr>
        </p:nvGraphicFramePr>
        <p:xfrm>
          <a:off x="1976015" y="0"/>
          <a:ext cx="7167985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Acrobat Document" r:id="rId3" imgW="34289808" imgH="17144744" progId="AcroExch.Document.DC">
                  <p:embed/>
                </p:oleObj>
              </mc:Choice>
              <mc:Fallback>
                <p:oleObj name="Acrobat Document" r:id="rId3" imgW="34289808" imgH="17144744" progId="AcroExch.Document.DC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76015" y="0"/>
                        <a:ext cx="7167985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8792932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CustomShape 1"/>
          <p:cNvSpPr/>
          <p:nvPr/>
        </p:nvSpPr>
        <p:spPr>
          <a:xfrm>
            <a:off x="1854315" y="575816"/>
            <a:ext cx="5128650" cy="23530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algn="ctr">
              <a:lnSpc>
                <a:spcPct val="100000"/>
              </a:lnSpc>
            </a:pPr>
            <a:endParaRPr lang="hr-HR" sz="2400" spc="-1" dirty="0">
              <a:solidFill>
                <a:srgbClr val="5F6062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en-US" sz="2400" spc="-1" dirty="0" err="1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Hvala</a:t>
            </a:r>
            <a:r>
              <a:rPr lang="en-US" sz="2400" spc="-1" dirty="0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2400" spc="-1" dirty="0" err="1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na</a:t>
            </a:r>
            <a:r>
              <a:rPr lang="en-US" sz="2400" spc="-1" dirty="0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2400" spc="-1" dirty="0" err="1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pažnji</a:t>
            </a:r>
            <a:r>
              <a:rPr lang="en-US" sz="2400" spc="-1" dirty="0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!</a:t>
            </a:r>
            <a:endParaRPr lang="en-US" sz="13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3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3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3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3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135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4" name="Picture 2"/>
          <p:cNvPicPr/>
          <p:nvPr/>
        </p:nvPicPr>
        <p:blipFill>
          <a:blip r:embed="rId2"/>
          <a:stretch/>
        </p:blipFill>
        <p:spPr>
          <a:xfrm>
            <a:off x="3100133" y="2570130"/>
            <a:ext cx="2737887" cy="902839"/>
          </a:xfrm>
          <a:prstGeom prst="rect">
            <a:avLst/>
          </a:prstGeom>
          <a:ln>
            <a:noFill/>
          </a:ln>
        </p:spPr>
      </p:pic>
      <p:sp>
        <p:nvSpPr>
          <p:cNvPr id="285" name="CustomShape 2"/>
          <p:cNvSpPr/>
          <p:nvPr/>
        </p:nvSpPr>
        <p:spPr>
          <a:xfrm>
            <a:off x="2004030" y="2903850"/>
            <a:ext cx="202500" cy="215730"/>
          </a:xfrm>
          <a:custGeom>
            <a:avLst/>
            <a:gdLst/>
            <a:ahLst/>
            <a:cxnLst/>
            <a:rect l="l" t="t" r="r" b="b"/>
            <a:pathLst>
              <a:path w="150" h="160">
                <a:moveTo>
                  <a:pt x="131" y="12"/>
                </a:moveTo>
                <a:cubicBezTo>
                  <a:pt x="116" y="0"/>
                  <a:pt x="94" y="2"/>
                  <a:pt x="81" y="17"/>
                </a:cubicBezTo>
                <a:cubicBezTo>
                  <a:pt x="66" y="6"/>
                  <a:pt x="44" y="8"/>
                  <a:pt x="32" y="24"/>
                </a:cubicBezTo>
                <a:cubicBezTo>
                  <a:pt x="29" y="27"/>
                  <a:pt x="27" y="31"/>
                  <a:pt x="26" y="35"/>
                </a:cubicBezTo>
                <a:cubicBezTo>
                  <a:pt x="23" y="43"/>
                  <a:pt x="23" y="51"/>
                  <a:pt x="26" y="59"/>
                </a:cubicBezTo>
                <a:cubicBezTo>
                  <a:pt x="20" y="60"/>
                  <a:pt x="14" y="64"/>
                  <a:pt x="10" y="69"/>
                </a:cubicBezTo>
                <a:cubicBezTo>
                  <a:pt x="0" y="82"/>
                  <a:pt x="2" y="100"/>
                  <a:pt x="15" y="110"/>
                </a:cubicBezTo>
                <a:cubicBezTo>
                  <a:pt x="16" y="111"/>
                  <a:pt x="18" y="112"/>
                  <a:pt x="19" y="113"/>
                </a:cubicBezTo>
                <a:cubicBezTo>
                  <a:pt x="15" y="126"/>
                  <a:pt x="18" y="140"/>
                  <a:pt x="29" y="149"/>
                </a:cubicBezTo>
                <a:cubicBezTo>
                  <a:pt x="43" y="160"/>
                  <a:pt x="63" y="157"/>
                  <a:pt x="74" y="144"/>
                </a:cubicBezTo>
                <a:cubicBezTo>
                  <a:pt x="75" y="143"/>
                  <a:pt x="76" y="141"/>
                  <a:pt x="76" y="140"/>
                </a:cubicBezTo>
                <a:cubicBezTo>
                  <a:pt x="108" y="99"/>
                  <a:pt x="108" y="99"/>
                  <a:pt x="108" y="99"/>
                </a:cubicBezTo>
                <a:cubicBezTo>
                  <a:pt x="135" y="66"/>
                  <a:pt x="135" y="66"/>
                  <a:pt x="135" y="66"/>
                </a:cubicBezTo>
                <a:cubicBezTo>
                  <a:pt x="136" y="65"/>
                  <a:pt x="137" y="64"/>
                  <a:pt x="137" y="63"/>
                </a:cubicBezTo>
                <a:cubicBezTo>
                  <a:pt x="150" y="47"/>
                  <a:pt x="147" y="24"/>
                  <a:pt x="131" y="12"/>
                </a:cubicBezTo>
                <a:close/>
                <a:moveTo>
                  <a:pt x="62" y="82"/>
                </a:moveTo>
                <a:cubicBezTo>
                  <a:pt x="62" y="82"/>
                  <a:pt x="62" y="82"/>
                  <a:pt x="61" y="82"/>
                </a:cubicBezTo>
                <a:cubicBezTo>
                  <a:pt x="62" y="82"/>
                  <a:pt x="62" y="82"/>
                  <a:pt x="62" y="82"/>
                </a:cubicBezTo>
                <a:close/>
              </a:path>
            </a:pathLst>
          </a:custGeom>
          <a:solidFill>
            <a:srgbClr val="C6C6C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6" name="CustomShape 3"/>
          <p:cNvSpPr/>
          <p:nvPr/>
        </p:nvSpPr>
        <p:spPr>
          <a:xfrm>
            <a:off x="5737632" y="2770705"/>
            <a:ext cx="197910" cy="216810"/>
          </a:xfrm>
          <a:custGeom>
            <a:avLst/>
            <a:gdLst/>
            <a:ahLst/>
            <a:cxnLst/>
            <a:rect l="l" t="t" r="r" b="b"/>
            <a:pathLst>
              <a:path w="147" h="161">
                <a:moveTo>
                  <a:pt x="137" y="52"/>
                </a:moveTo>
                <a:cubicBezTo>
                  <a:pt x="134" y="49"/>
                  <a:pt x="131" y="46"/>
                  <a:pt x="128" y="43"/>
                </a:cubicBezTo>
                <a:cubicBezTo>
                  <a:pt x="121" y="38"/>
                  <a:pt x="113" y="36"/>
                  <a:pt x="105" y="36"/>
                </a:cubicBezTo>
                <a:cubicBezTo>
                  <a:pt x="106" y="29"/>
                  <a:pt x="104" y="23"/>
                  <a:pt x="101" y="17"/>
                </a:cubicBezTo>
                <a:cubicBezTo>
                  <a:pt x="92" y="3"/>
                  <a:pt x="73" y="0"/>
                  <a:pt x="60" y="9"/>
                </a:cubicBezTo>
                <a:cubicBezTo>
                  <a:pt x="58" y="10"/>
                  <a:pt x="57" y="11"/>
                  <a:pt x="56" y="12"/>
                </a:cubicBezTo>
                <a:cubicBezTo>
                  <a:pt x="45" y="4"/>
                  <a:pt x="30" y="3"/>
                  <a:pt x="18" y="11"/>
                </a:cubicBezTo>
                <a:cubicBezTo>
                  <a:pt x="4" y="20"/>
                  <a:pt x="0" y="40"/>
                  <a:pt x="10" y="54"/>
                </a:cubicBezTo>
                <a:cubicBezTo>
                  <a:pt x="10" y="56"/>
                  <a:pt x="11" y="57"/>
                  <a:pt x="12" y="58"/>
                </a:cubicBezTo>
                <a:cubicBezTo>
                  <a:pt x="41" y="101"/>
                  <a:pt x="41" y="101"/>
                  <a:pt x="41" y="101"/>
                </a:cubicBezTo>
                <a:cubicBezTo>
                  <a:pt x="65" y="137"/>
                  <a:pt x="65" y="137"/>
                  <a:pt x="65" y="137"/>
                </a:cubicBezTo>
                <a:cubicBezTo>
                  <a:pt x="65" y="138"/>
                  <a:pt x="66" y="139"/>
                  <a:pt x="67" y="140"/>
                </a:cubicBezTo>
                <a:cubicBezTo>
                  <a:pt x="78" y="157"/>
                  <a:pt x="100" y="161"/>
                  <a:pt x="117" y="150"/>
                </a:cubicBezTo>
                <a:cubicBezTo>
                  <a:pt x="133" y="140"/>
                  <a:pt x="138" y="118"/>
                  <a:pt x="128" y="101"/>
                </a:cubicBezTo>
                <a:cubicBezTo>
                  <a:pt x="143" y="90"/>
                  <a:pt x="147" y="68"/>
                  <a:pt x="137" y="52"/>
                </a:cubicBezTo>
                <a:close/>
                <a:moveTo>
                  <a:pt x="72" y="62"/>
                </a:moveTo>
                <a:cubicBezTo>
                  <a:pt x="72" y="62"/>
                  <a:pt x="72" y="62"/>
                  <a:pt x="72" y="62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62"/>
                  <a:pt x="72" y="62"/>
                  <a:pt x="72" y="62"/>
                </a:cubicBezTo>
                <a:close/>
              </a:path>
            </a:pathLst>
          </a:custGeom>
          <a:solidFill>
            <a:srgbClr val="C6C6C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7" name="CustomShape 4"/>
          <p:cNvSpPr/>
          <p:nvPr/>
        </p:nvSpPr>
        <p:spPr>
          <a:xfrm>
            <a:off x="4188600" y="2216970"/>
            <a:ext cx="230040" cy="143370"/>
          </a:xfrm>
          <a:custGeom>
            <a:avLst/>
            <a:gdLst/>
            <a:ahLst/>
            <a:cxnLst/>
            <a:rect l="l" t="t" r="r" b="b"/>
            <a:pathLst>
              <a:path w="171" h="107">
                <a:moveTo>
                  <a:pt x="136" y="35"/>
                </a:moveTo>
                <a:cubicBezTo>
                  <a:pt x="135" y="16"/>
                  <a:pt x="119" y="0"/>
                  <a:pt x="100" y="0"/>
                </a:cubicBezTo>
                <a:cubicBezTo>
                  <a:pt x="95" y="0"/>
                  <a:pt x="91" y="1"/>
                  <a:pt x="87" y="2"/>
                </a:cubicBezTo>
                <a:cubicBezTo>
                  <a:pt x="80" y="5"/>
                  <a:pt x="73" y="11"/>
                  <a:pt x="69" y="17"/>
                </a:cubicBezTo>
                <a:cubicBezTo>
                  <a:pt x="64" y="13"/>
                  <a:pt x="57" y="11"/>
                  <a:pt x="50" y="11"/>
                </a:cubicBezTo>
                <a:cubicBezTo>
                  <a:pt x="34" y="11"/>
                  <a:pt x="21" y="24"/>
                  <a:pt x="21" y="40"/>
                </a:cubicBezTo>
                <a:cubicBezTo>
                  <a:pt x="21" y="42"/>
                  <a:pt x="21" y="44"/>
                  <a:pt x="22" y="46"/>
                </a:cubicBezTo>
                <a:cubicBezTo>
                  <a:pt x="9" y="50"/>
                  <a:pt x="0" y="62"/>
                  <a:pt x="0" y="76"/>
                </a:cubicBezTo>
                <a:cubicBezTo>
                  <a:pt x="0" y="93"/>
                  <a:pt x="14" y="107"/>
                  <a:pt x="31" y="107"/>
                </a:cubicBezTo>
                <a:cubicBezTo>
                  <a:pt x="33" y="107"/>
                  <a:pt x="34" y="107"/>
                  <a:pt x="36" y="107"/>
                </a:cubicBezTo>
                <a:cubicBezTo>
                  <a:pt x="87" y="107"/>
                  <a:pt x="87" y="107"/>
                  <a:pt x="87" y="107"/>
                </a:cubicBezTo>
                <a:cubicBezTo>
                  <a:pt x="131" y="107"/>
                  <a:pt x="131" y="107"/>
                  <a:pt x="131" y="107"/>
                </a:cubicBezTo>
                <a:cubicBezTo>
                  <a:pt x="132" y="107"/>
                  <a:pt x="133" y="107"/>
                  <a:pt x="134" y="107"/>
                </a:cubicBezTo>
                <a:cubicBezTo>
                  <a:pt x="154" y="107"/>
                  <a:pt x="171" y="91"/>
                  <a:pt x="171" y="71"/>
                </a:cubicBezTo>
                <a:cubicBezTo>
                  <a:pt x="171" y="52"/>
                  <a:pt x="155" y="36"/>
                  <a:pt x="136" y="35"/>
                </a:cubicBezTo>
                <a:close/>
                <a:moveTo>
                  <a:pt x="72" y="60"/>
                </a:moveTo>
                <a:cubicBezTo>
                  <a:pt x="72" y="60"/>
                  <a:pt x="72" y="60"/>
                  <a:pt x="72" y="60"/>
                </a:cubicBezTo>
                <a:cubicBezTo>
                  <a:pt x="72" y="60"/>
                  <a:pt x="72" y="60"/>
                  <a:pt x="72" y="60"/>
                </a:cubicBezTo>
                <a:close/>
              </a:path>
            </a:pathLst>
          </a:custGeom>
          <a:solidFill>
            <a:srgbClr val="C6C6C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8" name="CustomShape 5"/>
          <p:cNvSpPr/>
          <p:nvPr/>
        </p:nvSpPr>
        <p:spPr>
          <a:xfrm>
            <a:off x="5086080" y="2267190"/>
            <a:ext cx="234630" cy="183600"/>
          </a:xfrm>
          <a:custGeom>
            <a:avLst/>
            <a:gdLst/>
            <a:ahLst/>
            <a:cxnLst/>
            <a:rect l="l" t="t" r="r" b="b"/>
            <a:pathLst>
              <a:path w="174" h="136">
                <a:moveTo>
                  <a:pt x="148" y="62"/>
                </a:moveTo>
                <a:cubicBezTo>
                  <a:pt x="155" y="44"/>
                  <a:pt x="146" y="23"/>
                  <a:pt x="128" y="16"/>
                </a:cubicBezTo>
                <a:cubicBezTo>
                  <a:pt x="124" y="14"/>
                  <a:pt x="120" y="13"/>
                  <a:pt x="116" y="13"/>
                </a:cubicBezTo>
                <a:cubicBezTo>
                  <a:pt x="108" y="12"/>
                  <a:pt x="100" y="15"/>
                  <a:pt x="93" y="19"/>
                </a:cubicBezTo>
                <a:cubicBezTo>
                  <a:pt x="90" y="14"/>
                  <a:pt x="85" y="9"/>
                  <a:pt x="79" y="6"/>
                </a:cubicBezTo>
                <a:cubicBezTo>
                  <a:pt x="64" y="0"/>
                  <a:pt x="47" y="7"/>
                  <a:pt x="41" y="21"/>
                </a:cubicBezTo>
                <a:cubicBezTo>
                  <a:pt x="40" y="23"/>
                  <a:pt x="39" y="25"/>
                  <a:pt x="39" y="27"/>
                </a:cubicBezTo>
                <a:cubicBezTo>
                  <a:pt x="26" y="26"/>
                  <a:pt x="12" y="33"/>
                  <a:pt x="7" y="46"/>
                </a:cubicBezTo>
                <a:cubicBezTo>
                  <a:pt x="0" y="62"/>
                  <a:pt x="8" y="81"/>
                  <a:pt x="24" y="87"/>
                </a:cubicBezTo>
                <a:cubicBezTo>
                  <a:pt x="25" y="88"/>
                  <a:pt x="26" y="89"/>
                  <a:pt x="28" y="89"/>
                </a:cubicBezTo>
                <a:cubicBezTo>
                  <a:pt x="75" y="109"/>
                  <a:pt x="75" y="109"/>
                  <a:pt x="75" y="109"/>
                </a:cubicBezTo>
                <a:cubicBezTo>
                  <a:pt x="115" y="126"/>
                  <a:pt x="115" y="126"/>
                  <a:pt x="115" y="126"/>
                </a:cubicBezTo>
                <a:cubicBezTo>
                  <a:pt x="116" y="127"/>
                  <a:pt x="117" y="127"/>
                  <a:pt x="118" y="128"/>
                </a:cubicBezTo>
                <a:cubicBezTo>
                  <a:pt x="137" y="136"/>
                  <a:pt x="158" y="127"/>
                  <a:pt x="166" y="109"/>
                </a:cubicBezTo>
                <a:cubicBezTo>
                  <a:pt x="174" y="91"/>
                  <a:pt x="166" y="70"/>
                  <a:pt x="148" y="62"/>
                </a:cubicBezTo>
                <a:close/>
                <a:moveTo>
                  <a:pt x="80" y="60"/>
                </a:moveTo>
                <a:cubicBezTo>
                  <a:pt x="80" y="60"/>
                  <a:pt x="80" y="60"/>
                  <a:pt x="80" y="60"/>
                </a:cubicBezTo>
                <a:cubicBezTo>
                  <a:pt x="80" y="60"/>
                  <a:pt x="80" y="60"/>
                  <a:pt x="80" y="60"/>
                </a:cubicBezTo>
                <a:cubicBezTo>
                  <a:pt x="80" y="60"/>
                  <a:pt x="80" y="60"/>
                  <a:pt x="80" y="60"/>
                </a:cubicBezTo>
                <a:close/>
              </a:path>
            </a:pathLst>
          </a:custGeom>
          <a:solidFill>
            <a:srgbClr val="C6C6C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9" name="CustomShape 6"/>
          <p:cNvSpPr/>
          <p:nvPr/>
        </p:nvSpPr>
        <p:spPr>
          <a:xfrm>
            <a:off x="3361320" y="1865160"/>
            <a:ext cx="502470" cy="351540"/>
          </a:xfrm>
          <a:custGeom>
            <a:avLst/>
            <a:gdLst/>
            <a:ahLst/>
            <a:cxnLst/>
            <a:rect l="l" t="t" r="r" b="b"/>
            <a:pathLst>
              <a:path w="372" h="260">
                <a:moveTo>
                  <a:pt x="361" y="86"/>
                </a:moveTo>
                <a:cubicBezTo>
                  <a:pt x="351" y="55"/>
                  <a:pt x="318" y="38"/>
                  <a:pt x="287" y="47"/>
                </a:cubicBezTo>
                <a:cubicBezTo>
                  <a:pt x="276" y="17"/>
                  <a:pt x="242" y="0"/>
                  <a:pt x="211" y="11"/>
                </a:cubicBezTo>
                <a:cubicBezTo>
                  <a:pt x="204" y="13"/>
                  <a:pt x="198" y="16"/>
                  <a:pt x="193" y="20"/>
                </a:cubicBezTo>
                <a:cubicBezTo>
                  <a:pt x="182" y="29"/>
                  <a:pt x="175" y="41"/>
                  <a:pt x="171" y="54"/>
                </a:cubicBezTo>
                <a:cubicBezTo>
                  <a:pt x="162" y="50"/>
                  <a:pt x="151" y="50"/>
                  <a:pt x="140" y="53"/>
                </a:cubicBezTo>
                <a:cubicBezTo>
                  <a:pt x="140" y="53"/>
                  <a:pt x="139" y="53"/>
                  <a:pt x="139" y="53"/>
                </a:cubicBezTo>
                <a:cubicBezTo>
                  <a:pt x="113" y="62"/>
                  <a:pt x="99" y="90"/>
                  <a:pt x="108" y="115"/>
                </a:cubicBezTo>
                <a:cubicBezTo>
                  <a:pt x="109" y="118"/>
                  <a:pt x="110" y="121"/>
                  <a:pt x="111" y="124"/>
                </a:cubicBezTo>
                <a:cubicBezTo>
                  <a:pt x="111" y="124"/>
                  <a:pt x="110" y="124"/>
                  <a:pt x="110" y="125"/>
                </a:cubicBezTo>
                <a:cubicBezTo>
                  <a:pt x="101" y="120"/>
                  <a:pt x="91" y="119"/>
                  <a:pt x="81" y="123"/>
                </a:cubicBezTo>
                <a:cubicBezTo>
                  <a:pt x="76" y="124"/>
                  <a:pt x="72" y="126"/>
                  <a:pt x="69" y="129"/>
                </a:cubicBezTo>
                <a:cubicBezTo>
                  <a:pt x="62" y="134"/>
                  <a:pt x="57" y="142"/>
                  <a:pt x="55" y="150"/>
                </a:cubicBezTo>
                <a:cubicBezTo>
                  <a:pt x="49" y="148"/>
                  <a:pt x="41" y="147"/>
                  <a:pt x="34" y="150"/>
                </a:cubicBezTo>
                <a:cubicBezTo>
                  <a:pt x="18" y="155"/>
                  <a:pt x="9" y="173"/>
                  <a:pt x="14" y="189"/>
                </a:cubicBezTo>
                <a:cubicBezTo>
                  <a:pt x="15" y="191"/>
                  <a:pt x="16" y="193"/>
                  <a:pt x="17" y="195"/>
                </a:cubicBezTo>
                <a:cubicBezTo>
                  <a:pt x="5" y="203"/>
                  <a:pt x="0" y="218"/>
                  <a:pt x="5" y="232"/>
                </a:cubicBezTo>
                <a:cubicBezTo>
                  <a:pt x="11" y="250"/>
                  <a:pt x="30" y="260"/>
                  <a:pt x="47" y="254"/>
                </a:cubicBezTo>
                <a:cubicBezTo>
                  <a:pt x="49" y="253"/>
                  <a:pt x="50" y="253"/>
                  <a:pt x="52" y="252"/>
                </a:cubicBezTo>
                <a:cubicBezTo>
                  <a:pt x="104" y="235"/>
                  <a:pt x="104" y="235"/>
                  <a:pt x="104" y="235"/>
                </a:cubicBezTo>
                <a:cubicBezTo>
                  <a:pt x="148" y="220"/>
                  <a:pt x="148" y="220"/>
                  <a:pt x="148" y="220"/>
                </a:cubicBezTo>
                <a:cubicBezTo>
                  <a:pt x="149" y="220"/>
                  <a:pt x="150" y="220"/>
                  <a:pt x="152" y="219"/>
                </a:cubicBezTo>
                <a:cubicBezTo>
                  <a:pt x="153" y="219"/>
                  <a:pt x="153" y="218"/>
                  <a:pt x="154" y="218"/>
                </a:cubicBezTo>
                <a:cubicBezTo>
                  <a:pt x="156" y="218"/>
                  <a:pt x="158" y="217"/>
                  <a:pt x="159" y="217"/>
                </a:cubicBezTo>
                <a:cubicBezTo>
                  <a:pt x="162" y="216"/>
                  <a:pt x="164" y="215"/>
                  <a:pt x="166" y="214"/>
                </a:cubicBezTo>
                <a:cubicBezTo>
                  <a:pt x="191" y="206"/>
                  <a:pt x="191" y="206"/>
                  <a:pt x="191" y="206"/>
                </a:cubicBezTo>
                <a:cubicBezTo>
                  <a:pt x="248" y="187"/>
                  <a:pt x="248" y="187"/>
                  <a:pt x="248" y="187"/>
                </a:cubicBezTo>
                <a:cubicBezTo>
                  <a:pt x="316" y="164"/>
                  <a:pt x="316" y="164"/>
                  <a:pt x="316" y="164"/>
                </a:cubicBezTo>
                <a:cubicBezTo>
                  <a:pt x="319" y="163"/>
                  <a:pt x="321" y="163"/>
                  <a:pt x="323" y="162"/>
                </a:cubicBezTo>
                <a:cubicBezTo>
                  <a:pt x="354" y="152"/>
                  <a:pt x="372" y="117"/>
                  <a:pt x="361" y="86"/>
                </a:cubicBezTo>
                <a:close/>
                <a:moveTo>
                  <a:pt x="72" y="192"/>
                </a:moveTo>
                <a:cubicBezTo>
                  <a:pt x="73" y="192"/>
                  <a:pt x="73" y="192"/>
                  <a:pt x="73" y="192"/>
                </a:cubicBezTo>
                <a:cubicBezTo>
                  <a:pt x="73" y="192"/>
                  <a:pt x="73" y="192"/>
                  <a:pt x="73" y="192"/>
                </a:cubicBezTo>
                <a:lnTo>
                  <a:pt x="72" y="192"/>
                </a:lnTo>
                <a:close/>
                <a:moveTo>
                  <a:pt x="199" y="120"/>
                </a:moveTo>
                <a:cubicBezTo>
                  <a:pt x="199" y="120"/>
                  <a:pt x="199" y="120"/>
                  <a:pt x="199" y="120"/>
                </a:cubicBezTo>
                <a:cubicBezTo>
                  <a:pt x="199" y="120"/>
                  <a:pt x="199" y="120"/>
                  <a:pt x="199" y="120"/>
                </a:cubicBezTo>
                <a:close/>
              </a:path>
            </a:pathLst>
          </a:custGeom>
          <a:solidFill>
            <a:srgbClr val="C6C6C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0" name="CustomShape 7"/>
          <p:cNvSpPr/>
          <p:nvPr/>
        </p:nvSpPr>
        <p:spPr>
          <a:xfrm>
            <a:off x="2414160" y="2287440"/>
            <a:ext cx="300780" cy="282690"/>
          </a:xfrm>
          <a:custGeom>
            <a:avLst/>
            <a:gdLst/>
            <a:ahLst/>
            <a:cxnLst/>
            <a:rect l="l" t="t" r="r" b="b"/>
            <a:pathLst>
              <a:path w="223" h="210">
                <a:moveTo>
                  <a:pt x="206" y="32"/>
                </a:moveTo>
                <a:cubicBezTo>
                  <a:pt x="188" y="10"/>
                  <a:pt x="158" y="7"/>
                  <a:pt x="136" y="23"/>
                </a:cubicBezTo>
                <a:cubicBezTo>
                  <a:pt x="118" y="2"/>
                  <a:pt x="87" y="0"/>
                  <a:pt x="66" y="17"/>
                </a:cubicBezTo>
                <a:cubicBezTo>
                  <a:pt x="61" y="21"/>
                  <a:pt x="57" y="25"/>
                  <a:pt x="54" y="30"/>
                </a:cubicBezTo>
                <a:cubicBezTo>
                  <a:pt x="54" y="30"/>
                  <a:pt x="54" y="30"/>
                  <a:pt x="54" y="30"/>
                </a:cubicBezTo>
                <a:cubicBezTo>
                  <a:pt x="48" y="40"/>
                  <a:pt x="46" y="51"/>
                  <a:pt x="47" y="63"/>
                </a:cubicBezTo>
                <a:cubicBezTo>
                  <a:pt x="38" y="63"/>
                  <a:pt x="29" y="65"/>
                  <a:pt x="21" y="72"/>
                </a:cubicBezTo>
                <a:cubicBezTo>
                  <a:pt x="3" y="86"/>
                  <a:pt x="0" y="112"/>
                  <a:pt x="15" y="130"/>
                </a:cubicBezTo>
                <a:cubicBezTo>
                  <a:pt x="16" y="132"/>
                  <a:pt x="18" y="133"/>
                  <a:pt x="20" y="135"/>
                </a:cubicBezTo>
                <a:cubicBezTo>
                  <a:pt x="10" y="151"/>
                  <a:pt x="10" y="172"/>
                  <a:pt x="23" y="187"/>
                </a:cubicBezTo>
                <a:cubicBezTo>
                  <a:pt x="38" y="207"/>
                  <a:pt x="66" y="210"/>
                  <a:pt x="85" y="194"/>
                </a:cubicBezTo>
                <a:cubicBezTo>
                  <a:pt x="87" y="193"/>
                  <a:pt x="89" y="191"/>
                  <a:pt x="90" y="190"/>
                </a:cubicBezTo>
                <a:cubicBezTo>
                  <a:pt x="146" y="145"/>
                  <a:pt x="146" y="145"/>
                  <a:pt x="146" y="145"/>
                </a:cubicBezTo>
                <a:cubicBezTo>
                  <a:pt x="146" y="144"/>
                  <a:pt x="146" y="144"/>
                  <a:pt x="146" y="144"/>
                </a:cubicBezTo>
                <a:cubicBezTo>
                  <a:pt x="193" y="106"/>
                  <a:pt x="193" y="106"/>
                  <a:pt x="193" y="106"/>
                </a:cubicBezTo>
                <a:cubicBezTo>
                  <a:pt x="195" y="105"/>
                  <a:pt x="197" y="104"/>
                  <a:pt x="198" y="103"/>
                </a:cubicBezTo>
                <a:cubicBezTo>
                  <a:pt x="220" y="86"/>
                  <a:pt x="223" y="54"/>
                  <a:pt x="206" y="32"/>
                </a:cubicBezTo>
                <a:close/>
                <a:moveTo>
                  <a:pt x="88" y="106"/>
                </a:moveTo>
                <a:cubicBezTo>
                  <a:pt x="88" y="106"/>
                  <a:pt x="88" y="106"/>
                  <a:pt x="88" y="106"/>
                </a:cubicBezTo>
                <a:cubicBezTo>
                  <a:pt x="88" y="106"/>
                  <a:pt x="88" y="106"/>
                  <a:pt x="88" y="106"/>
                </a:cubicBezTo>
                <a:close/>
              </a:path>
            </a:pathLst>
          </a:custGeom>
          <a:solidFill>
            <a:srgbClr val="C6C6C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1" name="CustomShape 8"/>
          <p:cNvSpPr/>
          <p:nvPr/>
        </p:nvSpPr>
        <p:spPr>
          <a:xfrm rot="396000">
            <a:off x="5127930" y="1993140"/>
            <a:ext cx="1717200" cy="1031130"/>
          </a:xfrm>
          <a:custGeom>
            <a:avLst/>
            <a:gdLst/>
            <a:ahLst/>
            <a:cxnLst/>
            <a:rect l="l" t="t" r="r" b="b"/>
            <a:pathLst>
              <a:path w="727" h="436">
                <a:moveTo>
                  <a:pt x="1" y="24"/>
                </a:moveTo>
                <a:cubicBezTo>
                  <a:pt x="0" y="16"/>
                  <a:pt x="1" y="0"/>
                  <a:pt x="2" y="1"/>
                </a:cubicBezTo>
                <a:cubicBezTo>
                  <a:pt x="293" y="36"/>
                  <a:pt x="559" y="196"/>
                  <a:pt x="727" y="436"/>
                </a:cubicBezTo>
                <a:cubicBezTo>
                  <a:pt x="727" y="436"/>
                  <a:pt x="475" y="86"/>
                  <a:pt x="1" y="24"/>
                </a:cubicBezTo>
                <a:close/>
              </a:path>
            </a:pathLst>
          </a:custGeom>
          <a:solidFill>
            <a:srgbClr val="ECECE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2" name="CustomShape 9"/>
          <p:cNvSpPr/>
          <p:nvPr/>
        </p:nvSpPr>
        <p:spPr>
          <a:xfrm>
            <a:off x="4607100" y="1624320"/>
            <a:ext cx="601290" cy="592380"/>
          </a:xfrm>
          <a:custGeom>
            <a:avLst/>
            <a:gdLst/>
            <a:ahLst/>
            <a:cxnLst/>
            <a:rect l="l" t="t" r="r" b="b"/>
            <a:pathLst>
              <a:path w="179" h="176">
                <a:moveTo>
                  <a:pt x="25" y="94"/>
                </a:moveTo>
                <a:cubicBezTo>
                  <a:pt x="61" y="94"/>
                  <a:pt x="61" y="94"/>
                  <a:pt x="61" y="94"/>
                </a:cubicBezTo>
                <a:cubicBezTo>
                  <a:pt x="73" y="111"/>
                  <a:pt x="73" y="111"/>
                  <a:pt x="73" y="111"/>
                </a:cubicBezTo>
                <a:cubicBezTo>
                  <a:pt x="64" y="110"/>
                  <a:pt x="64" y="110"/>
                  <a:pt x="64" y="110"/>
                </a:cubicBezTo>
                <a:cubicBezTo>
                  <a:pt x="61" y="110"/>
                  <a:pt x="59" y="112"/>
                  <a:pt x="59" y="115"/>
                </a:cubicBezTo>
                <a:cubicBezTo>
                  <a:pt x="59" y="115"/>
                  <a:pt x="59" y="115"/>
                  <a:pt x="59" y="115"/>
                </a:cubicBezTo>
                <a:cubicBezTo>
                  <a:pt x="59" y="118"/>
                  <a:pt x="61" y="120"/>
                  <a:pt x="63" y="120"/>
                </a:cubicBezTo>
                <a:cubicBezTo>
                  <a:pt x="77" y="121"/>
                  <a:pt x="77" y="121"/>
                  <a:pt x="77" y="121"/>
                </a:cubicBezTo>
                <a:cubicBezTo>
                  <a:pt x="78" y="121"/>
                  <a:pt x="79" y="121"/>
                  <a:pt x="80" y="120"/>
                </a:cubicBezTo>
                <a:cubicBezTo>
                  <a:pt x="120" y="175"/>
                  <a:pt x="120" y="175"/>
                  <a:pt x="120" y="175"/>
                </a:cubicBezTo>
                <a:cubicBezTo>
                  <a:pt x="129" y="176"/>
                  <a:pt x="129" y="176"/>
                  <a:pt x="129" y="176"/>
                </a:cubicBezTo>
                <a:cubicBezTo>
                  <a:pt x="102" y="114"/>
                  <a:pt x="102" y="114"/>
                  <a:pt x="102" y="114"/>
                </a:cubicBezTo>
                <a:cubicBezTo>
                  <a:pt x="103" y="98"/>
                  <a:pt x="103" y="98"/>
                  <a:pt x="103" y="98"/>
                </a:cubicBezTo>
                <a:cubicBezTo>
                  <a:pt x="103" y="98"/>
                  <a:pt x="122" y="100"/>
                  <a:pt x="128" y="99"/>
                </a:cubicBezTo>
                <a:cubicBezTo>
                  <a:pt x="134" y="98"/>
                  <a:pt x="140" y="97"/>
                  <a:pt x="140" y="97"/>
                </a:cubicBezTo>
                <a:cubicBezTo>
                  <a:pt x="163" y="133"/>
                  <a:pt x="163" y="133"/>
                  <a:pt x="163" y="133"/>
                </a:cubicBezTo>
                <a:cubicBezTo>
                  <a:pt x="175" y="134"/>
                  <a:pt x="175" y="134"/>
                  <a:pt x="175" y="134"/>
                </a:cubicBezTo>
                <a:cubicBezTo>
                  <a:pt x="166" y="95"/>
                  <a:pt x="166" y="95"/>
                  <a:pt x="166" y="95"/>
                </a:cubicBezTo>
                <a:cubicBezTo>
                  <a:pt x="169" y="94"/>
                  <a:pt x="175" y="93"/>
                  <a:pt x="177" y="91"/>
                </a:cubicBezTo>
                <a:cubicBezTo>
                  <a:pt x="177" y="91"/>
                  <a:pt x="177" y="91"/>
                  <a:pt x="177" y="91"/>
                </a:cubicBezTo>
                <a:cubicBezTo>
                  <a:pt x="177" y="91"/>
                  <a:pt x="177" y="91"/>
                  <a:pt x="177" y="91"/>
                </a:cubicBezTo>
                <a:cubicBezTo>
                  <a:pt x="177" y="90"/>
                  <a:pt x="177" y="90"/>
                  <a:pt x="177" y="90"/>
                </a:cubicBezTo>
                <a:cubicBezTo>
                  <a:pt x="177" y="90"/>
                  <a:pt x="177" y="90"/>
                  <a:pt x="177" y="90"/>
                </a:cubicBezTo>
                <a:cubicBezTo>
                  <a:pt x="176" y="88"/>
                  <a:pt x="169" y="86"/>
                  <a:pt x="167" y="85"/>
                </a:cubicBezTo>
                <a:cubicBezTo>
                  <a:pt x="179" y="47"/>
                  <a:pt x="179" y="47"/>
                  <a:pt x="179" y="47"/>
                </a:cubicBezTo>
                <a:cubicBezTo>
                  <a:pt x="168" y="47"/>
                  <a:pt x="168" y="47"/>
                  <a:pt x="168" y="47"/>
                </a:cubicBezTo>
                <a:cubicBezTo>
                  <a:pt x="141" y="80"/>
                  <a:pt x="141" y="80"/>
                  <a:pt x="141" y="80"/>
                </a:cubicBezTo>
                <a:cubicBezTo>
                  <a:pt x="141" y="80"/>
                  <a:pt x="135" y="78"/>
                  <a:pt x="129" y="77"/>
                </a:cubicBezTo>
                <a:cubicBezTo>
                  <a:pt x="123" y="76"/>
                  <a:pt x="104" y="75"/>
                  <a:pt x="104" y="75"/>
                </a:cubicBezTo>
                <a:cubicBezTo>
                  <a:pt x="105" y="60"/>
                  <a:pt x="105" y="60"/>
                  <a:pt x="105" y="60"/>
                </a:cubicBezTo>
                <a:cubicBezTo>
                  <a:pt x="138" y="1"/>
                  <a:pt x="138" y="1"/>
                  <a:pt x="138" y="1"/>
                </a:cubicBezTo>
                <a:cubicBezTo>
                  <a:pt x="129" y="0"/>
                  <a:pt x="129" y="0"/>
                  <a:pt x="129" y="0"/>
                </a:cubicBezTo>
                <a:cubicBezTo>
                  <a:pt x="83" y="51"/>
                  <a:pt x="83" y="51"/>
                  <a:pt x="83" y="51"/>
                </a:cubicBezTo>
                <a:cubicBezTo>
                  <a:pt x="83" y="51"/>
                  <a:pt x="82" y="50"/>
                  <a:pt x="81" y="50"/>
                </a:cubicBezTo>
                <a:cubicBezTo>
                  <a:pt x="67" y="49"/>
                  <a:pt x="67" y="49"/>
                  <a:pt x="67" y="49"/>
                </a:cubicBezTo>
                <a:cubicBezTo>
                  <a:pt x="64" y="49"/>
                  <a:pt x="62" y="51"/>
                  <a:pt x="62" y="54"/>
                </a:cubicBezTo>
                <a:cubicBezTo>
                  <a:pt x="62" y="54"/>
                  <a:pt x="62" y="54"/>
                  <a:pt x="62" y="54"/>
                </a:cubicBezTo>
                <a:cubicBezTo>
                  <a:pt x="62" y="57"/>
                  <a:pt x="64" y="59"/>
                  <a:pt x="66" y="59"/>
                </a:cubicBezTo>
                <a:cubicBezTo>
                  <a:pt x="75" y="60"/>
                  <a:pt x="75" y="60"/>
                  <a:pt x="75" y="60"/>
                </a:cubicBezTo>
                <a:cubicBezTo>
                  <a:pt x="62" y="75"/>
                  <a:pt x="62" y="75"/>
                  <a:pt x="62" y="75"/>
                </a:cubicBezTo>
                <a:cubicBezTo>
                  <a:pt x="26" y="71"/>
                  <a:pt x="26" y="71"/>
                  <a:pt x="26" y="71"/>
                </a:cubicBezTo>
                <a:cubicBezTo>
                  <a:pt x="21" y="71"/>
                  <a:pt x="0" y="77"/>
                  <a:pt x="0" y="81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86"/>
                  <a:pt x="19" y="94"/>
                  <a:pt x="25" y="94"/>
                </a:cubicBezTo>
                <a:close/>
              </a:path>
            </a:pathLst>
          </a:custGeom>
          <a:solidFill>
            <a:srgbClr val="C5C5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3" name="CustomShape 10"/>
          <p:cNvSpPr/>
          <p:nvPr/>
        </p:nvSpPr>
        <p:spPr>
          <a:xfrm>
            <a:off x="2004030" y="3554280"/>
            <a:ext cx="4561650" cy="15527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 algn="ctr">
              <a:lnSpc>
                <a:spcPct val="100000"/>
              </a:lnSpc>
            </a:pPr>
            <a:r>
              <a:rPr lang="en-US" sz="2100" u="sng" spc="-1">
                <a:solidFill>
                  <a:srgbClr val="CE003D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3"/>
              </a:rPr>
              <a:t>international@foi.hr</a:t>
            </a:r>
            <a:r>
              <a:rPr lang="en-US" sz="2100" spc="-1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en-US" sz="135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100" spc="-1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FOI1, 1. kat, kabinet 56 (pokraj lab-a 4)</a:t>
            </a:r>
            <a:endParaRPr lang="en-US" sz="135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100" spc="-1">
                <a:solidFill>
                  <a:srgbClr val="5F6062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042 390 826</a:t>
            </a:r>
            <a:endParaRPr lang="en-US" sz="135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35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6018889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likovni rezultat za erasmus experi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" y="1013179"/>
            <a:ext cx="9137269" cy="409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773621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3311167"/>
              </p:ext>
            </p:extLst>
          </p:nvPr>
        </p:nvGraphicFramePr>
        <p:xfrm>
          <a:off x="0" y="0"/>
          <a:ext cx="5243513" cy="2621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Acrobat Document" r:id="rId3" imgW="34289808" imgH="17144744" progId="AcroExch.Document.DC">
                  <p:embed/>
                </p:oleObj>
              </mc:Choice>
              <mc:Fallback>
                <p:oleObj name="Acrobat Document" r:id="rId3" imgW="34289808" imgH="17144744" progId="AcroExch.Document.DC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5243513" cy="26217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453561"/>
              </p:ext>
            </p:extLst>
          </p:nvPr>
        </p:nvGraphicFramePr>
        <p:xfrm>
          <a:off x="4094977" y="2638648"/>
          <a:ext cx="5049023" cy="252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Acrobat Document" r:id="rId5" imgW="34289808" imgH="17144744" progId="AcroExch.Document.DC">
                  <p:embed/>
                </p:oleObj>
              </mc:Choice>
              <mc:Fallback>
                <p:oleObj name="Acrobat Document" r:id="rId5" imgW="34289808" imgH="17144744" progId="AcroExch.Document.DC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94977" y="2638648"/>
                        <a:ext cx="5049023" cy="2524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444049" y="679622"/>
            <a:ext cx="1322173" cy="738664"/>
          </a:xfrm>
          <a:prstGeom prst="rect">
            <a:avLst/>
          </a:prstGeom>
          <a:noFill/>
          <a:ln w="12700">
            <a:solidFill>
              <a:srgbClr val="595959"/>
            </a:solidFill>
          </a:ln>
        </p:spPr>
        <p:txBody>
          <a:bodyPr wrap="square" rtlCol="0">
            <a:spAutoFit/>
          </a:bodyPr>
          <a:lstStyle/>
          <a:p>
            <a:r>
              <a:rPr lang="hr-HR" sz="1400" dirty="0"/>
              <a:t>Španjolska – najpopularnija destinacija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3853" y="3335275"/>
            <a:ext cx="1657903" cy="738664"/>
          </a:xfrm>
          <a:prstGeom prst="rect">
            <a:avLst/>
          </a:prstGeom>
          <a:noFill/>
          <a:ln w="12700">
            <a:solidFill>
              <a:srgbClr val="595959"/>
            </a:solidFill>
          </a:ln>
        </p:spPr>
        <p:txBody>
          <a:bodyPr wrap="square" rtlCol="0">
            <a:spAutoFit/>
          </a:bodyPr>
          <a:lstStyle/>
          <a:p>
            <a:r>
              <a:rPr lang="hr-HR" sz="1400" dirty="0"/>
              <a:t>Francuski studenti su najmobilniji, Hrvatska pri dnu</a:t>
            </a:r>
          </a:p>
        </p:txBody>
      </p:sp>
    </p:spTree>
    <p:extLst>
      <p:ext uri="{BB962C8B-B14F-4D97-AF65-F5344CB8AC3E}">
        <p14:creationId xmlns:p14="http://schemas.microsoft.com/office/powerpoint/2010/main" val="1717395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-236392" y="586585"/>
            <a:ext cx="9616784" cy="427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494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>
            <a:extLst>
              <a:ext uri="{FF2B5EF4-FFF2-40B4-BE49-F238E27FC236}">
                <a16:creationId xmlns:a16="http://schemas.microsoft.com/office/drawing/2014/main" id="{8A81ACB7-4F58-42A5-9185-67B0EE328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75" y="2419045"/>
            <a:ext cx="7772400" cy="1021556"/>
          </a:xfrm>
        </p:spPr>
        <p:txBody>
          <a:bodyPr/>
          <a:lstStyle/>
          <a:p>
            <a:pPr algn="ctr"/>
            <a:r>
              <a:rPr lang="hr-HR" dirty="0" err="1">
                <a:solidFill>
                  <a:schemeClr val="bg1"/>
                </a:solidFill>
              </a:rPr>
              <a:t>Erasmus</a:t>
            </a:r>
            <a:r>
              <a:rPr lang="hr-HR" dirty="0">
                <a:solidFill>
                  <a:schemeClr val="bg1"/>
                </a:solidFill>
              </a:rPr>
              <a:t>+ studijski boravak</a:t>
            </a:r>
          </a:p>
        </p:txBody>
      </p:sp>
    </p:spTree>
    <p:extLst>
      <p:ext uri="{BB962C8B-B14F-4D97-AF65-F5344CB8AC3E}">
        <p14:creationId xmlns:p14="http://schemas.microsoft.com/office/powerpoint/2010/main" val="34874877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3D0533-5544-47E4-B6A4-61EF08DA0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Što je </a:t>
            </a:r>
            <a:r>
              <a:rPr lang="hr-HR" dirty="0" err="1"/>
              <a:t>Erasmus</a:t>
            </a:r>
            <a:r>
              <a:rPr lang="hr-HR" dirty="0"/>
              <a:t>+ studijski boravak?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72DDEDC-C59F-4274-B950-54ABA7395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2000" dirty="0"/>
              <a:t>Odlazak na studiranje u inozemstvo</a:t>
            </a:r>
          </a:p>
          <a:p>
            <a:r>
              <a:rPr lang="hr-HR" sz="2000" dirty="0"/>
              <a:t>Mogućnost: 3-12 mjeseci (najčešće 5 mjeseci – 1 semestar)</a:t>
            </a:r>
          </a:p>
          <a:p>
            <a:r>
              <a:rPr lang="hr-HR" sz="2000" dirty="0"/>
              <a:t>Zemlje EU + Lihtenštajn, Island, Norveška, Turska</a:t>
            </a:r>
          </a:p>
          <a:p>
            <a:r>
              <a:rPr lang="hr-HR" sz="2000" dirty="0"/>
              <a:t>Glavne značajke: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r-HR" sz="2000" dirty="0"/>
              <a:t>student NE plaća školarinu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r-HR" sz="2000" dirty="0" err="1"/>
              <a:t>Erasmus</a:t>
            </a:r>
            <a:r>
              <a:rPr lang="hr-HR" sz="2000" dirty="0"/>
              <a:t> stipendija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7A4F1CF-9B9A-434B-A010-46C94CC3E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685" y="3602633"/>
            <a:ext cx="3571875" cy="133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90140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"/>
          <p:cNvSpPr>
            <a:spLocks/>
          </p:cNvSpPr>
          <p:nvPr/>
        </p:nvSpPr>
        <p:spPr bwMode="auto">
          <a:xfrm>
            <a:off x="5041139" y="771986"/>
            <a:ext cx="847121" cy="750764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7425" y="10076"/>
                </a:moveTo>
                <a:lnTo>
                  <a:pt x="14175" y="10076"/>
                </a:lnTo>
                <a:cubicBezTo>
                  <a:pt x="14548" y="10076"/>
                  <a:pt x="14850" y="10398"/>
                  <a:pt x="14850" y="10795"/>
                </a:cubicBezTo>
                <a:cubicBezTo>
                  <a:pt x="14850" y="11193"/>
                  <a:pt x="14548" y="11515"/>
                  <a:pt x="14175" y="11515"/>
                </a:cubicBezTo>
                <a:lnTo>
                  <a:pt x="7425" y="11515"/>
                </a:lnTo>
                <a:cubicBezTo>
                  <a:pt x="7052" y="11515"/>
                  <a:pt x="6750" y="11193"/>
                  <a:pt x="6750" y="10795"/>
                </a:cubicBezTo>
                <a:cubicBezTo>
                  <a:pt x="6750" y="10398"/>
                  <a:pt x="7052" y="10076"/>
                  <a:pt x="7425" y="10076"/>
                </a:cubicBezTo>
                <a:close/>
                <a:moveTo>
                  <a:pt x="16875" y="7197"/>
                </a:moveTo>
                <a:lnTo>
                  <a:pt x="4725" y="7197"/>
                </a:lnTo>
                <a:cubicBezTo>
                  <a:pt x="4352" y="7197"/>
                  <a:pt x="4050" y="6875"/>
                  <a:pt x="4050" y="6477"/>
                </a:cubicBezTo>
                <a:cubicBezTo>
                  <a:pt x="4050" y="6080"/>
                  <a:pt x="4352" y="5758"/>
                  <a:pt x="4725" y="5758"/>
                </a:cubicBezTo>
                <a:lnTo>
                  <a:pt x="16875" y="5758"/>
                </a:lnTo>
                <a:cubicBezTo>
                  <a:pt x="17248" y="5758"/>
                  <a:pt x="17550" y="6080"/>
                  <a:pt x="17550" y="6477"/>
                </a:cubicBezTo>
                <a:cubicBezTo>
                  <a:pt x="17550" y="6875"/>
                  <a:pt x="17248" y="7197"/>
                  <a:pt x="16875" y="7197"/>
                </a:cubicBezTo>
                <a:close/>
                <a:moveTo>
                  <a:pt x="20250" y="2879"/>
                </a:moveTo>
                <a:cubicBezTo>
                  <a:pt x="20250" y="2084"/>
                  <a:pt x="19645" y="1439"/>
                  <a:pt x="18900" y="1439"/>
                </a:cubicBezTo>
                <a:lnTo>
                  <a:pt x="2700" y="1439"/>
                </a:lnTo>
                <a:cubicBezTo>
                  <a:pt x="1955" y="1439"/>
                  <a:pt x="1350" y="2084"/>
                  <a:pt x="1350" y="2879"/>
                </a:cubicBezTo>
                <a:lnTo>
                  <a:pt x="1350" y="15834"/>
                </a:lnTo>
                <a:cubicBezTo>
                  <a:pt x="1350" y="16629"/>
                  <a:pt x="1955" y="17273"/>
                  <a:pt x="2700" y="17273"/>
                </a:cubicBezTo>
                <a:lnTo>
                  <a:pt x="8767" y="17273"/>
                </a:lnTo>
                <a:lnTo>
                  <a:pt x="10800" y="19441"/>
                </a:lnTo>
                <a:lnTo>
                  <a:pt x="12833" y="17273"/>
                </a:lnTo>
                <a:lnTo>
                  <a:pt x="18900" y="17273"/>
                </a:lnTo>
                <a:cubicBezTo>
                  <a:pt x="19645" y="17273"/>
                  <a:pt x="20250" y="16629"/>
                  <a:pt x="20250" y="15834"/>
                </a:cubicBezTo>
                <a:cubicBezTo>
                  <a:pt x="20250" y="15834"/>
                  <a:pt x="20250" y="2879"/>
                  <a:pt x="20250" y="2879"/>
                </a:cubicBezTo>
                <a:close/>
                <a:moveTo>
                  <a:pt x="19575" y="18712"/>
                </a:moveTo>
                <a:lnTo>
                  <a:pt x="13508" y="18712"/>
                </a:lnTo>
                <a:lnTo>
                  <a:pt x="10800" y="21600"/>
                </a:lnTo>
                <a:lnTo>
                  <a:pt x="8091" y="18712"/>
                </a:lnTo>
                <a:lnTo>
                  <a:pt x="2025" y="18712"/>
                </a:lnTo>
                <a:cubicBezTo>
                  <a:pt x="907" y="18712"/>
                  <a:pt x="0" y="17746"/>
                  <a:pt x="0" y="16553"/>
                </a:cubicBezTo>
                <a:lnTo>
                  <a:pt x="0" y="2159"/>
                </a:lnTo>
                <a:cubicBezTo>
                  <a:pt x="0" y="967"/>
                  <a:pt x="907" y="0"/>
                  <a:pt x="2025" y="0"/>
                </a:cubicBezTo>
                <a:lnTo>
                  <a:pt x="19575" y="0"/>
                </a:lnTo>
                <a:cubicBezTo>
                  <a:pt x="20693" y="0"/>
                  <a:pt x="21600" y="967"/>
                  <a:pt x="21600" y="2159"/>
                </a:cubicBezTo>
                <a:lnTo>
                  <a:pt x="21600" y="16553"/>
                </a:lnTo>
                <a:cubicBezTo>
                  <a:pt x="21600" y="17746"/>
                  <a:pt x="20693" y="18712"/>
                  <a:pt x="19575" y="18712"/>
                </a:cubicBezTo>
                <a:close/>
                <a:moveTo>
                  <a:pt x="19575" y="18712"/>
                </a:moveTo>
              </a:path>
            </a:pathLst>
          </a:custGeom>
          <a:solidFill>
            <a:srgbClr val="F8B323"/>
          </a:solidFill>
          <a:ln>
            <a:noFill/>
          </a:ln>
          <a:extLst/>
        </p:spPr>
        <p:txBody>
          <a:bodyPr lIns="0" tIns="0" rIns="0" bIns="0"/>
          <a:lstStyle/>
          <a:p>
            <a:pPr algn="ctr"/>
            <a:endParaRPr lang="id-ID" sz="675">
              <a:solidFill>
                <a:srgbClr val="595959"/>
              </a:solidFill>
              <a:latin typeface="Raleway" panose="020B0003030101060003" pitchFamily="34" charset="0"/>
            </a:endParaRPr>
          </a:p>
        </p:txBody>
      </p:sp>
      <p:sp>
        <p:nvSpPr>
          <p:cNvPr id="4" name="Rectangle 12"/>
          <p:cNvSpPr>
            <a:spLocks/>
          </p:cNvSpPr>
          <p:nvPr/>
        </p:nvSpPr>
        <p:spPr bwMode="auto">
          <a:xfrm>
            <a:off x="2191880" y="2571750"/>
            <a:ext cx="1890713" cy="1789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hr-HR" sz="1350" b="1" dirty="0">
                <a:solidFill>
                  <a:srgbClr val="595959"/>
                </a:solidFill>
                <a:latin typeface="Raleway" panose="020B0003030101060003" pitchFamily="34" charset="0"/>
                <a:ea typeface="Arial" charset="0"/>
                <a:cs typeface="Arial" charset="0"/>
                <a:sym typeface="Arial" charset="0"/>
              </a:rPr>
              <a:t>STJECANJE </a:t>
            </a:r>
            <a:r>
              <a:rPr lang="hr-HR" sz="1350" b="1" dirty="0">
                <a:solidFill>
                  <a:srgbClr val="CE003D"/>
                </a:solidFill>
                <a:latin typeface="Raleway" panose="020B0003030101060003" pitchFamily="34" charset="0"/>
                <a:ea typeface="Arial" charset="0"/>
                <a:cs typeface="Arial" charset="0"/>
                <a:sym typeface="Arial" charset="0"/>
              </a:rPr>
              <a:t>MEĐUNARODNOG PROFESIONALNOG ISKUSTVA</a:t>
            </a:r>
          </a:p>
          <a:p>
            <a:pPr algn="ctr"/>
            <a:endParaRPr lang="en-US" sz="900" dirty="0">
              <a:solidFill>
                <a:srgbClr val="595959"/>
              </a:solidFill>
              <a:latin typeface="Raleway" panose="020B0003030101060003" pitchFamily="34" charset="0"/>
              <a:ea typeface="Arial" charset="0"/>
              <a:cs typeface="Arial" charset="0"/>
              <a:sym typeface="Arial" charset="0"/>
            </a:endParaRPr>
          </a:p>
          <a:p>
            <a:pPr marL="128588" indent="-128588" algn="ctr">
              <a:buFont typeface="Arial" panose="020B0604020202020204" pitchFamily="34" charset="0"/>
              <a:buChar char="•"/>
            </a:pPr>
            <a:r>
              <a:rPr lang="hr-HR" sz="1400" dirty="0">
                <a:solidFill>
                  <a:srgbClr val="595959"/>
                </a:solidFill>
                <a:latin typeface="Raleway" panose="020B0003030101060003" pitchFamily="34" charset="0"/>
                <a:ea typeface="Arial" charset="0"/>
                <a:cs typeface="Arial" charset="0"/>
                <a:sym typeface="Arial" charset="0"/>
              </a:rPr>
              <a:t>Mogućnost slušanja kolegija koji nisu dostupni na matičnom fakultetu</a:t>
            </a:r>
          </a:p>
          <a:p>
            <a:pPr algn="ctr"/>
            <a:endParaRPr lang="hr-HR" sz="900" dirty="0">
              <a:solidFill>
                <a:srgbClr val="595959"/>
              </a:solidFill>
              <a:latin typeface="Raleway" panose="020B0003030101060003" pitchFamily="34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7" name="AutoShape 3"/>
          <p:cNvSpPr>
            <a:spLocks/>
          </p:cNvSpPr>
          <p:nvPr/>
        </p:nvSpPr>
        <p:spPr bwMode="auto">
          <a:xfrm>
            <a:off x="2773587" y="1636746"/>
            <a:ext cx="727298" cy="768825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17550" y="6075"/>
                </a:moveTo>
                <a:lnTo>
                  <a:pt x="10125" y="6075"/>
                </a:lnTo>
                <a:lnTo>
                  <a:pt x="10125" y="7425"/>
                </a:lnTo>
                <a:lnTo>
                  <a:pt x="8775" y="7425"/>
                </a:lnTo>
                <a:lnTo>
                  <a:pt x="8775" y="6075"/>
                </a:lnTo>
                <a:lnTo>
                  <a:pt x="4050" y="6075"/>
                </a:lnTo>
                <a:cubicBezTo>
                  <a:pt x="3677" y="6075"/>
                  <a:pt x="3375" y="5773"/>
                  <a:pt x="3375" y="5400"/>
                </a:cubicBezTo>
                <a:cubicBezTo>
                  <a:pt x="3375" y="5027"/>
                  <a:pt x="3677" y="4725"/>
                  <a:pt x="4050" y="4725"/>
                </a:cubicBezTo>
                <a:lnTo>
                  <a:pt x="8775" y="4725"/>
                </a:lnTo>
                <a:lnTo>
                  <a:pt x="8775" y="3375"/>
                </a:lnTo>
                <a:lnTo>
                  <a:pt x="10125" y="3375"/>
                </a:lnTo>
                <a:lnTo>
                  <a:pt x="10125" y="4725"/>
                </a:lnTo>
                <a:lnTo>
                  <a:pt x="17550" y="4725"/>
                </a:lnTo>
                <a:cubicBezTo>
                  <a:pt x="17923" y="4725"/>
                  <a:pt x="18225" y="5027"/>
                  <a:pt x="18225" y="5400"/>
                </a:cubicBezTo>
                <a:cubicBezTo>
                  <a:pt x="18225" y="5773"/>
                  <a:pt x="17923" y="6075"/>
                  <a:pt x="17550" y="6075"/>
                </a:cubicBezTo>
                <a:close/>
                <a:moveTo>
                  <a:pt x="17550" y="11475"/>
                </a:moveTo>
                <a:lnTo>
                  <a:pt x="15525" y="11475"/>
                </a:lnTo>
                <a:lnTo>
                  <a:pt x="15525" y="12825"/>
                </a:lnTo>
                <a:lnTo>
                  <a:pt x="14175" y="12825"/>
                </a:lnTo>
                <a:lnTo>
                  <a:pt x="14175" y="11475"/>
                </a:lnTo>
                <a:lnTo>
                  <a:pt x="4050" y="11475"/>
                </a:lnTo>
                <a:cubicBezTo>
                  <a:pt x="3677" y="11475"/>
                  <a:pt x="3375" y="11173"/>
                  <a:pt x="3375" y="10800"/>
                </a:cubicBezTo>
                <a:cubicBezTo>
                  <a:pt x="3375" y="10427"/>
                  <a:pt x="3677" y="10125"/>
                  <a:pt x="4050" y="10125"/>
                </a:cubicBezTo>
                <a:lnTo>
                  <a:pt x="14175" y="10125"/>
                </a:lnTo>
                <a:lnTo>
                  <a:pt x="14175" y="8775"/>
                </a:lnTo>
                <a:lnTo>
                  <a:pt x="15525" y="8775"/>
                </a:lnTo>
                <a:lnTo>
                  <a:pt x="15525" y="10125"/>
                </a:lnTo>
                <a:lnTo>
                  <a:pt x="17550" y="10125"/>
                </a:lnTo>
                <a:cubicBezTo>
                  <a:pt x="17923" y="10125"/>
                  <a:pt x="18225" y="10427"/>
                  <a:pt x="18225" y="10800"/>
                </a:cubicBezTo>
                <a:cubicBezTo>
                  <a:pt x="18225" y="11173"/>
                  <a:pt x="17923" y="11475"/>
                  <a:pt x="17550" y="11475"/>
                </a:cubicBezTo>
                <a:close/>
                <a:moveTo>
                  <a:pt x="17550" y="16875"/>
                </a:moveTo>
                <a:lnTo>
                  <a:pt x="6750" y="16875"/>
                </a:lnTo>
                <a:lnTo>
                  <a:pt x="6750" y="18225"/>
                </a:lnTo>
                <a:lnTo>
                  <a:pt x="5400" y="18225"/>
                </a:lnTo>
                <a:lnTo>
                  <a:pt x="5400" y="16875"/>
                </a:lnTo>
                <a:lnTo>
                  <a:pt x="4050" y="16875"/>
                </a:lnTo>
                <a:cubicBezTo>
                  <a:pt x="3677" y="16875"/>
                  <a:pt x="3375" y="16573"/>
                  <a:pt x="3375" y="16200"/>
                </a:cubicBezTo>
                <a:cubicBezTo>
                  <a:pt x="3375" y="15828"/>
                  <a:pt x="3677" y="15525"/>
                  <a:pt x="4050" y="15525"/>
                </a:cubicBezTo>
                <a:lnTo>
                  <a:pt x="5400" y="15525"/>
                </a:lnTo>
                <a:lnTo>
                  <a:pt x="5400" y="14175"/>
                </a:lnTo>
                <a:lnTo>
                  <a:pt x="6750" y="14175"/>
                </a:lnTo>
                <a:lnTo>
                  <a:pt x="6750" y="15525"/>
                </a:lnTo>
                <a:lnTo>
                  <a:pt x="17550" y="15525"/>
                </a:lnTo>
                <a:cubicBezTo>
                  <a:pt x="17923" y="15525"/>
                  <a:pt x="18225" y="15828"/>
                  <a:pt x="18225" y="16200"/>
                </a:cubicBezTo>
                <a:cubicBezTo>
                  <a:pt x="18225" y="16573"/>
                  <a:pt x="17923" y="16875"/>
                  <a:pt x="17550" y="16875"/>
                </a:cubicBezTo>
                <a:close/>
                <a:moveTo>
                  <a:pt x="20250" y="2025"/>
                </a:moveTo>
                <a:cubicBezTo>
                  <a:pt x="20250" y="1652"/>
                  <a:pt x="19948" y="1350"/>
                  <a:pt x="19575" y="1350"/>
                </a:cubicBezTo>
                <a:lnTo>
                  <a:pt x="2025" y="1350"/>
                </a:lnTo>
                <a:cubicBezTo>
                  <a:pt x="1652" y="1350"/>
                  <a:pt x="1350" y="1652"/>
                  <a:pt x="1350" y="2025"/>
                </a:cubicBezTo>
                <a:lnTo>
                  <a:pt x="1350" y="19575"/>
                </a:lnTo>
                <a:cubicBezTo>
                  <a:pt x="1350" y="19948"/>
                  <a:pt x="1652" y="20250"/>
                  <a:pt x="2025" y="20250"/>
                </a:cubicBezTo>
                <a:lnTo>
                  <a:pt x="19575" y="20250"/>
                </a:lnTo>
                <a:cubicBezTo>
                  <a:pt x="19948" y="20250"/>
                  <a:pt x="20250" y="19948"/>
                  <a:pt x="20250" y="19575"/>
                </a:cubicBezTo>
                <a:cubicBezTo>
                  <a:pt x="20250" y="19575"/>
                  <a:pt x="20250" y="2025"/>
                  <a:pt x="20250" y="2025"/>
                </a:cubicBezTo>
                <a:close/>
                <a:moveTo>
                  <a:pt x="19575" y="21600"/>
                </a:moveTo>
                <a:lnTo>
                  <a:pt x="2025" y="21600"/>
                </a:lnTo>
                <a:cubicBezTo>
                  <a:pt x="907" y="21600"/>
                  <a:pt x="0" y="20693"/>
                  <a:pt x="0" y="19575"/>
                </a:cubicBezTo>
                <a:lnTo>
                  <a:pt x="0" y="2025"/>
                </a:lnTo>
                <a:cubicBezTo>
                  <a:pt x="0" y="907"/>
                  <a:pt x="907" y="0"/>
                  <a:pt x="2025" y="0"/>
                </a:cubicBezTo>
                <a:lnTo>
                  <a:pt x="19575" y="0"/>
                </a:lnTo>
                <a:cubicBezTo>
                  <a:pt x="20693" y="0"/>
                  <a:pt x="21600" y="907"/>
                  <a:pt x="21600" y="2025"/>
                </a:cubicBezTo>
                <a:lnTo>
                  <a:pt x="21600" y="19575"/>
                </a:lnTo>
                <a:cubicBezTo>
                  <a:pt x="21600" y="20693"/>
                  <a:pt x="20693" y="21600"/>
                  <a:pt x="19575" y="21600"/>
                </a:cubicBezTo>
                <a:close/>
                <a:moveTo>
                  <a:pt x="19575" y="21600"/>
                </a:moveTo>
              </a:path>
            </a:pathLst>
          </a:custGeom>
          <a:solidFill>
            <a:srgbClr val="F8B323"/>
          </a:solidFill>
          <a:ln>
            <a:noFill/>
          </a:ln>
          <a:extLst/>
        </p:spPr>
        <p:txBody>
          <a:bodyPr lIns="0" tIns="0" rIns="0" bIns="0"/>
          <a:lstStyle/>
          <a:p>
            <a:pPr algn="ctr"/>
            <a:endParaRPr lang="id-ID" sz="788">
              <a:solidFill>
                <a:srgbClr val="595959"/>
              </a:solidFill>
              <a:latin typeface="Raleway" panose="020B0003030101060003" pitchFamily="34" charset="0"/>
            </a:endParaRP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4519343" y="2724455"/>
            <a:ext cx="1890714" cy="1267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hr-HR" sz="1350" b="1" dirty="0">
                <a:solidFill>
                  <a:srgbClr val="595959"/>
                </a:solidFill>
                <a:latin typeface="Raleway" panose="020B0003030101060003" pitchFamily="34" charset="0"/>
                <a:ea typeface="Arial" charset="0"/>
                <a:cs typeface="Arial" charset="0"/>
                <a:sym typeface="Arial" charset="0"/>
              </a:rPr>
              <a:t>STJECANJE</a:t>
            </a:r>
          </a:p>
          <a:p>
            <a:pPr algn="ctr"/>
            <a:r>
              <a:rPr lang="hr-HR" sz="1350" b="1" dirty="0">
                <a:solidFill>
                  <a:srgbClr val="CE003D"/>
                </a:solidFill>
                <a:latin typeface="Raleway" panose="020B0003030101060003" pitchFamily="34" charset="0"/>
                <a:ea typeface="Arial" charset="0"/>
                <a:cs typeface="Arial" charset="0"/>
                <a:sym typeface="Arial" charset="0"/>
              </a:rPr>
              <a:t>TRANSVERZALNIH </a:t>
            </a:r>
            <a:r>
              <a:rPr lang="hr-HR" sz="1400" b="1" dirty="0">
                <a:solidFill>
                  <a:srgbClr val="CE003D"/>
                </a:solidFill>
                <a:latin typeface="Raleway" panose="020B0003030101060003" pitchFamily="34" charset="0"/>
                <a:ea typeface="Arial" charset="0"/>
                <a:cs typeface="Arial" charset="0"/>
                <a:sym typeface="Arial" charset="0"/>
              </a:rPr>
              <a:t>VJEŠTINA</a:t>
            </a:r>
          </a:p>
          <a:p>
            <a:pPr algn="ctr"/>
            <a:endParaRPr lang="en-US" sz="1400" dirty="0">
              <a:solidFill>
                <a:srgbClr val="595959"/>
              </a:solidFill>
              <a:latin typeface="Raleway" panose="020B0003030101060003" pitchFamily="34" charset="0"/>
              <a:ea typeface="Arial" charset="0"/>
              <a:cs typeface="Arial" charset="0"/>
              <a:sym typeface="Arial" charset="0"/>
            </a:endParaRPr>
          </a:p>
          <a:p>
            <a:pPr marL="128588" indent="-128588" algn="ctr">
              <a:buFont typeface="Arial" panose="020B0604020202020204" pitchFamily="34" charset="0"/>
              <a:buChar char="•"/>
            </a:pPr>
            <a:r>
              <a:rPr lang="hr-HR" sz="1400" dirty="0">
                <a:solidFill>
                  <a:srgbClr val="595959"/>
                </a:solidFill>
                <a:latin typeface="Raleway" panose="020B0003030101060003" pitchFamily="34" charset="0"/>
                <a:ea typeface="Arial" charset="0"/>
                <a:cs typeface="Arial" charset="0"/>
                <a:sym typeface="Arial" charset="0"/>
              </a:rPr>
              <a:t>Stjecanje tzv. „transverzalnih vještina” poput vještine rješavanja problema i donošenja odluka, otvorenosti prema novim izazovima, povjerenja, tolerancije prema drugačijim osobnim vrijednostima i ponašanjima</a:t>
            </a:r>
          </a:p>
          <a:p>
            <a:pPr algn="ctr"/>
            <a:r>
              <a:rPr lang="en-US" sz="1400" dirty="0">
                <a:solidFill>
                  <a:srgbClr val="595959"/>
                </a:solidFill>
                <a:latin typeface="Raleway" panose="020B0003030101060003" pitchFamily="34" charset="0"/>
                <a:ea typeface="Arial" charset="0"/>
                <a:cs typeface="Arial" charset="0"/>
                <a:sym typeface="Arial" charset="0"/>
              </a:rPr>
              <a:t> </a:t>
            </a:r>
          </a:p>
        </p:txBody>
      </p:sp>
      <p:sp>
        <p:nvSpPr>
          <p:cNvPr id="11" name="AutoShape 7"/>
          <p:cNvSpPr>
            <a:spLocks/>
          </p:cNvSpPr>
          <p:nvPr/>
        </p:nvSpPr>
        <p:spPr bwMode="auto">
          <a:xfrm>
            <a:off x="7473395" y="1636746"/>
            <a:ext cx="826124" cy="63460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10800" y="7200"/>
                </a:moveTo>
                <a:cubicBezTo>
                  <a:pt x="8563" y="7200"/>
                  <a:pt x="6750" y="9134"/>
                  <a:pt x="6750" y="11520"/>
                </a:cubicBezTo>
                <a:cubicBezTo>
                  <a:pt x="6750" y="13906"/>
                  <a:pt x="8563" y="15840"/>
                  <a:pt x="10800" y="15840"/>
                </a:cubicBezTo>
                <a:cubicBezTo>
                  <a:pt x="13037" y="15840"/>
                  <a:pt x="14850" y="13906"/>
                  <a:pt x="14850" y="11520"/>
                </a:cubicBezTo>
                <a:cubicBezTo>
                  <a:pt x="14850" y="9134"/>
                  <a:pt x="13037" y="7200"/>
                  <a:pt x="10800" y="7200"/>
                </a:cubicBezTo>
                <a:close/>
                <a:moveTo>
                  <a:pt x="10800" y="17280"/>
                </a:moveTo>
                <a:cubicBezTo>
                  <a:pt x="7818" y="17280"/>
                  <a:pt x="5400" y="14701"/>
                  <a:pt x="5400" y="11520"/>
                </a:cubicBezTo>
                <a:cubicBezTo>
                  <a:pt x="5400" y="8339"/>
                  <a:pt x="7818" y="5760"/>
                  <a:pt x="10800" y="5760"/>
                </a:cubicBezTo>
                <a:cubicBezTo>
                  <a:pt x="13782" y="5760"/>
                  <a:pt x="16200" y="8339"/>
                  <a:pt x="16200" y="11520"/>
                </a:cubicBezTo>
                <a:cubicBezTo>
                  <a:pt x="16200" y="14701"/>
                  <a:pt x="13782" y="17280"/>
                  <a:pt x="10800" y="17280"/>
                </a:cubicBezTo>
                <a:close/>
                <a:moveTo>
                  <a:pt x="20250" y="5040"/>
                </a:moveTo>
                <a:cubicBezTo>
                  <a:pt x="20250" y="4642"/>
                  <a:pt x="19948" y="4320"/>
                  <a:pt x="19575" y="4320"/>
                </a:cubicBezTo>
                <a:lnTo>
                  <a:pt x="16157" y="4320"/>
                </a:lnTo>
                <a:cubicBezTo>
                  <a:pt x="16171" y="4260"/>
                  <a:pt x="16200" y="4204"/>
                  <a:pt x="16200" y="4140"/>
                </a:cubicBezTo>
                <a:lnTo>
                  <a:pt x="15120" y="2340"/>
                </a:lnTo>
                <a:cubicBezTo>
                  <a:pt x="15120" y="2340"/>
                  <a:pt x="14636" y="1440"/>
                  <a:pt x="14040" y="1440"/>
                </a:cubicBezTo>
                <a:lnTo>
                  <a:pt x="7560" y="1440"/>
                </a:lnTo>
                <a:cubicBezTo>
                  <a:pt x="6963" y="1440"/>
                  <a:pt x="6480" y="2340"/>
                  <a:pt x="6480" y="2340"/>
                </a:cubicBezTo>
                <a:lnTo>
                  <a:pt x="5400" y="4140"/>
                </a:lnTo>
                <a:cubicBezTo>
                  <a:pt x="5400" y="4204"/>
                  <a:pt x="5428" y="4260"/>
                  <a:pt x="5443" y="4320"/>
                </a:cubicBezTo>
                <a:lnTo>
                  <a:pt x="2025" y="4320"/>
                </a:lnTo>
                <a:cubicBezTo>
                  <a:pt x="1652" y="4320"/>
                  <a:pt x="1350" y="4642"/>
                  <a:pt x="1350" y="5040"/>
                </a:cubicBezTo>
                <a:lnTo>
                  <a:pt x="1350" y="19440"/>
                </a:lnTo>
                <a:cubicBezTo>
                  <a:pt x="1350" y="19837"/>
                  <a:pt x="1652" y="20160"/>
                  <a:pt x="2025" y="20160"/>
                </a:cubicBezTo>
                <a:lnTo>
                  <a:pt x="19575" y="20160"/>
                </a:lnTo>
                <a:cubicBezTo>
                  <a:pt x="19948" y="20160"/>
                  <a:pt x="20250" y="19837"/>
                  <a:pt x="20250" y="19440"/>
                </a:cubicBezTo>
                <a:cubicBezTo>
                  <a:pt x="20250" y="19440"/>
                  <a:pt x="20250" y="5040"/>
                  <a:pt x="20250" y="5040"/>
                </a:cubicBezTo>
                <a:close/>
                <a:moveTo>
                  <a:pt x="20250" y="21600"/>
                </a:moveTo>
                <a:lnTo>
                  <a:pt x="1350" y="21600"/>
                </a:lnTo>
                <a:cubicBezTo>
                  <a:pt x="605" y="21600"/>
                  <a:pt x="0" y="20955"/>
                  <a:pt x="0" y="20160"/>
                </a:cubicBezTo>
                <a:lnTo>
                  <a:pt x="0" y="4320"/>
                </a:lnTo>
                <a:cubicBezTo>
                  <a:pt x="0" y="3525"/>
                  <a:pt x="605" y="2880"/>
                  <a:pt x="1350" y="2880"/>
                </a:cubicBezTo>
                <a:lnTo>
                  <a:pt x="4725" y="2880"/>
                </a:lnTo>
                <a:lnTo>
                  <a:pt x="5400" y="1440"/>
                </a:lnTo>
                <a:cubicBezTo>
                  <a:pt x="5400" y="1440"/>
                  <a:pt x="6004" y="0"/>
                  <a:pt x="6750" y="0"/>
                </a:cubicBezTo>
                <a:lnTo>
                  <a:pt x="14850" y="0"/>
                </a:lnTo>
                <a:cubicBezTo>
                  <a:pt x="15596" y="0"/>
                  <a:pt x="16200" y="1440"/>
                  <a:pt x="16200" y="1440"/>
                </a:cubicBezTo>
                <a:lnTo>
                  <a:pt x="16875" y="2880"/>
                </a:lnTo>
                <a:lnTo>
                  <a:pt x="20250" y="2880"/>
                </a:lnTo>
                <a:cubicBezTo>
                  <a:pt x="20995" y="2880"/>
                  <a:pt x="21600" y="3525"/>
                  <a:pt x="21600" y="4320"/>
                </a:cubicBezTo>
                <a:lnTo>
                  <a:pt x="21600" y="20160"/>
                </a:lnTo>
                <a:cubicBezTo>
                  <a:pt x="21600" y="20955"/>
                  <a:pt x="20995" y="21600"/>
                  <a:pt x="20250" y="21600"/>
                </a:cubicBezTo>
                <a:close/>
                <a:moveTo>
                  <a:pt x="20250" y="21600"/>
                </a:moveTo>
              </a:path>
            </a:pathLst>
          </a:custGeom>
          <a:solidFill>
            <a:srgbClr val="F8B323"/>
          </a:solidFill>
          <a:ln>
            <a:noFill/>
          </a:ln>
          <a:extLst/>
        </p:spPr>
        <p:txBody>
          <a:bodyPr lIns="0" tIns="0" rIns="0" bIns="0"/>
          <a:lstStyle/>
          <a:p>
            <a:pPr algn="ctr"/>
            <a:endParaRPr lang="id-ID" sz="825">
              <a:solidFill>
                <a:srgbClr val="595959"/>
              </a:solidFill>
              <a:latin typeface="Raleway" panose="020B0003030101060003" pitchFamily="34" charset="0"/>
            </a:endParaRPr>
          </a:p>
        </p:txBody>
      </p:sp>
      <p:sp>
        <p:nvSpPr>
          <p:cNvPr id="12" name="Rectangle 8"/>
          <p:cNvSpPr>
            <a:spLocks/>
          </p:cNvSpPr>
          <p:nvPr/>
        </p:nvSpPr>
        <p:spPr bwMode="auto">
          <a:xfrm>
            <a:off x="7050749" y="2305331"/>
            <a:ext cx="1717422" cy="825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hr-HR" sz="1350" b="1" dirty="0">
                <a:solidFill>
                  <a:srgbClr val="595959"/>
                </a:solidFill>
                <a:latin typeface="Raleway" panose="020B0003030101060003" pitchFamily="34" charset="0"/>
                <a:ea typeface="Arial" charset="0"/>
                <a:cs typeface="Arial" charset="0"/>
                <a:sym typeface="Arial" charset="0"/>
              </a:rPr>
              <a:t>UPOZNAVANJE </a:t>
            </a:r>
            <a:r>
              <a:rPr lang="hr-HR" sz="1350" b="1" dirty="0">
                <a:solidFill>
                  <a:srgbClr val="CE003D"/>
                </a:solidFill>
                <a:latin typeface="Raleway" panose="020B0003030101060003" pitchFamily="34" charset="0"/>
                <a:ea typeface="Arial" charset="0"/>
                <a:cs typeface="Arial" charset="0"/>
                <a:sym typeface="Arial" charset="0"/>
              </a:rPr>
              <a:t>NOVIH KULTURA</a:t>
            </a:r>
            <a:endParaRPr lang="en-US" sz="1350" b="1" dirty="0">
              <a:solidFill>
                <a:srgbClr val="CE003D"/>
              </a:solidFill>
              <a:latin typeface="Raleway" panose="020B0003030101060003" pitchFamily="34" charset="0"/>
              <a:ea typeface="Arial" charset="0"/>
              <a:cs typeface="Arial" charset="0"/>
              <a:sym typeface="Arial" charset="0"/>
            </a:endParaRPr>
          </a:p>
          <a:p>
            <a:pPr algn="ctr"/>
            <a:endParaRPr lang="en-US" sz="900" dirty="0">
              <a:solidFill>
                <a:srgbClr val="595959"/>
              </a:solidFill>
              <a:latin typeface="Raleway" panose="020B0003030101060003" pitchFamily="34" charset="0"/>
              <a:ea typeface="Arial" charset="0"/>
              <a:cs typeface="Arial" charset="0"/>
              <a:sym typeface="Arial" charset="0"/>
            </a:endParaRPr>
          </a:p>
          <a:p>
            <a:pPr algn="ctr"/>
            <a:endParaRPr lang="en-US" sz="900" dirty="0">
              <a:solidFill>
                <a:srgbClr val="595959"/>
              </a:solidFill>
              <a:latin typeface="Raleway" panose="020B0003030101060003" pitchFamily="34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13" name="Rectangle 4"/>
          <p:cNvSpPr>
            <a:spLocks/>
          </p:cNvSpPr>
          <p:nvPr/>
        </p:nvSpPr>
        <p:spPr bwMode="auto">
          <a:xfrm>
            <a:off x="7027746" y="3209678"/>
            <a:ext cx="1740425" cy="1314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 lang="en-US" sz="900" dirty="0">
              <a:solidFill>
                <a:srgbClr val="595959"/>
              </a:solidFill>
              <a:latin typeface="Raleway" panose="020B0003030101060003" pitchFamily="34" charset="0"/>
              <a:ea typeface="Arial" charset="0"/>
              <a:cs typeface="Arial" charset="0"/>
              <a:sym typeface="Arial" charset="0"/>
            </a:endParaRPr>
          </a:p>
          <a:p>
            <a:pPr marL="128588" indent="-128588" algn="ctr">
              <a:buFont typeface="Arial" panose="020B0604020202020204" pitchFamily="34" charset="0"/>
              <a:buChar char="•"/>
            </a:pPr>
            <a:r>
              <a:rPr lang="hr-HR" sz="1400" dirty="0">
                <a:solidFill>
                  <a:srgbClr val="595959"/>
                </a:solidFill>
                <a:latin typeface="Raleway" panose="020B0003030101060003" pitchFamily="34" charset="0"/>
                <a:ea typeface="Arial" charset="0"/>
                <a:cs typeface="Arial" charset="0"/>
                <a:sym typeface="Arial" charset="0"/>
              </a:rPr>
              <a:t>Upoznavanje države u koju idete i lokalnih kulturalnih specifičnosti</a:t>
            </a:r>
          </a:p>
          <a:p>
            <a:pPr marL="128588" indent="-128588" algn="ctr">
              <a:buFont typeface="Arial" panose="020B0604020202020204" pitchFamily="34" charset="0"/>
              <a:buChar char="•"/>
            </a:pPr>
            <a:endParaRPr lang="hr-HR" sz="1400" dirty="0">
              <a:solidFill>
                <a:srgbClr val="595959"/>
              </a:solidFill>
              <a:latin typeface="Raleway" panose="020B0003030101060003" pitchFamily="34" charset="0"/>
              <a:ea typeface="Arial" charset="0"/>
              <a:cs typeface="Arial" charset="0"/>
              <a:sym typeface="Arial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hr-HR" sz="1400" dirty="0">
                <a:solidFill>
                  <a:srgbClr val="595959"/>
                </a:solidFill>
                <a:latin typeface="Raleway" panose="020B0003030101060003" pitchFamily="34" charset="0"/>
                <a:ea typeface="Arial" charset="0"/>
                <a:cs typeface="Arial" charset="0"/>
                <a:sym typeface="Arial" charset="0"/>
              </a:rPr>
              <a:t>Stjecanje međunarodnih prijateljstava i poznanstava</a:t>
            </a:r>
          </a:p>
          <a:p>
            <a:pPr algn="ctr"/>
            <a:r>
              <a:rPr lang="en-US" sz="900" dirty="0">
                <a:solidFill>
                  <a:srgbClr val="595959"/>
                </a:solidFill>
                <a:latin typeface="Raleway" panose="020B0003030101060003" pitchFamily="34" charset="0"/>
                <a:ea typeface="Arial" charset="0"/>
                <a:cs typeface="Arial" charset="0"/>
                <a:sym typeface="Arial" charset="0"/>
              </a:rPr>
              <a:t> </a:t>
            </a:r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281425" y="404986"/>
            <a:ext cx="6108200" cy="572644"/>
          </a:xfrm>
        </p:spPr>
        <p:txBody>
          <a:bodyPr>
            <a:normAutofit fontScale="90000"/>
          </a:bodyPr>
          <a:lstStyle/>
          <a:p>
            <a:r>
              <a:rPr lang="hr-HR" dirty="0">
                <a:solidFill>
                  <a:srgbClr val="5F6062"/>
                </a:solidFill>
                <a:latin typeface="Raleway" panose="020B0003030101060003" pitchFamily="34" charset="0"/>
              </a:rPr>
              <a:t>ZAŠTO SE </a:t>
            </a:r>
            <a:r>
              <a:rPr lang="hr-HR" b="1" dirty="0">
                <a:solidFill>
                  <a:schemeClr val="accent2">
                    <a:lumMod val="75000"/>
                  </a:schemeClr>
                </a:solidFill>
                <a:latin typeface="Raleway" panose="020B0003030101060003" pitchFamily="34" charset="0"/>
              </a:rPr>
              <a:t>PRIJAVITI?</a:t>
            </a:r>
            <a:r>
              <a:rPr lang="hr-HR" b="1" kern="0" dirty="0">
                <a:solidFill>
                  <a:schemeClr val="accent2">
                    <a:lumMod val="75000"/>
                  </a:schemeClr>
                </a:solidFill>
                <a:latin typeface="Raleway" panose="020B0003030101060003" pitchFamily="34" charset="0"/>
              </a:rPr>
              <a:t/>
            </a:r>
            <a:br>
              <a:rPr lang="hr-HR" b="1" kern="0" dirty="0">
                <a:solidFill>
                  <a:schemeClr val="accent2">
                    <a:lumMod val="75000"/>
                  </a:schemeClr>
                </a:solidFill>
                <a:latin typeface="Raleway" panose="020B0003030101060003" pitchFamily="34" charset="0"/>
              </a:rPr>
            </a:br>
            <a:endParaRPr lang="hr-HR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285270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5F6062"/>
      </a:dk1>
      <a:lt1>
        <a:sysClr val="window" lastClr="FFFFFF"/>
      </a:lt1>
      <a:dk2>
        <a:srgbClr val="5F6062"/>
      </a:dk2>
      <a:lt2>
        <a:srgbClr val="FFFFFF"/>
      </a:lt2>
      <a:accent1>
        <a:srgbClr val="CE003D"/>
      </a:accent1>
      <a:accent2>
        <a:srgbClr val="F8B323"/>
      </a:accent2>
      <a:accent3>
        <a:srgbClr val="00A4A7"/>
      </a:accent3>
      <a:accent4>
        <a:srgbClr val="641A45"/>
      </a:accent4>
      <a:accent5>
        <a:srgbClr val="56AA0A"/>
      </a:accent5>
      <a:accent6>
        <a:srgbClr val="006A8D"/>
      </a:accent6>
      <a:hlink>
        <a:srgbClr val="CE003D"/>
      </a:hlink>
      <a:folHlink>
        <a:srgbClr val="6F3B55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2401</Words>
  <Application>Microsoft Office PowerPoint</Application>
  <PresentationFormat>Prikaz na zaslonu (16:9)</PresentationFormat>
  <Paragraphs>511</Paragraphs>
  <Slides>41</Slides>
  <Notes>4</Notes>
  <HiddenSlides>0</HiddenSlides>
  <MMClips>0</MMClips>
  <ScaleCrop>false</ScaleCrop>
  <HeadingPairs>
    <vt:vector size="8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2</vt:i4>
      </vt:variant>
      <vt:variant>
        <vt:lpstr>Uloženi OLE poslužitelji</vt:lpstr>
      </vt:variant>
      <vt:variant>
        <vt:i4>1</vt:i4>
      </vt:variant>
      <vt:variant>
        <vt:lpstr>Naslovi slajdova</vt:lpstr>
      </vt:variant>
      <vt:variant>
        <vt:i4>41</vt:i4>
      </vt:variant>
    </vt:vector>
  </HeadingPairs>
  <TitlesOfParts>
    <vt:vector size="51" baseType="lpstr">
      <vt:lpstr>Arial</vt:lpstr>
      <vt:lpstr>Calibri</vt:lpstr>
      <vt:lpstr>Calibri Light</vt:lpstr>
      <vt:lpstr>Montserrat-Bold</vt:lpstr>
      <vt:lpstr>Raleway</vt:lpstr>
      <vt:lpstr>Times New Roman</vt:lpstr>
      <vt:lpstr>Wingdings</vt:lpstr>
      <vt:lpstr>Office Theme</vt:lpstr>
      <vt:lpstr>1_Office Theme</vt:lpstr>
      <vt:lpstr>Acrobat Document</vt:lpstr>
      <vt:lpstr>Ex(Change) Your Life With Erasmus+ </vt:lpstr>
      <vt:lpstr>Sadržaj</vt:lpstr>
      <vt:lpstr>PowerPoint prezentacija</vt:lpstr>
      <vt:lpstr>PowerPoint prezentacija</vt:lpstr>
      <vt:lpstr>PowerPoint prezentacija</vt:lpstr>
      <vt:lpstr>PowerPoint prezentacija</vt:lpstr>
      <vt:lpstr>Erasmus+ studijski boravak</vt:lpstr>
      <vt:lpstr>Što je Erasmus+ studijski boravak?</vt:lpstr>
      <vt:lpstr>ZAŠTO SE PRIJAVITI? </vt:lpstr>
      <vt:lpstr>PowerPoint prezentacija</vt:lpstr>
      <vt:lpstr>PowerPoint prezentacija</vt:lpstr>
      <vt:lpstr>PowerPoint prezentacija</vt:lpstr>
      <vt:lpstr>PowerPoint prezentacija</vt:lpstr>
      <vt:lpstr>Organizacije za Erasmus studente</vt:lpstr>
      <vt:lpstr>         SVEUČILIŠTA ZA ERASMUS RAZMJENU </vt:lpstr>
      <vt:lpstr>Za studente informatike</vt:lpstr>
      <vt:lpstr>Za studente ekonomije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RAZLOZI ZA NEODLAZAK NA STUDIJSKI BORAVAK – „FOI ZABLUDE” </vt:lpstr>
      <vt:lpstr>ERASMUS+ STRUČNA PRAKSA</vt:lpstr>
      <vt:lpstr> Zašto ići i kako se prijaviti?</vt:lpstr>
      <vt:lpstr>PowerPoint prezentacija</vt:lpstr>
      <vt:lpstr>PowerPoint prezentacija</vt:lpstr>
      <vt:lpstr>Kamo ići na praksu?</vt:lpstr>
      <vt:lpstr>PowerPoint prezentacija</vt:lpstr>
      <vt:lpstr>PRIZNAVANJE ERASMUS+  STRUČNE PRAKSE </vt:lpstr>
      <vt:lpstr>PowerPoint prezentacija</vt:lpstr>
      <vt:lpstr>Ostale mogućnosti za inozemnu  praksu</vt:lpstr>
      <vt:lpstr>Što kažu studenti o razmjeni? 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2017-07-10T14:24:40Z</dcterms:created>
  <dcterms:modified xsi:type="dcterms:W3CDTF">2017-12-22T07:39:30Z</dcterms:modified>
</cp:coreProperties>
</file>