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95" r:id="rId3"/>
    <p:sldMasterId id="2147483707" r:id="rId4"/>
    <p:sldMasterId id="2147483719" r:id="rId5"/>
  </p:sldMasterIdLst>
  <p:sldIdLst>
    <p:sldId id="271" r:id="rId6"/>
    <p:sldId id="276" r:id="rId7"/>
    <p:sldId id="294" r:id="rId8"/>
    <p:sldId id="280" r:id="rId9"/>
    <p:sldId id="295" r:id="rId10"/>
    <p:sldId id="296" r:id="rId11"/>
    <p:sldId id="293" r:id="rId12"/>
    <p:sldId id="292" r:id="rId13"/>
    <p:sldId id="297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/>
    <p:restoredTop sz="0"/>
  </p:normalViewPr>
  <p:slideViewPr>
    <p:cSldViewPr>
      <p:cViewPr varScale="1">
        <p:scale>
          <a:sx n="85" d="100"/>
          <a:sy n="85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8513E0-09BE-40F1-AF1F-CC20564B1215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10745A-D898-4F91-A0A0-8795DB49BD3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D49FD0-1C1F-4334-A67C-B9027D98A49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B098-BE14-41F5-B3E9-A7A0B10BB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3874E-B274-41A4-8C91-7C528F6BF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E85E0-D0F2-4C34-AE4B-3DEBBD53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F7D6D-5385-4AC6-B119-043EA780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4605D-F158-4D54-B8A6-5E10023A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85617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7E6C-6005-4DBB-ACDA-D09BA438D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1C5A8-2615-4A6C-8276-B3BBC421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2BFF-C687-4258-AF02-F7E01D24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61083-133A-49AF-A2A8-11D644A4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025CE-600B-4935-A13F-BD91DA85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21907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2E07-A680-406A-A9A7-8D02489A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3EFB2-6F64-4634-B551-E200BA204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3C92-78B2-4604-91F8-783BE32F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C8558-94E9-4540-803C-12F57B5F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70303-9C51-4191-9CF1-0F1309D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67986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25C5-575E-4C38-9221-97B09157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964FF-C0CA-4B28-BF95-13207298F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43978-C4F4-42CC-A895-48873F19D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D734C-DEED-4740-81C2-58FF13B6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D81EA-5775-4EF1-902A-D88D6073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E257-B6F3-409E-AA61-21A34CFA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69915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69EE-D8C8-4A59-AB0C-3084C090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64D31-E672-4684-A0D5-D69FBF158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40267-7CB5-4EF6-9A50-DD2C242A2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9103B-71D1-46D4-BD4A-A0B2916CD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CD27E-DACB-4C80-BDCA-F2594270A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9E6A8-9D24-4FE1-904E-3263CD85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9D33B-53D7-4A05-8AE3-6B5EF768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47DB30-B88C-4600-A0F3-BF963088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12295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DB10-3D48-446A-9689-2E957791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DA96F-2565-4C8B-82D0-6ECF394D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5DE09-EEDD-4D0D-9E84-F070020C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CD8E8-FB5E-4852-81A0-1BF70C75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41977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E7B0-C7E8-4FB3-9473-1E8322FC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996C4-A362-4E0A-93A9-77A56C22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7C5BF-B334-4370-A61A-D451F924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451967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7558-553F-4533-8871-19CB2F03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C5CA4-BB34-4AE2-A862-2CBD2C44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4C5FB-803C-425B-8C60-DB82D09F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3324F-A60D-425E-82B9-3AA5E859A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68787-3EE5-448D-B91A-DD9F6F9F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F36B-0BD5-4B03-B8A0-43404EB1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3829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0DEF121-12F3-45F0-92D8-869DA37655D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7BF9-2169-4B45-8E5E-07F238C1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765E3-379E-4592-876E-7B401F052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13900-2CED-4E3B-9A18-B57ECA0AF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572B8-8E16-49C5-97BF-6D5843DE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CCE8-8582-49D7-9AFE-6E2F6392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D3F51-F669-42D5-B714-AADB54C9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25663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2935-4542-48D6-A707-83EA490B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01C8C-8357-4F44-B4CE-CA96E9415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BA940-EC75-4BAF-83C4-356B75F2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28565-1DA0-43B0-9FBE-48477B2F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97FA8-03F6-484E-924C-E6BFD23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16120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A202B-EE98-459D-B484-5B0E56D77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85294-8D1D-41DD-8571-AC12EA3F4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F2F98-E902-48E1-9E66-A0F6DC3A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3A666-9552-4323-A60E-DCCF252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A2AD4-219B-47E5-9049-2232BB54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2384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8129121"/>
      </p:ext>
    </p:extLst>
  </p:cSld>
  <p:clrMapOvr>
    <a:masterClrMapping/>
  </p:clrMapOvr>
  <p:transition spd="slow" advClick="0" advTm="10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0216142"/>
      </p:ext>
    </p:extLst>
  </p:cSld>
  <p:clrMapOvr>
    <a:masterClrMapping/>
  </p:clrMapOvr>
  <p:transition spd="slow" advClick="0" advTm="10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078141"/>
      </p:ext>
    </p:extLst>
  </p:cSld>
  <p:clrMapOvr>
    <a:masterClrMapping/>
  </p:clrMapOvr>
  <p:transition spd="slow" advClick="0" advTm="10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216724"/>
      </p:ext>
    </p:extLst>
  </p:cSld>
  <p:clrMapOvr>
    <a:masterClrMapping/>
  </p:clrMapOvr>
  <p:transition spd="slow" advClick="0" advTm="10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613059"/>
      </p:ext>
    </p:extLst>
  </p:cSld>
  <p:clrMapOvr>
    <a:masterClrMapping/>
  </p:clrMapOvr>
  <p:transition spd="slow" advClick="0" advTm="10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679644"/>
      </p:ext>
    </p:extLst>
  </p:cSld>
  <p:clrMapOvr>
    <a:masterClrMapping/>
  </p:clrMapOvr>
  <p:transition spd="slow" advClick="0" advTm="10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56369"/>
      </p:ext>
    </p:extLst>
  </p:cSld>
  <p:clrMapOvr>
    <a:masterClrMapping/>
  </p:clrMapOvr>
  <p:transition spd="slow" advClick="0" advTm="1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B22C18-7CE3-40CA-BFE9-51974A710D7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8686600"/>
      </p:ext>
    </p:extLst>
  </p:cSld>
  <p:clrMapOvr>
    <a:masterClrMapping/>
  </p:clrMapOvr>
  <p:transition spd="slow" advClick="0" advTm="10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430270"/>
      </p:ext>
    </p:extLst>
  </p:cSld>
  <p:clrMapOvr>
    <a:masterClrMapping/>
  </p:clrMapOvr>
  <p:transition spd="slow" advClick="0" advTm="10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0163544"/>
      </p:ext>
    </p:extLst>
  </p:cSld>
  <p:clrMapOvr>
    <a:masterClrMapping/>
  </p:clrMapOvr>
  <p:transition spd="slow" advClick="0" advTm="10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0162718"/>
      </p:ext>
    </p:extLst>
  </p:cSld>
  <p:clrMapOvr>
    <a:masterClrMapping/>
  </p:clrMapOvr>
  <p:transition spd="slow" advClick="0" advTm="10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8129121"/>
      </p:ext>
    </p:extLst>
  </p:cSld>
  <p:clrMapOvr>
    <a:masterClrMapping/>
  </p:clrMapOvr>
  <p:transition spd="slow" advClick="0" advTm="10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0216142"/>
      </p:ext>
    </p:extLst>
  </p:cSld>
  <p:clrMapOvr>
    <a:masterClrMapping/>
  </p:clrMapOvr>
  <p:transition spd="slow" advClick="0" advTm="10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078141"/>
      </p:ext>
    </p:extLst>
  </p:cSld>
  <p:clrMapOvr>
    <a:masterClrMapping/>
  </p:clrMapOvr>
  <p:transition spd="slow" advClick="0" advTm="10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216724"/>
      </p:ext>
    </p:extLst>
  </p:cSld>
  <p:clrMapOvr>
    <a:masterClrMapping/>
  </p:clrMapOvr>
  <p:transition spd="slow" advClick="0" advTm="10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613059"/>
      </p:ext>
    </p:extLst>
  </p:cSld>
  <p:clrMapOvr>
    <a:masterClrMapping/>
  </p:clrMapOvr>
  <p:transition spd="slow" advClick="0" advTm="10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679644"/>
      </p:ext>
    </p:extLst>
  </p:cSld>
  <p:clrMapOvr>
    <a:masterClrMapping/>
  </p:clrMapOvr>
  <p:transition spd="slow" advClick="0" advTm="1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7A54852-F08F-472E-BE33-CE70F3AA489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56369"/>
      </p:ext>
    </p:extLst>
  </p:cSld>
  <p:clrMapOvr>
    <a:masterClrMapping/>
  </p:clrMapOvr>
  <p:transition spd="slow" advClick="0" advTm="10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8686600"/>
      </p:ext>
    </p:extLst>
  </p:cSld>
  <p:clrMapOvr>
    <a:masterClrMapping/>
  </p:clrMapOvr>
  <p:transition spd="slow" advClick="0" advTm="10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430270"/>
      </p:ext>
    </p:extLst>
  </p:cSld>
  <p:clrMapOvr>
    <a:masterClrMapping/>
  </p:clrMapOvr>
  <p:transition spd="slow" advClick="0" advTm="10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0163544"/>
      </p:ext>
    </p:extLst>
  </p:cSld>
  <p:clrMapOvr>
    <a:masterClrMapping/>
  </p:clrMapOvr>
  <p:transition spd="slow" advClick="0" advTm="10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0162718"/>
      </p:ext>
    </p:extLst>
  </p:cSld>
  <p:clrMapOvr>
    <a:masterClrMapping/>
  </p:clrMapOvr>
  <p:transition spd="slow" advClick="0" advTm="10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3138-9625-424C-BC6B-F62BA7627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21146-5B37-4947-A83B-4351DB6D3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C18D2-8A32-45EE-80BF-42E530BC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F4A02-BFE5-4D82-8711-5A8FDCA6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9921E-1E05-4DC8-AEBA-1CE2A713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26276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E2F4-9C93-4568-A06B-34E39C6E4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4FEA8-5894-4803-BA8E-B57BDF88E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0A9D8-C867-4652-99B1-625279C4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E8CA8-5559-4475-B4B9-9D0CA2B2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9CC5E-1D1A-4715-8649-9DC4441C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3751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365B-F88D-4342-8038-B24AFD50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459-F333-4F7C-83AF-A329A96A0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41BF7-4409-4545-9255-22E8E483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6A0E-EC84-4D45-8674-1E882130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7C1F-2076-4BC8-93EE-0EE68F90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7556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8201-75D3-4EE1-8D32-718F3C79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61CD3-BCD1-43F7-B46F-37927CC06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3E876-26EA-423C-A8B3-E3A3AC657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42CA9-A8E0-4C77-A99F-AFAD1896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BFA67-B35C-4AB5-B277-6273BDF9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FE5F9-F20D-4808-9846-A61047E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8772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FBF6-4292-4BFE-971E-25ED778C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3E82F-65FB-452A-9338-6578FC57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67400-8872-4338-8476-139684475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746FB-C4E7-4228-A86F-01CB2B9BA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6B85-4812-4465-8EF7-F3E03FACC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4DE80-14A7-40E6-A79D-74AE8447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100A7-0DD7-4A71-A52C-2685C1D6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6B1E2A-1EA0-4529-B881-6A23704D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34736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0A7DF7C8-1BF0-4C3F-A72D-C324076B0BF7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3CDF-E5CE-4895-8CD7-1F2A2AEB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030E7-9559-418C-8151-B5D33AB7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A828B-16C8-40A5-B1FC-00F8A8D7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9543B-6B95-4BDA-94AC-2D1CC7DD6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614486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414D8B-F7BE-4EDD-BB4A-78AF5C6A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9749B-01A3-42C8-8D14-AE14BF1C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977F-7312-4087-85F0-ED156E3F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437180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52109-7184-4C46-A7B5-3A94364F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4861-288F-4729-AF4C-DABA48F3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8EBA4-C0BB-4585-A19F-5DEC814B7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6BE02-0357-442D-B6F0-4908B496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68E6B-952F-4CDD-8EE4-C987B5E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59AE3-60EC-483E-9FD9-D6FAD122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73073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102E-E17B-4AA5-94AE-118E076B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5A964-28AA-4012-8241-DC4F2B05D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74305-AC8D-4277-BEAF-D924F696A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A7ADE-1663-4333-B51C-4CDDB74A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7D853-7BB9-4188-AF75-3E251F01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65899-0B34-49E7-9B64-529FBCB4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577527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83B7-37B0-45EC-8F0D-F17D905E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FFF2A-5FAA-4FCC-B30B-0D51EDA24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29DE4-8CE7-430E-BA4C-910D0643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1B77D-C4F5-4279-9FD0-6B25A948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FA061-ED84-421D-9CBE-3A870403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993922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9EB55-4E18-4628-A8C5-3D05471B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7C349-851C-444F-8E94-19B0F50A0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8968-07E6-4A9F-9744-A94B6DF34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521C6-F555-4D50-B86B-47291E5D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FD48-12EC-41C3-BFE3-13E57298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48297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2784029C-940B-4A63-8AD5-C53B25A9342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8679FD36-5184-4B68-9A23-C31C5A10EEF4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D738157-F495-4014-A19E-DE2273E1D06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4C0D74E-5CFD-4953-84FD-77BDD367EE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10465-3E2B-4553-9D0B-49D467D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F68F1-30BE-4296-B121-F87923D0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FCC63-BD4A-4C91-B7F4-2E764ED24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AA99B6-0B5D-40B8-A714-B7F98FE75784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A3FEB-45A9-4543-A442-8C0BC8812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55359-A564-41D5-9628-2287E92AF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65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88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 advClick="0" advTm="10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FCEB6F-C889-45F3-8054-82AEC945E64A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88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Click="0" advTm="10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6724C-43EA-409F-AFE1-7DFB8512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BFD9-8A22-4ABD-9EB5-7D34BC612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EF0A-7FF6-4F4A-8072-A28641537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3D3BB6-7B1C-4675-B784-C15E090984C3}" type="datetimeFigureOut">
              <a:rPr lang="hr-HR" smtClean="0"/>
              <a:t>15.3.2023.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B0777-13F2-4FC5-9711-2272A82EB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A7759-DBC0-4E49-B2FE-2DAA90B72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420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entar.za.volontiranje.fo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instagram.com/centar.za.volontiranje.foi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entar.za.volontiranje.foi/" TargetMode="External"/><Relationship Id="rId2" Type="http://schemas.openxmlformats.org/officeDocument/2006/relationships/hyperlink" Target="https://www.facebook.com/centar.za.volontiranje.foi" TargetMode="Externa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899592"/>
            <a:ext cx="12192000" cy="91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2333582" y="6011964"/>
            <a:ext cx="752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b="1" dirty="0">
                <a:solidFill>
                  <a:schemeClr val="bg1"/>
                </a:solidFill>
                <a:cs typeface="Calibri"/>
              </a:rPr>
              <a:t>FACEBOOK: </a:t>
            </a:r>
            <a:r>
              <a:rPr lang="hr-HR" sz="2400" dirty="0">
                <a:solidFill>
                  <a:schemeClr val="bg1"/>
                </a:solidFill>
                <a:cs typeface="Calibri"/>
                <a:hlinkClick r:id="rId3"/>
              </a:rPr>
              <a:t>Centar za volontiranje i humanitarni rad FOI</a:t>
            </a:r>
            <a:endParaRPr lang="hr-HR" sz="2400" dirty="0">
              <a:solidFill>
                <a:schemeClr val="bg1"/>
              </a:solidFill>
              <a:cs typeface="Calibri"/>
            </a:endParaRPr>
          </a:p>
          <a:p>
            <a:r>
              <a:rPr lang="hr-HR" sz="2400" b="1" dirty="0">
                <a:solidFill>
                  <a:schemeClr val="bg1"/>
                </a:solidFill>
                <a:cs typeface="Calibri"/>
              </a:rPr>
              <a:t>INSTAGRAM: </a:t>
            </a:r>
            <a:r>
              <a:rPr lang="hr-HR" sz="2000" dirty="0" err="1">
                <a:hlinkClick r:id="rId4"/>
              </a:rPr>
              <a:t>centar.za.volontiranje.foi</a:t>
            </a:r>
            <a:endParaRPr lang="hr-H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29049"/>
      </p:ext>
    </p:extLst>
  </p:cSld>
  <p:clrMapOvr>
    <a:masterClrMapping/>
  </p:clrMapOvr>
  <p:transition spd="slow" advClick="0" advTm="1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79577" y="1357299"/>
            <a:ext cx="83884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CC0027"/>
                </a:solidFill>
              </a:rPr>
              <a:t>Akademska godina 2021./22. </a:t>
            </a:r>
          </a:p>
          <a:p>
            <a:pPr marL="0" indent="0">
              <a:buNone/>
            </a:pPr>
            <a:endParaRPr lang="hr-HR" b="1" dirty="0">
              <a:solidFill>
                <a:srgbClr val="CC0027"/>
              </a:solidFill>
            </a:endParaRPr>
          </a:p>
          <a:p>
            <a:r>
              <a:rPr lang="hr-HR" sz="6000" b="1" dirty="0">
                <a:solidFill>
                  <a:srgbClr val="CC0027"/>
                </a:solidFill>
              </a:rPr>
              <a:t>369 volonterska sata</a:t>
            </a:r>
          </a:p>
          <a:p>
            <a:r>
              <a:rPr lang="hr-HR" sz="6000" b="1" dirty="0">
                <a:solidFill>
                  <a:srgbClr val="CC0027"/>
                </a:solidFill>
                <a:sym typeface="Symbol" panose="05050102010706020507" pitchFamily="18" charset="2"/>
              </a:rPr>
              <a:t> </a:t>
            </a:r>
            <a:r>
              <a:rPr lang="hr-HR" sz="6000" b="1" dirty="0">
                <a:solidFill>
                  <a:srgbClr val="CC0027"/>
                </a:solidFill>
              </a:rPr>
              <a:t>30  volontera</a:t>
            </a:r>
          </a:p>
          <a:p>
            <a:pPr marL="0" indent="0">
              <a:buNone/>
            </a:pPr>
            <a:endParaRPr lang="hr-HR" sz="3600" b="1" dirty="0">
              <a:solidFill>
                <a:srgbClr val="CC0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05202"/>
      </p:ext>
    </p:extLst>
  </p:cSld>
  <p:clrMapOvr>
    <a:masterClrMapping/>
  </p:clrMapOvr>
  <p:transition spd="slow" advClick="0" advTm="1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2B51D6-3187-46F0-85F0-DAB69134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28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2700" dirty="0">
                <a:solidFill>
                  <a:srgbClr val="FF0000"/>
                </a:solidFill>
              </a:rPr>
              <a:t>U sklopu akcije „Hrvatska volontira“ organizirano je  čišćenje i uređenja okoliša Fakulteta – svibanj 2022. </a:t>
            </a:r>
            <a:r>
              <a:rPr lang="hr-HR" dirty="0"/>
              <a:t> </a:t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F9A217E-4E0B-4727-A22E-EFC0D0C16DB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624" y="1988840"/>
            <a:ext cx="65548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35186"/>
      </p:ext>
    </p:extLst>
  </p:cSld>
  <p:clrMapOvr>
    <a:masterClrMapping/>
  </p:clrMapOvr>
  <p:transition spd="slow" advClick="0" advTm="10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73188" y="490662"/>
            <a:ext cx="8229600" cy="1098998"/>
          </a:xfrm>
        </p:spPr>
        <p:txBody>
          <a:bodyPr>
            <a:no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Festival znanosti 2022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2398440" cy="4525963"/>
          </a:xfrm>
        </p:spPr>
        <p:txBody>
          <a:bodyPr/>
          <a:lstStyle/>
          <a:p>
            <a:r>
              <a:rPr lang="hr-HR" sz="1800" dirty="0"/>
              <a:t>Izložba likovnih radova djece predškolskog i učenika osnovnoškolskog uzrasta. „Život u virtualnom svijetu“ (svibanj 2022)</a:t>
            </a:r>
          </a:p>
          <a:p>
            <a:endParaRPr lang="hr-HR" sz="1800" dirty="0"/>
          </a:p>
          <a:p>
            <a:r>
              <a:rPr lang="hr-HR" sz="1800" dirty="0"/>
              <a:t>Na izložbu je pristiglo 80-tak dječjih radova u različitim tehnikama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90BE433-50F9-44CA-92A3-4BAED6DB5C5C}"/>
              </a:ext>
            </a:extLst>
          </p:cNvPr>
          <p:cNvPicPr/>
          <p:nvPr/>
        </p:nvPicPr>
        <p:blipFill rotWithShape="1">
          <a:blip r:embed="rId2"/>
          <a:srcRect t="44472" r="1745" b="9255"/>
          <a:stretch/>
        </p:blipFill>
        <p:spPr bwMode="auto">
          <a:xfrm>
            <a:off x="3227575" y="1926452"/>
            <a:ext cx="40386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427C72C-FD94-44E6-ABB8-6B66831D7CF0}"/>
              </a:ext>
            </a:extLst>
          </p:cNvPr>
          <p:cNvPicPr/>
          <p:nvPr/>
        </p:nvPicPr>
        <p:blipFill rotWithShape="1">
          <a:blip r:embed="rId3"/>
          <a:srcRect l="-8342" t="38989" r="-2703" b="12254"/>
          <a:stretch/>
        </p:blipFill>
        <p:spPr bwMode="auto">
          <a:xfrm>
            <a:off x="7320136" y="1695291"/>
            <a:ext cx="4564380" cy="4335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3C60B327-8B3B-4790-B657-6DBAB78A0B30}"/>
              </a:ext>
            </a:extLst>
          </p:cNvPr>
          <p:cNvSpPr/>
          <p:nvPr/>
        </p:nvSpPr>
        <p:spPr>
          <a:xfrm>
            <a:off x="3791744" y="6269211"/>
            <a:ext cx="2708775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OŠ učiteljica Verica </a:t>
            </a:r>
            <a:r>
              <a:rPr lang="hr-HR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Šilec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DA73148-2D30-4B9C-9D0F-2AA7092E838C}"/>
              </a:ext>
            </a:extLst>
          </p:cNvPr>
          <p:cNvSpPr/>
          <p:nvPr/>
        </p:nvSpPr>
        <p:spPr>
          <a:xfrm>
            <a:off x="7608168" y="6309320"/>
            <a:ext cx="6096000" cy="670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OŠ učiteljica Aleksandra Oreški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92993"/>
      </p:ext>
    </p:extLst>
  </p:cSld>
  <p:clrMapOvr>
    <a:masterClrMapping/>
  </p:clrMapOvr>
  <p:transition spd="slow" advClick="0" advTm="1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C5269A-76F2-4301-803B-EEA4E70C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Nacionalni odbor za razvoj volonterstva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312F108-78D7-44D6-86C4-5D7ED17D9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1039400" cy="4525963"/>
          </a:xfrm>
        </p:spPr>
        <p:txBody>
          <a:bodyPr/>
          <a:lstStyle/>
          <a:p>
            <a:r>
              <a:rPr lang="hr-HR" sz="1800" dirty="0"/>
              <a:t>Temeljem Odluke Vlade Republike Hrvatske, prof.dr.sc. Violeta </a:t>
            </a:r>
            <a:r>
              <a:rPr lang="hr-HR" sz="1800" dirty="0" err="1"/>
              <a:t>Vidaček</a:t>
            </a:r>
            <a:r>
              <a:rPr lang="hr-HR" sz="1800" dirty="0"/>
              <a:t> </a:t>
            </a:r>
            <a:r>
              <a:rPr lang="hr-HR" sz="1800" dirty="0" err="1"/>
              <a:t>Hainš</a:t>
            </a:r>
            <a:r>
              <a:rPr lang="hr-HR" sz="1800" dirty="0"/>
              <a:t> i prof.dr.sc. Sandra Lovrenčić imenovane su 18.2.2022. članicom i zamjenicom članice Nacionalnog odbora za razvoj volonterstva pri Ministarstvu rada, mirovinskog sustava, obitelji i socijalne politike (NN 22/2022)</a:t>
            </a:r>
          </a:p>
          <a:p>
            <a:pPr marL="0" indent="0">
              <a:buNone/>
            </a:pPr>
            <a:r>
              <a:rPr lang="hr-HR" sz="1800" dirty="0"/>
              <a:t> 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B031DB3-0279-4184-A4F3-1224178B5496}"/>
              </a:ext>
            </a:extLst>
          </p:cNvPr>
          <p:cNvPicPr/>
          <p:nvPr/>
        </p:nvPicPr>
        <p:blipFill rotWithShape="1">
          <a:blip r:embed="rId2"/>
          <a:srcRect l="7936" t="8466" r="36905" b="6643"/>
          <a:stretch/>
        </p:blipFill>
        <p:spPr bwMode="auto">
          <a:xfrm>
            <a:off x="911424" y="3006122"/>
            <a:ext cx="3744416" cy="3308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1A444D2-CB97-4D7A-B887-21B580813765}"/>
              </a:ext>
            </a:extLst>
          </p:cNvPr>
          <p:cNvPicPr/>
          <p:nvPr/>
        </p:nvPicPr>
        <p:blipFill rotWithShape="1">
          <a:blip r:embed="rId3"/>
          <a:srcRect l="13095" t="5409" r="32011" b="12052"/>
          <a:stretch/>
        </p:blipFill>
        <p:spPr bwMode="auto">
          <a:xfrm>
            <a:off x="6023992" y="3006122"/>
            <a:ext cx="4032448" cy="3454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1799490"/>
      </p:ext>
    </p:extLst>
  </p:cSld>
  <p:clrMapOvr>
    <a:masterClrMapping/>
  </p:clrMapOvr>
  <p:transition spd="slow" advClick="0" advTm="1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5B1E8A-D161-4E4D-876B-2CB0BA48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Priznanje dekanice za volontiranje 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39D28F-2A98-426B-A068-0387B830D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10463336" cy="4525963"/>
          </a:xfrm>
        </p:spPr>
        <p:txBody>
          <a:bodyPr/>
          <a:lstStyle/>
          <a:p>
            <a:pPr marL="0" indent="0">
              <a:buNone/>
            </a:pPr>
            <a:r>
              <a:rPr lang="hr-HR" sz="1800" dirty="0"/>
              <a:t>Studenti </a:t>
            </a:r>
            <a:r>
              <a:rPr lang="hr-HR" sz="1800" dirty="0" err="1"/>
              <a:t>Jerry</a:t>
            </a:r>
            <a:r>
              <a:rPr lang="hr-HR" sz="1800" dirty="0"/>
              <a:t> John </a:t>
            </a:r>
            <a:r>
              <a:rPr lang="hr-HR" sz="1800" dirty="0" err="1"/>
              <a:t>Antolos</a:t>
            </a:r>
            <a:r>
              <a:rPr lang="hr-HR" sz="1800" dirty="0"/>
              <a:t>, Maja </a:t>
            </a:r>
            <a:r>
              <a:rPr lang="hr-HR" sz="1800" dirty="0" err="1"/>
              <a:t>Benkus</a:t>
            </a:r>
            <a:r>
              <a:rPr lang="hr-HR" sz="1800" dirty="0"/>
              <a:t> i Božo Kvesić predloženi su za Priznanje Fakultetskog vijeća za volontiranje i/ili humanitarni rad te su im ista priznanja i dodijeljena na svečanoj sjednici Fakultetskog vijeća održanoj 19.12.2021. u HNK Varaždin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7F342B-386E-41BC-BF16-915C6F8AB4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0236" y="3504763"/>
            <a:ext cx="3387333" cy="251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F15A074-480E-41BE-9796-CC6CEACB4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2960756"/>
            <a:ext cx="2515728" cy="34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4790"/>
      </p:ext>
    </p:extLst>
  </p:cSld>
  <p:clrMapOvr>
    <a:masterClrMapping/>
  </p:clrMapOvr>
  <p:transition spd="slow" advClick="0" advTm="1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71703896-5625-4ECF-9B52-1D799C89A08E}"/>
              </a:ext>
            </a:extLst>
          </p:cNvPr>
          <p:cNvSpPr txBox="1">
            <a:spLocks/>
          </p:cNvSpPr>
          <p:nvPr/>
        </p:nvSpPr>
        <p:spPr>
          <a:xfrm>
            <a:off x="5951984" y="980728"/>
            <a:ext cx="528815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rgbClr val="FF0000"/>
                </a:solidFill>
              </a:rPr>
              <a:t>Volontiranje u  sklopu predmeta „Socijalno poduzetništvo”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1001862D-959C-458A-B622-B013D542FCAD}"/>
              </a:ext>
            </a:extLst>
          </p:cNvPr>
          <p:cNvSpPr txBox="1">
            <a:spLocks/>
          </p:cNvSpPr>
          <p:nvPr/>
        </p:nvSpPr>
        <p:spPr>
          <a:xfrm>
            <a:off x="1985390" y="4763664"/>
            <a:ext cx="8229600" cy="176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07B18F9B-671A-4EB7-A003-10BB5F02DE7D}"/>
              </a:ext>
            </a:extLst>
          </p:cNvPr>
          <p:cNvSpPr/>
          <p:nvPr/>
        </p:nvSpPr>
        <p:spPr>
          <a:xfrm>
            <a:off x="6384032" y="2636912"/>
            <a:ext cx="4608512" cy="3923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Studenti su volontirali u okviru projekata Udruge za sindrom </a:t>
            </a:r>
            <a:r>
              <a:rPr lang="hr-HR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hr-HR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Međimurske županije, Udruge Spas Varaždin, Crvenog križ Pregrada, Socijalne samoposluge Varaždin, Pučke kuhinje Caritasa, FOI-ja, Udruge </a:t>
            </a:r>
            <a:r>
              <a:rPr lang="hr-HR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eStudent</a:t>
            </a:r>
            <a:r>
              <a:rPr lang="hr-HR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r-HR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Nositeljice predmeta Socijalno poduzetništvo su  izv.prof.dr.sc. Irena </a:t>
            </a:r>
            <a:r>
              <a:rPr lang="hr-HR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Konecki</a:t>
            </a:r>
            <a:r>
              <a:rPr lang="hr-HR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 doc.dr.sc. Kristina </a:t>
            </a:r>
            <a:r>
              <a:rPr lang="hr-HR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Detelj</a:t>
            </a:r>
            <a:endParaRPr lang="hr-HR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r-H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96D4D293-88E4-4186-8D0E-45DA00BD51CC}"/>
              </a:ext>
            </a:extLst>
          </p:cNvPr>
          <p:cNvSpPr/>
          <p:nvPr/>
        </p:nvSpPr>
        <p:spPr>
          <a:xfrm>
            <a:off x="623392" y="1102964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Edukacije i informiranje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D61F675E-9807-4524-AB3B-4A7B531ED67C}"/>
              </a:ext>
            </a:extLst>
          </p:cNvPr>
          <p:cNvSpPr/>
          <p:nvPr/>
        </p:nvSpPr>
        <p:spPr>
          <a:xfrm>
            <a:off x="623392" y="2114233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+mj-lt"/>
              </a:rPr>
              <a:t>U ožujku 2022. održane su edukacije Zakon o volonterstvu i Etički kodeks volontera (prof.dr.sc. Sandra Lovrenčić i prof.dr.sc. Violeta </a:t>
            </a:r>
            <a:r>
              <a:rPr lang="hr-HR" dirty="0" err="1">
                <a:latin typeface="+mj-lt"/>
              </a:rPr>
              <a:t>Vidaček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Hainš</a:t>
            </a:r>
            <a:r>
              <a:rPr lang="hr-HR" dirty="0">
                <a:latin typeface="+mj-lt"/>
              </a:rPr>
              <a:t>) 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3C5D5E83-A8AF-430D-AE8D-4B9F4BC1C7A8}"/>
              </a:ext>
            </a:extLst>
          </p:cNvPr>
          <p:cNvSpPr/>
          <p:nvPr/>
        </p:nvSpPr>
        <p:spPr>
          <a:xfrm>
            <a:off x="479376" y="4221088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U rujnu 2021.  u sklopu Tribine za brucoše studenti prve godine informirani su o mogućnostima volontiranja </a:t>
            </a:r>
          </a:p>
        </p:txBody>
      </p:sp>
    </p:spTree>
    <p:extLst>
      <p:ext uri="{BB962C8B-B14F-4D97-AF65-F5344CB8AC3E}">
        <p14:creationId xmlns:p14="http://schemas.microsoft.com/office/powerpoint/2010/main" val="4262372718"/>
      </p:ext>
    </p:extLst>
  </p:cSld>
  <p:clrMapOvr>
    <a:masterClrMapping/>
  </p:clrMapOvr>
  <p:transition spd="slow" advClick="0" advTm="1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7852" y="3612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Tim Centra za volontiranje i humanitarni rad FOI 2020./21.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19536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prof. dr. sc. Sandra Lovrenčić - voditeljica Centra</a:t>
            </a:r>
          </a:p>
          <a:p>
            <a:r>
              <a:rPr lang="hr-HR" dirty="0"/>
              <a:t>prof. dr. sc. Violeta </a:t>
            </a:r>
            <a:r>
              <a:rPr lang="hr-HR" dirty="0" err="1"/>
              <a:t>Vidaček</a:t>
            </a:r>
            <a:r>
              <a:rPr lang="hr-HR" dirty="0"/>
              <a:t> - </a:t>
            </a:r>
            <a:r>
              <a:rPr lang="hr-HR" dirty="0" err="1"/>
              <a:t>Hainš</a:t>
            </a:r>
            <a:r>
              <a:rPr lang="hr-HR" dirty="0"/>
              <a:t> - koordinatorica volonterskih aktivnosti</a:t>
            </a:r>
          </a:p>
          <a:p>
            <a:r>
              <a:rPr lang="hr-HR" dirty="0"/>
              <a:t>Jerry John Antolos, </a:t>
            </a:r>
            <a:r>
              <a:rPr lang="hr-HR" dirty="0" err="1"/>
              <a:t>univ</a:t>
            </a:r>
            <a:r>
              <a:rPr lang="hr-HR" dirty="0"/>
              <a:t>. </a:t>
            </a:r>
            <a:r>
              <a:rPr lang="hr-HR" dirty="0" err="1"/>
              <a:t>bacc</a:t>
            </a:r>
            <a:r>
              <a:rPr lang="hr-HR" dirty="0"/>
              <a:t>. inf. – koordinator volontera</a:t>
            </a:r>
          </a:p>
          <a:p>
            <a:endParaRPr lang="hr-HR" dirty="0"/>
          </a:p>
          <a:p>
            <a:r>
              <a:rPr lang="hr-HR" sz="3200" b="1" dirty="0">
                <a:cs typeface="Calibri"/>
              </a:rPr>
              <a:t>FACEBOOK: </a:t>
            </a:r>
            <a:r>
              <a:rPr lang="hr-HR" sz="3200" dirty="0">
                <a:solidFill>
                  <a:schemeClr val="bg1"/>
                </a:solidFill>
                <a:cs typeface="Calibri"/>
                <a:hlinkClick r:id="rId2"/>
              </a:rPr>
              <a:t>Centar za volontiranje i humanitarni rad FOI</a:t>
            </a:r>
            <a:endParaRPr lang="hr-HR" sz="3200" dirty="0">
              <a:solidFill>
                <a:schemeClr val="bg1"/>
              </a:solidFill>
              <a:cs typeface="Calibri"/>
            </a:endParaRPr>
          </a:p>
          <a:p>
            <a:r>
              <a:rPr lang="hr-HR" sz="3200" b="1" dirty="0">
                <a:cs typeface="Calibri"/>
              </a:rPr>
              <a:t>INSTAGRAM: </a:t>
            </a:r>
            <a:r>
              <a:rPr lang="hr-HR" sz="2800" dirty="0" err="1">
                <a:hlinkClick r:id="rId3"/>
              </a:rPr>
              <a:t>centar.za.volontiranje.foi</a:t>
            </a:r>
            <a:endParaRPr lang="hr-HR" sz="2800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5119635"/>
      </p:ext>
    </p:extLst>
  </p:cSld>
  <p:clrMapOvr>
    <a:masterClrMapping/>
  </p:clrMapOvr>
  <p:transition spd="slow" advClick="0" advTm="1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D2156-1B7B-456E-B3BB-B192398A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D72CEF-CFA9-4183-A94C-EDEAC87C6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08233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800" dirty="0"/>
              <a:t>HVALA SVIM VOLONTERKAMA I </a:t>
            </a:r>
          </a:p>
          <a:p>
            <a:pPr marL="0" indent="0" algn="ctr">
              <a:buNone/>
            </a:pPr>
            <a:endParaRPr lang="hr-HR" sz="4800" dirty="0"/>
          </a:p>
          <a:p>
            <a:pPr marL="0" indent="0" algn="ctr">
              <a:buNone/>
            </a:pPr>
            <a:r>
              <a:rPr lang="hr-HR" sz="4800" dirty="0"/>
              <a:t>VOLONTERIMA NA SUDJELOVANJU !</a:t>
            </a:r>
          </a:p>
        </p:txBody>
      </p:sp>
    </p:spTree>
    <p:extLst>
      <p:ext uri="{BB962C8B-B14F-4D97-AF65-F5344CB8AC3E}">
        <p14:creationId xmlns:p14="http://schemas.microsoft.com/office/powerpoint/2010/main" val="3271534043"/>
      </p:ext>
    </p:extLst>
  </p:cSld>
  <p:clrMapOvr>
    <a:masterClrMapping/>
  </p:clrMapOvr>
  <p:transition spd="slow" advClick="0" advTm="10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5.0.5"/>
  <p:tag name="AS_OS" val="Microsoft Windows NT 10.0.17763.0"/>
  <p:tag name="AS_RELEASE_DATE" val="2021.06.14"/>
  <p:tag name="AS_TITLE" val="Aspose.Slides for .NET Standard 2.0"/>
  <p:tag name="AS_VERSION" val="2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 pitchFamily="34" charset="0"/>
        <a:cs typeface="Arial" pitchFamily="34" charset="0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 pitchFamily="34" charset="0"/>
        <a:cs typeface="Arial" pitchFamily="34" charset="0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 pitchFamily="34" charset="0"/>
        <a:cs typeface="Arial" pitchFamily="34" charset="0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 pitchFamily="34" charset="0"/>
        <a:cs typeface="Arial" pitchFamily="34" charset="0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390</Words>
  <Application>Microsoft Office PowerPoint</Application>
  <PresentationFormat>Široki zaslon</PresentationFormat>
  <Paragraphs>39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5</vt:i4>
      </vt:variant>
      <vt:variant>
        <vt:lpstr>Naslovi slajdova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Office Theme</vt:lpstr>
      <vt:lpstr>Office Theme</vt:lpstr>
      <vt:lpstr>Tema sustava Office</vt:lpstr>
      <vt:lpstr>Tema sustava Office</vt:lpstr>
      <vt:lpstr>Office Theme</vt:lpstr>
      <vt:lpstr>PowerPoint prezentacija</vt:lpstr>
      <vt:lpstr>PowerPoint prezentacija</vt:lpstr>
      <vt:lpstr>U sklopu akcije „Hrvatska volontira“ organizirano je  čišćenje i uređenja okoliša Fakulteta – svibanj 2022.   </vt:lpstr>
      <vt:lpstr>Festival znanosti 2022</vt:lpstr>
      <vt:lpstr>Nacionalni odbor za razvoj volonterstva</vt:lpstr>
      <vt:lpstr>Priznanje dekanice za volontiranje  </vt:lpstr>
      <vt:lpstr>PowerPoint prezentacija</vt:lpstr>
      <vt:lpstr>Tim Centra za volontiranje i humanitarni rad FOI 2020./21.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Violeta Vidaček-Hainš</cp:lastModifiedBy>
  <cp:revision>25</cp:revision>
  <cp:lastPrinted>2021-09-23T20:14:28Z</cp:lastPrinted>
  <dcterms:created xsi:type="dcterms:W3CDTF">2021-09-23T20:14:28Z</dcterms:created>
  <dcterms:modified xsi:type="dcterms:W3CDTF">2023-03-15T14:47:42Z</dcterms:modified>
</cp:coreProperties>
</file>