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2" r:id="rId2"/>
    <p:sldMasterId id="2147483678" r:id="rId3"/>
    <p:sldMasterId id="2147483680" r:id="rId4"/>
    <p:sldMasterId id="2147483696" r:id="rId5"/>
    <p:sldMasterId id="2147483712" r:id="rId6"/>
    <p:sldMasterId id="2147483728" r:id="rId7"/>
    <p:sldMasterId id="2147483744" r:id="rId8"/>
  </p:sldMasterIdLst>
  <p:notesMasterIdLst>
    <p:notesMasterId r:id="rId76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319" r:id="rId15"/>
    <p:sldId id="318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325" r:id="rId45"/>
    <p:sldId id="322" r:id="rId46"/>
    <p:sldId id="293" r:id="rId47"/>
    <p:sldId id="326" r:id="rId48"/>
    <p:sldId id="295" r:id="rId49"/>
    <p:sldId id="296" r:id="rId50"/>
    <p:sldId id="327" r:id="rId51"/>
    <p:sldId id="298" r:id="rId52"/>
    <p:sldId id="328" r:id="rId53"/>
    <p:sldId id="300" r:id="rId54"/>
    <p:sldId id="323" r:id="rId55"/>
    <p:sldId id="301" r:id="rId56"/>
    <p:sldId id="302" r:id="rId57"/>
    <p:sldId id="321" r:id="rId58"/>
    <p:sldId id="303" r:id="rId59"/>
    <p:sldId id="304" r:id="rId60"/>
    <p:sldId id="305" r:id="rId61"/>
    <p:sldId id="320" r:id="rId62"/>
    <p:sldId id="324" r:id="rId63"/>
    <p:sldId id="306" r:id="rId64"/>
    <p:sldId id="307" r:id="rId65"/>
    <p:sldId id="308" r:id="rId66"/>
    <p:sldId id="309" r:id="rId67"/>
    <p:sldId id="310" r:id="rId68"/>
    <p:sldId id="311" r:id="rId69"/>
    <p:sldId id="312" r:id="rId70"/>
    <p:sldId id="313" r:id="rId71"/>
    <p:sldId id="314" r:id="rId72"/>
    <p:sldId id="315" r:id="rId73"/>
    <p:sldId id="316" r:id="rId74"/>
    <p:sldId id="317" r:id="rId75"/>
  </p:sldIdLst>
  <p:sldSz cx="9144000" cy="5143500" type="screen16x9"/>
  <p:notesSz cx="6858000" cy="9144000"/>
  <p:embeddedFontLst>
    <p:embeddedFont>
      <p:font typeface="Raleway" panose="020B0604020202020204" charset="-18"/>
      <p:regular r:id="rId77"/>
      <p:bold r:id="rId78"/>
      <p:italic r:id="rId79"/>
      <p:boldItalic r:id="rId80"/>
    </p:embeddedFont>
    <p:embeddedFont>
      <p:font typeface="Calibri Light" panose="020F0302020204030204" pitchFamily="34" charset="0"/>
      <p:regular r:id="rId81"/>
      <p:italic r:id="rId82"/>
    </p:embeddedFont>
    <p:embeddedFont>
      <p:font typeface="Calibri" panose="020F0502020204030204" pitchFamily="34" charset="0"/>
      <p:regular r:id="rId83"/>
      <p:bold r:id="rId84"/>
      <p:italic r:id="rId85"/>
      <p:boldItalic r:id="rId86"/>
    </p:embeddedFont>
    <p:embeddedFont>
      <p:font typeface="Rockwell" panose="02060603020205020403" pitchFamily="18" charset="0"/>
      <p:regular r:id="rId87"/>
      <p:bold r:id="rId88"/>
      <p:italic r:id="rId89"/>
      <p:boldItalic r:id="rId9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91" roundtripDataSignature="AMtx7miry42qaxFOq7ogCNwIGwrXqWxlx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1188920-03FB-44B0-BC83-FBFE7A62BD9A}">
  <a:tblStyle styleId="{71188920-03FB-44B0-BC83-FBFE7A62BD9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6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254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16135FC-9164-4B92-87DC-DDB9B3205A9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AED"/>
          </a:solidFill>
        </a:fill>
      </a:tcStyle>
    </a:wholeTbl>
    <a:band1H>
      <a:tcTxStyle/>
      <a:tcStyle>
        <a:tcBdr/>
        <a:fill>
          <a:solidFill>
            <a:srgbClr val="CAD3D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D3D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6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6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D41592B-B223-41FE-A38C-353D9D7F9C1C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EF2E7"/>
          </a:solidFill>
        </a:fill>
      </a:tcStyle>
    </a:wholeTbl>
    <a:band1H>
      <a:tcTxStyle/>
      <a:tcStyle>
        <a:tcBdr/>
        <a:fill>
          <a:solidFill>
            <a:srgbClr val="FCE4CB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CE4CB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2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2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38FB723-5380-439D-8765-1243307058C3}" styleName="Table_3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9EA"/>
          </a:solidFill>
        </a:fill>
      </a:tcStyle>
    </a:wholeTbl>
    <a:band1H>
      <a:tcTxStyle/>
      <a:tcStyle>
        <a:tcBdr/>
        <a:fill>
          <a:solidFill>
            <a:srgbClr val="D1D1D1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1D1D1"/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E9E9EA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/>
        <a:fill>
          <a:solidFill>
            <a:srgbClr val="E9E9EA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78" y="1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font" Target="fonts/font8.fntdata"/><Relationship Id="rId89" Type="http://schemas.openxmlformats.org/officeDocument/2006/relationships/font" Target="fonts/font13.fntdata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font" Target="fonts/font3.fntdata"/><Relationship Id="rId5" Type="http://schemas.openxmlformats.org/officeDocument/2006/relationships/slideMaster" Target="slideMasters/slideMaster5.xml"/><Relationship Id="rId90" Type="http://schemas.openxmlformats.org/officeDocument/2006/relationships/font" Target="fonts/font14.fntdata"/><Relationship Id="rId95" Type="http://schemas.openxmlformats.org/officeDocument/2006/relationships/tableStyles" Target="tableStyles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font" Target="fonts/font4.fntdata"/><Relationship Id="rId85" Type="http://schemas.openxmlformats.org/officeDocument/2006/relationships/font" Target="fonts/font9.fntdata"/><Relationship Id="rId9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font" Target="fonts/font7.fntdata"/><Relationship Id="rId88" Type="http://schemas.openxmlformats.org/officeDocument/2006/relationships/font" Target="fonts/font12.fntdata"/><Relationship Id="rId91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font" Target="fonts/font2.fntdata"/><Relationship Id="rId81" Type="http://schemas.openxmlformats.org/officeDocument/2006/relationships/font" Target="fonts/font5.fntdata"/><Relationship Id="rId86" Type="http://schemas.openxmlformats.org/officeDocument/2006/relationships/font" Target="fonts/font10.fntdata"/><Relationship Id="rId9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font" Target="fonts/font11.fntdata"/><Relationship Id="rId61" Type="http://schemas.openxmlformats.org/officeDocument/2006/relationships/slide" Target="slides/slide53.xml"/><Relationship Id="rId82" Type="http://schemas.openxmlformats.org/officeDocument/2006/relationships/font" Target="fonts/font6.fntdata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font" Target="fonts/font1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q=http://www.free-power-point-templates.com/&amp;sa=D&amp;sntz=1&amp;usg=AFQjCNGWeCVdv2cRhI3dHtkzRMjt9Lq6Pw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r-HR"/>
              <a:t>This template is provided by </a:t>
            </a:r>
            <a:r>
              <a:rPr lang="hr-HR" sz="1200" b="0" i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http://www.free-power-point-templates.com/</a:t>
            </a:r>
            <a:endParaRPr/>
          </a:p>
        </p:txBody>
      </p:sp>
      <p:sp>
        <p:nvSpPr>
          <p:cNvPr id="226" name="Google Shape;226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Slobodno se kod financiranja doda da je sredstava više, nego postoji interes.</a:t>
            </a:r>
            <a:endParaRPr/>
          </a:p>
        </p:txBody>
      </p:sp>
      <p:sp>
        <p:nvSpPr>
          <p:cNvPr id="350" name="Google Shape;35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17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Listu partnerskih sveučilišta potražite na FOI webu</a:t>
            </a:r>
            <a:endParaRPr/>
          </a:p>
        </p:txBody>
      </p:sp>
      <p:sp>
        <p:nvSpPr>
          <p:cNvPr id="510" name="Google Shape;510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33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6" name="Google Shape;556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Ekon i inf, glavni i najveci grad litve, na baltičkom moru</a:t>
            </a:r>
            <a:endParaRPr/>
          </a:p>
        </p:txBody>
      </p:sp>
      <p:sp>
        <p:nvSpPr>
          <p:cNvPr id="557" name="Google Shape;557;p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39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93E7E-BEFF-4DE0-ADDA-F48DC47E70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8965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9" name="Google Shape;589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PDS/DS, ekonomisti i informaticari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Preko 500 partnerskih sporazuma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Veliki naglasak na međunarodnu suradnju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Svaki erasmus student dobiva savjetnika koji mu pomaže pro odabiru predmeta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42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2" name="Google Shape;612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Pds/ds</a:t>
            </a:r>
            <a:endParaRPr/>
          </a:p>
        </p:txBody>
      </p:sp>
      <p:sp>
        <p:nvSpPr>
          <p:cNvPr id="613" name="Google Shape;613;p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44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PDS/DS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93E7E-BEFF-4DE0-ADDA-F48DC47E70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7166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3" name="Google Shape;633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PDS 2. godina ljetni semestar Baze podataka 1 i Mreže računala</a:t>
            </a:r>
            <a:endParaRPr/>
          </a:p>
        </p:txBody>
      </p:sp>
      <p:sp>
        <p:nvSpPr>
          <p:cNvPr id="634" name="Google Shape;634;p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46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1" name="Google Shape;641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PDS/DS inf+ekon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Imamo sporazum s Fakultetom znanosti i tehnologije, ali i s Fakultetom ekonomije i menadžmenta</a:t>
            </a:r>
            <a:endParaRPr/>
          </a:p>
        </p:txBody>
      </p:sp>
      <p:sp>
        <p:nvSpPr>
          <p:cNvPr id="642" name="Google Shape;642;p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48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LAVAL – odlična destinacija za studente koje zanima računalna i informacijska sigurnost jer u lavalu postoji jedni cijeli modul na engl posvecen samo tome.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Ured za međunarodnu suradnju na raspolaganju (od pronalaska smještaja do organizacije putovanj)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LAVAL – TRAVANJ – održava se laval virtual –prvi sajam virtualne i prosirene stvarnosti u Europi</a:t>
            </a:r>
            <a:endParaRPr/>
          </a:p>
        </p:txBody>
      </p:sp>
      <p:sp>
        <p:nvSpPr>
          <p:cNvPr id="653" name="Google Shape;653;p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49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64"/>
          <p:cNvSpPr txBox="1">
            <a:spLocks noGrp="1"/>
          </p:cNvSpPr>
          <p:nvPr>
            <p:ph type="ctrTitle"/>
          </p:nvPr>
        </p:nvSpPr>
        <p:spPr>
          <a:xfrm>
            <a:off x="601670" y="2724455"/>
            <a:ext cx="8246070" cy="137434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64"/>
          <p:cNvSpPr txBox="1">
            <a:spLocks noGrp="1"/>
          </p:cNvSpPr>
          <p:nvPr>
            <p:ph type="subTitle" idx="1"/>
          </p:nvPr>
        </p:nvSpPr>
        <p:spPr>
          <a:xfrm>
            <a:off x="601670" y="4251505"/>
            <a:ext cx="8246070" cy="61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spcBef>
                <a:spcPts val="560"/>
              </a:spcBef>
              <a:spcAft>
                <a:spcPts val="0"/>
              </a:spcAft>
              <a:buClr>
                <a:srgbClr val="244061"/>
              </a:buClr>
              <a:buSzPts val="2800"/>
              <a:buNone/>
              <a:defRPr sz="2800" b="0" i="0">
                <a:solidFill>
                  <a:srgbClr val="244061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6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6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6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4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84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84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6" name="Google Shape;76;p8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8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8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6CEAD-6C4C-46CF-ADB1-280DD35AEF6B}" type="datetime1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28/01/2021</a:t>
            </a:fld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C500B-1BCB-452B-802D-F943D569753B}" type="slidenum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900" b="0" i="0" u="none" strike="noStrike" kern="1200" cap="none" spc="0" normalizeH="0" baseline="0" noProof="0" dirty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356980"/>
      </p:ext>
    </p:extLst>
  </p:cSld>
  <p:clrMapOvr>
    <a:masterClrMapping/>
  </p:clrMapOvr>
  <p:transition spd="slow"/>
  <p:hf hdr="0" ft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 userDrawn="1"/>
        </p:nvGrpSpPr>
        <p:grpSpPr>
          <a:xfrm>
            <a:off x="8791996" y="4919421"/>
            <a:ext cx="214313" cy="165497"/>
            <a:chOff x="7015550" y="2614882"/>
            <a:chExt cx="214313" cy="220663"/>
          </a:xfrm>
          <a:solidFill>
            <a:srgbClr val="CE003D"/>
          </a:solidFill>
        </p:grpSpPr>
        <p:sp>
          <p:nvSpPr>
            <p:cNvPr id="46" name="Freeform 5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7015550" y="2614882"/>
              <a:ext cx="214313" cy="220663"/>
            </a:xfrm>
            <a:custGeom>
              <a:avLst/>
              <a:gdLst>
                <a:gd name="T0" fmla="*/ 28 w 56"/>
                <a:gd name="T1" fmla="*/ 4 h 56"/>
                <a:gd name="T2" fmla="*/ 52 w 56"/>
                <a:gd name="T3" fmla="*/ 28 h 56"/>
                <a:gd name="T4" fmla="*/ 28 w 56"/>
                <a:gd name="T5" fmla="*/ 52 h 56"/>
                <a:gd name="T6" fmla="*/ 4 w 56"/>
                <a:gd name="T7" fmla="*/ 28 h 56"/>
                <a:gd name="T8" fmla="*/ 28 w 56"/>
                <a:gd name="T9" fmla="*/ 4 h 56"/>
                <a:gd name="T10" fmla="*/ 28 w 56"/>
                <a:gd name="T11" fmla="*/ 0 h 56"/>
                <a:gd name="T12" fmla="*/ 0 w 56"/>
                <a:gd name="T13" fmla="*/ 28 h 56"/>
                <a:gd name="T14" fmla="*/ 28 w 56"/>
                <a:gd name="T15" fmla="*/ 56 h 56"/>
                <a:gd name="T16" fmla="*/ 56 w 56"/>
                <a:gd name="T17" fmla="*/ 28 h 56"/>
                <a:gd name="T18" fmla="*/ 28 w 56"/>
                <a:gd name="T1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4"/>
                  </a:moveTo>
                  <a:cubicBezTo>
                    <a:pt x="41" y="4"/>
                    <a:pt x="52" y="15"/>
                    <a:pt x="52" y="28"/>
                  </a:cubicBezTo>
                  <a:cubicBezTo>
                    <a:pt x="52" y="41"/>
                    <a:pt x="41" y="52"/>
                    <a:pt x="28" y="52"/>
                  </a:cubicBezTo>
                  <a:cubicBezTo>
                    <a:pt x="15" y="52"/>
                    <a:pt x="4" y="41"/>
                    <a:pt x="4" y="28"/>
                  </a:cubicBezTo>
                  <a:cubicBezTo>
                    <a:pt x="4" y="15"/>
                    <a:pt x="15" y="4"/>
                    <a:pt x="28" y="4"/>
                  </a:cubicBezTo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endParaRPr>
            </a:p>
          </p:txBody>
        </p:sp>
        <p:sp>
          <p:nvSpPr>
            <p:cNvPr id="47" name="Freeform 6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7091750" y="2657745"/>
              <a:ext cx="76200" cy="131763"/>
            </a:xfrm>
            <a:custGeom>
              <a:avLst/>
              <a:gdLst>
                <a:gd name="T0" fmla="*/ 0 w 48"/>
                <a:gd name="T1" fmla="*/ 70 h 83"/>
                <a:gd name="T2" fmla="*/ 34 w 48"/>
                <a:gd name="T3" fmla="*/ 40 h 83"/>
                <a:gd name="T4" fmla="*/ 0 w 48"/>
                <a:gd name="T5" fmla="*/ 13 h 83"/>
                <a:gd name="T6" fmla="*/ 0 w 48"/>
                <a:gd name="T7" fmla="*/ 0 h 83"/>
                <a:gd name="T8" fmla="*/ 48 w 48"/>
                <a:gd name="T9" fmla="*/ 40 h 83"/>
                <a:gd name="T10" fmla="*/ 0 w 48"/>
                <a:gd name="T11" fmla="*/ 83 h 83"/>
                <a:gd name="T12" fmla="*/ 0 w 48"/>
                <a:gd name="T13" fmla="*/ 7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83">
                  <a:moveTo>
                    <a:pt x="0" y="70"/>
                  </a:moveTo>
                  <a:lnTo>
                    <a:pt x="34" y="40"/>
                  </a:lnTo>
                  <a:lnTo>
                    <a:pt x="0" y="13"/>
                  </a:lnTo>
                  <a:lnTo>
                    <a:pt x="0" y="0"/>
                  </a:lnTo>
                  <a:lnTo>
                    <a:pt x="48" y="40"/>
                  </a:lnTo>
                  <a:lnTo>
                    <a:pt x="0" y="83"/>
                  </a:lnTo>
                  <a:lnTo>
                    <a:pt x="0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8" name="Group 47"/>
          <p:cNvGrpSpPr/>
          <p:nvPr userDrawn="1"/>
        </p:nvGrpSpPr>
        <p:grpSpPr>
          <a:xfrm>
            <a:off x="8355314" y="4919421"/>
            <a:ext cx="214313" cy="165497"/>
            <a:chOff x="7395183" y="3832633"/>
            <a:chExt cx="214313" cy="220663"/>
          </a:xfrm>
          <a:solidFill>
            <a:srgbClr val="CE003D"/>
          </a:solidFill>
        </p:grpSpPr>
        <p:sp>
          <p:nvSpPr>
            <p:cNvPr id="49" name="Freeform 7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7395183" y="3832633"/>
              <a:ext cx="214313" cy="220663"/>
            </a:xfrm>
            <a:custGeom>
              <a:avLst/>
              <a:gdLst>
                <a:gd name="T0" fmla="*/ 28 w 56"/>
                <a:gd name="T1" fmla="*/ 4 h 56"/>
                <a:gd name="T2" fmla="*/ 52 w 56"/>
                <a:gd name="T3" fmla="*/ 28 h 56"/>
                <a:gd name="T4" fmla="*/ 28 w 56"/>
                <a:gd name="T5" fmla="*/ 52 h 56"/>
                <a:gd name="T6" fmla="*/ 4 w 56"/>
                <a:gd name="T7" fmla="*/ 28 h 56"/>
                <a:gd name="T8" fmla="*/ 28 w 56"/>
                <a:gd name="T9" fmla="*/ 4 h 56"/>
                <a:gd name="T10" fmla="*/ 28 w 56"/>
                <a:gd name="T11" fmla="*/ 0 h 56"/>
                <a:gd name="T12" fmla="*/ 0 w 56"/>
                <a:gd name="T13" fmla="*/ 28 h 56"/>
                <a:gd name="T14" fmla="*/ 28 w 56"/>
                <a:gd name="T15" fmla="*/ 56 h 56"/>
                <a:gd name="T16" fmla="*/ 56 w 56"/>
                <a:gd name="T17" fmla="*/ 28 h 56"/>
                <a:gd name="T18" fmla="*/ 28 w 56"/>
                <a:gd name="T1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4"/>
                  </a:moveTo>
                  <a:cubicBezTo>
                    <a:pt x="41" y="4"/>
                    <a:pt x="52" y="15"/>
                    <a:pt x="52" y="28"/>
                  </a:cubicBezTo>
                  <a:cubicBezTo>
                    <a:pt x="52" y="41"/>
                    <a:pt x="41" y="52"/>
                    <a:pt x="28" y="52"/>
                  </a:cubicBezTo>
                  <a:cubicBezTo>
                    <a:pt x="15" y="52"/>
                    <a:pt x="4" y="41"/>
                    <a:pt x="4" y="28"/>
                  </a:cubicBezTo>
                  <a:cubicBezTo>
                    <a:pt x="4" y="15"/>
                    <a:pt x="15" y="4"/>
                    <a:pt x="28" y="4"/>
                  </a:cubicBezTo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endParaRPr>
            </a:p>
          </p:txBody>
        </p:sp>
        <p:sp>
          <p:nvSpPr>
            <p:cNvPr id="50" name="Freeform 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7457096" y="3880258"/>
              <a:ext cx="76200" cy="130175"/>
            </a:xfrm>
            <a:custGeom>
              <a:avLst/>
              <a:gdLst>
                <a:gd name="T0" fmla="*/ 48 w 48"/>
                <a:gd name="T1" fmla="*/ 12 h 82"/>
                <a:gd name="T2" fmla="*/ 14 w 48"/>
                <a:gd name="T3" fmla="*/ 42 h 82"/>
                <a:gd name="T4" fmla="*/ 48 w 48"/>
                <a:gd name="T5" fmla="*/ 70 h 82"/>
                <a:gd name="T6" fmla="*/ 48 w 48"/>
                <a:gd name="T7" fmla="*/ 82 h 82"/>
                <a:gd name="T8" fmla="*/ 0 w 48"/>
                <a:gd name="T9" fmla="*/ 42 h 82"/>
                <a:gd name="T10" fmla="*/ 48 w 48"/>
                <a:gd name="T11" fmla="*/ 0 h 82"/>
                <a:gd name="T12" fmla="*/ 48 w 48"/>
                <a:gd name="T13" fmla="*/ 1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82">
                  <a:moveTo>
                    <a:pt x="48" y="12"/>
                  </a:moveTo>
                  <a:lnTo>
                    <a:pt x="14" y="42"/>
                  </a:lnTo>
                  <a:lnTo>
                    <a:pt x="48" y="70"/>
                  </a:lnTo>
                  <a:lnTo>
                    <a:pt x="48" y="82"/>
                  </a:lnTo>
                  <a:lnTo>
                    <a:pt x="0" y="42"/>
                  </a:lnTo>
                  <a:lnTo>
                    <a:pt x="48" y="0"/>
                  </a:lnTo>
                  <a:lnTo>
                    <a:pt x="48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endParaRPr>
            </a:p>
          </p:txBody>
        </p:sp>
      </p:grpSp>
      <p:sp>
        <p:nvSpPr>
          <p:cNvPr id="51" name="Rectangle 50"/>
          <p:cNvSpPr/>
          <p:nvPr userDrawn="1"/>
        </p:nvSpPr>
        <p:spPr>
          <a:xfrm>
            <a:off x="1" y="4664676"/>
            <a:ext cx="1186249" cy="478824"/>
          </a:xfrm>
          <a:prstGeom prst="rect">
            <a:avLst/>
          </a:prstGeom>
          <a:solidFill>
            <a:srgbClr val="CE0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BA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  <p:pic>
        <p:nvPicPr>
          <p:cNvPr id="52" name="Picture 5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77" y="4783157"/>
            <a:ext cx="448295" cy="236776"/>
          </a:xfrm>
          <a:prstGeom prst="rect">
            <a:avLst/>
          </a:prstGeom>
        </p:spPr>
      </p:pic>
      <p:sp>
        <p:nvSpPr>
          <p:cNvPr id="84" name="Rectangle 83"/>
          <p:cNvSpPr/>
          <p:nvPr userDrawn="1"/>
        </p:nvSpPr>
        <p:spPr>
          <a:xfrm>
            <a:off x="2327086" y="4920856"/>
            <a:ext cx="4572000" cy="21929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25" b="0" i="0" u="none" strike="noStrike" kern="1200" cap="none" spc="0" normalizeH="0" baseline="0" noProof="0" dirty="0">
                <a:ln>
                  <a:noFill/>
                </a:ln>
                <a:solidFill>
                  <a:srgbClr val="5F6062">
                    <a:lumMod val="50000"/>
                    <a:lumOff val="50000"/>
                  </a:srgbClr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rPr>
              <a:t>www.FOI.unizg.hr</a:t>
            </a:r>
            <a:endParaRPr kumimoji="0" lang="id-ID" sz="825" b="0" i="0" u="none" strike="noStrike" kern="1200" cap="none" spc="0" normalizeH="0" baseline="0" noProof="0" dirty="0">
              <a:ln>
                <a:noFill/>
              </a:ln>
              <a:solidFill>
                <a:srgbClr val="5F6062">
                  <a:lumMod val="50000"/>
                  <a:lumOff val="50000"/>
                </a:srgbClr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733576"/>
      </p:ext>
    </p:extLst>
  </p:cSld>
  <p:clrMapOvr>
    <a:masterClrMapping/>
  </p:clrMapOvr>
  <p:transition spd="slow"/>
  <p:hf sldNum="0" hdr="0" ft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 userDrawn="1"/>
        </p:nvGrpSpPr>
        <p:grpSpPr>
          <a:xfrm>
            <a:off x="8791996" y="4919421"/>
            <a:ext cx="214313" cy="165497"/>
            <a:chOff x="7015550" y="2614882"/>
            <a:chExt cx="214313" cy="220663"/>
          </a:xfrm>
          <a:solidFill>
            <a:srgbClr val="CE003D"/>
          </a:solidFill>
        </p:grpSpPr>
        <p:sp>
          <p:nvSpPr>
            <p:cNvPr id="46" name="Freeform 5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7015550" y="2614882"/>
              <a:ext cx="214313" cy="220663"/>
            </a:xfrm>
            <a:custGeom>
              <a:avLst/>
              <a:gdLst>
                <a:gd name="T0" fmla="*/ 28 w 56"/>
                <a:gd name="T1" fmla="*/ 4 h 56"/>
                <a:gd name="T2" fmla="*/ 52 w 56"/>
                <a:gd name="T3" fmla="*/ 28 h 56"/>
                <a:gd name="T4" fmla="*/ 28 w 56"/>
                <a:gd name="T5" fmla="*/ 52 h 56"/>
                <a:gd name="T6" fmla="*/ 4 w 56"/>
                <a:gd name="T7" fmla="*/ 28 h 56"/>
                <a:gd name="T8" fmla="*/ 28 w 56"/>
                <a:gd name="T9" fmla="*/ 4 h 56"/>
                <a:gd name="T10" fmla="*/ 28 w 56"/>
                <a:gd name="T11" fmla="*/ 0 h 56"/>
                <a:gd name="T12" fmla="*/ 0 w 56"/>
                <a:gd name="T13" fmla="*/ 28 h 56"/>
                <a:gd name="T14" fmla="*/ 28 w 56"/>
                <a:gd name="T15" fmla="*/ 56 h 56"/>
                <a:gd name="T16" fmla="*/ 56 w 56"/>
                <a:gd name="T17" fmla="*/ 28 h 56"/>
                <a:gd name="T18" fmla="*/ 28 w 56"/>
                <a:gd name="T1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4"/>
                  </a:moveTo>
                  <a:cubicBezTo>
                    <a:pt x="41" y="4"/>
                    <a:pt x="52" y="15"/>
                    <a:pt x="52" y="28"/>
                  </a:cubicBezTo>
                  <a:cubicBezTo>
                    <a:pt x="52" y="41"/>
                    <a:pt x="41" y="52"/>
                    <a:pt x="28" y="52"/>
                  </a:cubicBezTo>
                  <a:cubicBezTo>
                    <a:pt x="15" y="52"/>
                    <a:pt x="4" y="41"/>
                    <a:pt x="4" y="28"/>
                  </a:cubicBezTo>
                  <a:cubicBezTo>
                    <a:pt x="4" y="15"/>
                    <a:pt x="15" y="4"/>
                    <a:pt x="28" y="4"/>
                  </a:cubicBezTo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endParaRPr>
            </a:p>
          </p:txBody>
        </p:sp>
        <p:sp>
          <p:nvSpPr>
            <p:cNvPr id="47" name="Freeform 6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7091750" y="2657745"/>
              <a:ext cx="76200" cy="131763"/>
            </a:xfrm>
            <a:custGeom>
              <a:avLst/>
              <a:gdLst>
                <a:gd name="T0" fmla="*/ 0 w 48"/>
                <a:gd name="T1" fmla="*/ 70 h 83"/>
                <a:gd name="T2" fmla="*/ 34 w 48"/>
                <a:gd name="T3" fmla="*/ 40 h 83"/>
                <a:gd name="T4" fmla="*/ 0 w 48"/>
                <a:gd name="T5" fmla="*/ 13 h 83"/>
                <a:gd name="T6" fmla="*/ 0 w 48"/>
                <a:gd name="T7" fmla="*/ 0 h 83"/>
                <a:gd name="T8" fmla="*/ 48 w 48"/>
                <a:gd name="T9" fmla="*/ 40 h 83"/>
                <a:gd name="T10" fmla="*/ 0 w 48"/>
                <a:gd name="T11" fmla="*/ 83 h 83"/>
                <a:gd name="T12" fmla="*/ 0 w 48"/>
                <a:gd name="T13" fmla="*/ 7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83">
                  <a:moveTo>
                    <a:pt x="0" y="70"/>
                  </a:moveTo>
                  <a:lnTo>
                    <a:pt x="34" y="40"/>
                  </a:lnTo>
                  <a:lnTo>
                    <a:pt x="0" y="13"/>
                  </a:lnTo>
                  <a:lnTo>
                    <a:pt x="0" y="0"/>
                  </a:lnTo>
                  <a:lnTo>
                    <a:pt x="48" y="40"/>
                  </a:lnTo>
                  <a:lnTo>
                    <a:pt x="0" y="83"/>
                  </a:lnTo>
                  <a:lnTo>
                    <a:pt x="0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8" name="Group 47"/>
          <p:cNvGrpSpPr/>
          <p:nvPr userDrawn="1"/>
        </p:nvGrpSpPr>
        <p:grpSpPr>
          <a:xfrm>
            <a:off x="8355314" y="4919421"/>
            <a:ext cx="214313" cy="165497"/>
            <a:chOff x="7395183" y="3832633"/>
            <a:chExt cx="214313" cy="220663"/>
          </a:xfrm>
          <a:solidFill>
            <a:srgbClr val="CE003D"/>
          </a:solidFill>
        </p:grpSpPr>
        <p:sp>
          <p:nvSpPr>
            <p:cNvPr id="49" name="Freeform 7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7395183" y="3832633"/>
              <a:ext cx="214313" cy="220663"/>
            </a:xfrm>
            <a:custGeom>
              <a:avLst/>
              <a:gdLst>
                <a:gd name="T0" fmla="*/ 28 w 56"/>
                <a:gd name="T1" fmla="*/ 4 h 56"/>
                <a:gd name="T2" fmla="*/ 52 w 56"/>
                <a:gd name="T3" fmla="*/ 28 h 56"/>
                <a:gd name="T4" fmla="*/ 28 w 56"/>
                <a:gd name="T5" fmla="*/ 52 h 56"/>
                <a:gd name="T6" fmla="*/ 4 w 56"/>
                <a:gd name="T7" fmla="*/ 28 h 56"/>
                <a:gd name="T8" fmla="*/ 28 w 56"/>
                <a:gd name="T9" fmla="*/ 4 h 56"/>
                <a:gd name="T10" fmla="*/ 28 w 56"/>
                <a:gd name="T11" fmla="*/ 0 h 56"/>
                <a:gd name="T12" fmla="*/ 0 w 56"/>
                <a:gd name="T13" fmla="*/ 28 h 56"/>
                <a:gd name="T14" fmla="*/ 28 w 56"/>
                <a:gd name="T15" fmla="*/ 56 h 56"/>
                <a:gd name="T16" fmla="*/ 56 w 56"/>
                <a:gd name="T17" fmla="*/ 28 h 56"/>
                <a:gd name="T18" fmla="*/ 28 w 56"/>
                <a:gd name="T1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4"/>
                  </a:moveTo>
                  <a:cubicBezTo>
                    <a:pt x="41" y="4"/>
                    <a:pt x="52" y="15"/>
                    <a:pt x="52" y="28"/>
                  </a:cubicBezTo>
                  <a:cubicBezTo>
                    <a:pt x="52" y="41"/>
                    <a:pt x="41" y="52"/>
                    <a:pt x="28" y="52"/>
                  </a:cubicBezTo>
                  <a:cubicBezTo>
                    <a:pt x="15" y="52"/>
                    <a:pt x="4" y="41"/>
                    <a:pt x="4" y="28"/>
                  </a:cubicBezTo>
                  <a:cubicBezTo>
                    <a:pt x="4" y="15"/>
                    <a:pt x="15" y="4"/>
                    <a:pt x="28" y="4"/>
                  </a:cubicBezTo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endParaRPr>
            </a:p>
          </p:txBody>
        </p:sp>
        <p:sp>
          <p:nvSpPr>
            <p:cNvPr id="50" name="Freeform 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7457096" y="3880258"/>
              <a:ext cx="76200" cy="130175"/>
            </a:xfrm>
            <a:custGeom>
              <a:avLst/>
              <a:gdLst>
                <a:gd name="T0" fmla="*/ 48 w 48"/>
                <a:gd name="T1" fmla="*/ 12 h 82"/>
                <a:gd name="T2" fmla="*/ 14 w 48"/>
                <a:gd name="T3" fmla="*/ 42 h 82"/>
                <a:gd name="T4" fmla="*/ 48 w 48"/>
                <a:gd name="T5" fmla="*/ 70 h 82"/>
                <a:gd name="T6" fmla="*/ 48 w 48"/>
                <a:gd name="T7" fmla="*/ 82 h 82"/>
                <a:gd name="T8" fmla="*/ 0 w 48"/>
                <a:gd name="T9" fmla="*/ 42 h 82"/>
                <a:gd name="T10" fmla="*/ 48 w 48"/>
                <a:gd name="T11" fmla="*/ 0 h 82"/>
                <a:gd name="T12" fmla="*/ 48 w 48"/>
                <a:gd name="T13" fmla="*/ 1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82">
                  <a:moveTo>
                    <a:pt x="48" y="12"/>
                  </a:moveTo>
                  <a:lnTo>
                    <a:pt x="14" y="42"/>
                  </a:lnTo>
                  <a:lnTo>
                    <a:pt x="48" y="70"/>
                  </a:lnTo>
                  <a:lnTo>
                    <a:pt x="48" y="82"/>
                  </a:lnTo>
                  <a:lnTo>
                    <a:pt x="0" y="42"/>
                  </a:lnTo>
                  <a:lnTo>
                    <a:pt x="48" y="0"/>
                  </a:lnTo>
                  <a:lnTo>
                    <a:pt x="48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endParaRPr>
            </a:p>
          </p:txBody>
        </p:sp>
      </p:grpSp>
      <p:sp>
        <p:nvSpPr>
          <p:cNvPr id="51" name="Rectangle 50"/>
          <p:cNvSpPr/>
          <p:nvPr userDrawn="1"/>
        </p:nvSpPr>
        <p:spPr>
          <a:xfrm>
            <a:off x="1" y="4664676"/>
            <a:ext cx="1186249" cy="478824"/>
          </a:xfrm>
          <a:prstGeom prst="rect">
            <a:avLst/>
          </a:prstGeom>
          <a:solidFill>
            <a:srgbClr val="CE0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BA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  <p:pic>
        <p:nvPicPr>
          <p:cNvPr id="52" name="Picture 5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77" y="4783157"/>
            <a:ext cx="448295" cy="236776"/>
          </a:xfrm>
          <a:prstGeom prst="rect">
            <a:avLst/>
          </a:prstGeom>
        </p:spPr>
      </p:pic>
      <p:sp>
        <p:nvSpPr>
          <p:cNvPr id="84" name="Rectangle 83"/>
          <p:cNvSpPr/>
          <p:nvPr userDrawn="1"/>
        </p:nvSpPr>
        <p:spPr>
          <a:xfrm>
            <a:off x="2327086" y="4920856"/>
            <a:ext cx="4572000" cy="21929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25" b="0" i="0" u="none" strike="noStrike" kern="1200" cap="none" spc="0" normalizeH="0" baseline="0" noProof="0" dirty="0">
                <a:ln>
                  <a:noFill/>
                </a:ln>
                <a:solidFill>
                  <a:srgbClr val="5F6062">
                    <a:lumMod val="50000"/>
                    <a:lumOff val="50000"/>
                  </a:srgbClr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rPr>
              <a:t>www.FOI.unizg.hr</a:t>
            </a:r>
            <a:endParaRPr kumimoji="0" lang="id-ID" sz="825" b="0" i="0" u="none" strike="noStrike" kern="1200" cap="none" spc="0" normalizeH="0" baseline="0" noProof="0" dirty="0">
              <a:ln>
                <a:noFill/>
              </a:ln>
              <a:solidFill>
                <a:srgbClr val="5F6062">
                  <a:lumMod val="50000"/>
                  <a:lumOff val="50000"/>
                </a:srgbClr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73845"/>
            <a:ext cx="7886700" cy="994172"/>
          </a:xfrm>
        </p:spPr>
        <p:txBody>
          <a:bodyPr>
            <a:normAutofit/>
          </a:bodyPr>
          <a:lstStyle>
            <a:lvl1pPr>
              <a:defRPr sz="19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>
            <a:normAutofit/>
          </a:bodyPr>
          <a:lstStyle>
            <a:lvl1pPr>
              <a:buClr>
                <a:srgbClr val="CE003D"/>
              </a:buClr>
              <a:defRPr sz="1200">
                <a:latin typeface="Raleway" panose="020B0003030101060003" pitchFamily="34" charset="0"/>
              </a:defRPr>
            </a:lvl1pPr>
            <a:lvl2pPr>
              <a:buClr>
                <a:srgbClr val="CE003D"/>
              </a:buClr>
              <a:defRPr sz="1200">
                <a:latin typeface="Raleway" panose="020B0003030101060003" pitchFamily="34" charset="0"/>
              </a:defRPr>
            </a:lvl2pPr>
            <a:lvl3pPr>
              <a:buClr>
                <a:srgbClr val="CE003D"/>
              </a:buClr>
              <a:defRPr sz="1200">
                <a:latin typeface="Raleway" panose="020B0003030101060003" pitchFamily="34" charset="0"/>
              </a:defRPr>
            </a:lvl3pPr>
            <a:lvl4pPr>
              <a:buClr>
                <a:srgbClr val="CE003D"/>
              </a:buClr>
              <a:defRPr sz="1200">
                <a:latin typeface="Raleway" panose="020B0003030101060003" pitchFamily="34" charset="0"/>
              </a:defRPr>
            </a:lvl4pPr>
            <a:lvl5pPr>
              <a:buClr>
                <a:srgbClr val="CE003D"/>
              </a:buClr>
              <a:defRPr sz="1200">
                <a:latin typeface="Raleway" panose="020B00030301010600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3141125"/>
      </p:ext>
    </p:extLst>
  </p:cSld>
  <p:clrMapOvr>
    <a:masterClrMapping/>
  </p:clrMapOvr>
  <p:transition spd="slow"/>
  <p:hf sldNum="0" hdr="0" ftr="0" dt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lank-2">
    <p:bg>
      <p:bgPr>
        <a:solidFill>
          <a:srgbClr val="CE00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2400993"/>
      </p:ext>
    </p:extLst>
  </p:cSld>
  <p:clrMapOvr>
    <a:masterClrMapping/>
  </p:clrMapOvr>
  <p:transition spd="slow"/>
  <p:hf sldNum="0" hdr="0" ft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3">
    <p:bg>
      <p:bgPr>
        <a:gradFill flip="none" rotWithShape="1">
          <a:gsLst>
            <a:gs pos="0">
              <a:srgbClr val="1E222A"/>
            </a:gs>
            <a:gs pos="100000">
              <a:srgbClr val="11131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 userDrawn="1"/>
        </p:nvSpPr>
        <p:spPr>
          <a:xfrm>
            <a:off x="2327086" y="4920856"/>
            <a:ext cx="4572000" cy="21929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rPr>
              <a:t>www.FOI.unizg.hr</a:t>
            </a:r>
            <a:endParaRPr kumimoji="0" lang="id-ID" sz="8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  <p:grpSp>
        <p:nvGrpSpPr>
          <p:cNvPr id="37" name="Group 36"/>
          <p:cNvGrpSpPr/>
          <p:nvPr userDrawn="1"/>
        </p:nvGrpSpPr>
        <p:grpSpPr>
          <a:xfrm>
            <a:off x="8791996" y="4919421"/>
            <a:ext cx="214313" cy="165497"/>
            <a:chOff x="7015550" y="2614882"/>
            <a:chExt cx="214313" cy="220663"/>
          </a:xfrm>
          <a:solidFill>
            <a:schemeClr val="bg1"/>
          </a:solidFill>
        </p:grpSpPr>
        <p:sp>
          <p:nvSpPr>
            <p:cNvPr id="38" name="Freeform 5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7015550" y="2614882"/>
              <a:ext cx="214313" cy="220663"/>
            </a:xfrm>
            <a:custGeom>
              <a:avLst/>
              <a:gdLst>
                <a:gd name="T0" fmla="*/ 28 w 56"/>
                <a:gd name="T1" fmla="*/ 4 h 56"/>
                <a:gd name="T2" fmla="*/ 52 w 56"/>
                <a:gd name="T3" fmla="*/ 28 h 56"/>
                <a:gd name="T4" fmla="*/ 28 w 56"/>
                <a:gd name="T5" fmla="*/ 52 h 56"/>
                <a:gd name="T6" fmla="*/ 4 w 56"/>
                <a:gd name="T7" fmla="*/ 28 h 56"/>
                <a:gd name="T8" fmla="*/ 28 w 56"/>
                <a:gd name="T9" fmla="*/ 4 h 56"/>
                <a:gd name="T10" fmla="*/ 28 w 56"/>
                <a:gd name="T11" fmla="*/ 0 h 56"/>
                <a:gd name="T12" fmla="*/ 0 w 56"/>
                <a:gd name="T13" fmla="*/ 28 h 56"/>
                <a:gd name="T14" fmla="*/ 28 w 56"/>
                <a:gd name="T15" fmla="*/ 56 h 56"/>
                <a:gd name="T16" fmla="*/ 56 w 56"/>
                <a:gd name="T17" fmla="*/ 28 h 56"/>
                <a:gd name="T18" fmla="*/ 28 w 56"/>
                <a:gd name="T1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4"/>
                  </a:moveTo>
                  <a:cubicBezTo>
                    <a:pt x="41" y="4"/>
                    <a:pt x="52" y="15"/>
                    <a:pt x="52" y="28"/>
                  </a:cubicBezTo>
                  <a:cubicBezTo>
                    <a:pt x="52" y="41"/>
                    <a:pt x="41" y="52"/>
                    <a:pt x="28" y="52"/>
                  </a:cubicBezTo>
                  <a:cubicBezTo>
                    <a:pt x="15" y="52"/>
                    <a:pt x="4" y="41"/>
                    <a:pt x="4" y="28"/>
                  </a:cubicBezTo>
                  <a:cubicBezTo>
                    <a:pt x="4" y="15"/>
                    <a:pt x="15" y="4"/>
                    <a:pt x="28" y="4"/>
                  </a:cubicBezTo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endParaRPr>
            </a:p>
          </p:txBody>
        </p:sp>
        <p:sp>
          <p:nvSpPr>
            <p:cNvPr id="39" name="Freeform 6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7091750" y="2657745"/>
              <a:ext cx="76200" cy="131763"/>
            </a:xfrm>
            <a:custGeom>
              <a:avLst/>
              <a:gdLst>
                <a:gd name="T0" fmla="*/ 0 w 48"/>
                <a:gd name="T1" fmla="*/ 70 h 83"/>
                <a:gd name="T2" fmla="*/ 34 w 48"/>
                <a:gd name="T3" fmla="*/ 40 h 83"/>
                <a:gd name="T4" fmla="*/ 0 w 48"/>
                <a:gd name="T5" fmla="*/ 13 h 83"/>
                <a:gd name="T6" fmla="*/ 0 w 48"/>
                <a:gd name="T7" fmla="*/ 0 h 83"/>
                <a:gd name="T8" fmla="*/ 48 w 48"/>
                <a:gd name="T9" fmla="*/ 40 h 83"/>
                <a:gd name="T10" fmla="*/ 0 w 48"/>
                <a:gd name="T11" fmla="*/ 83 h 83"/>
                <a:gd name="T12" fmla="*/ 0 w 48"/>
                <a:gd name="T13" fmla="*/ 7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83">
                  <a:moveTo>
                    <a:pt x="0" y="70"/>
                  </a:moveTo>
                  <a:lnTo>
                    <a:pt x="34" y="40"/>
                  </a:lnTo>
                  <a:lnTo>
                    <a:pt x="0" y="13"/>
                  </a:lnTo>
                  <a:lnTo>
                    <a:pt x="0" y="0"/>
                  </a:lnTo>
                  <a:lnTo>
                    <a:pt x="48" y="40"/>
                  </a:lnTo>
                  <a:lnTo>
                    <a:pt x="0" y="83"/>
                  </a:lnTo>
                  <a:lnTo>
                    <a:pt x="0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8355314" y="4919421"/>
            <a:ext cx="214313" cy="165497"/>
            <a:chOff x="7395183" y="3832633"/>
            <a:chExt cx="214313" cy="220663"/>
          </a:xfrm>
          <a:solidFill>
            <a:schemeClr val="bg1"/>
          </a:solidFill>
        </p:grpSpPr>
        <p:sp>
          <p:nvSpPr>
            <p:cNvPr id="41" name="Freeform 7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7395183" y="3832633"/>
              <a:ext cx="214313" cy="220663"/>
            </a:xfrm>
            <a:custGeom>
              <a:avLst/>
              <a:gdLst>
                <a:gd name="T0" fmla="*/ 28 w 56"/>
                <a:gd name="T1" fmla="*/ 4 h 56"/>
                <a:gd name="T2" fmla="*/ 52 w 56"/>
                <a:gd name="T3" fmla="*/ 28 h 56"/>
                <a:gd name="T4" fmla="*/ 28 w 56"/>
                <a:gd name="T5" fmla="*/ 52 h 56"/>
                <a:gd name="T6" fmla="*/ 4 w 56"/>
                <a:gd name="T7" fmla="*/ 28 h 56"/>
                <a:gd name="T8" fmla="*/ 28 w 56"/>
                <a:gd name="T9" fmla="*/ 4 h 56"/>
                <a:gd name="T10" fmla="*/ 28 w 56"/>
                <a:gd name="T11" fmla="*/ 0 h 56"/>
                <a:gd name="T12" fmla="*/ 0 w 56"/>
                <a:gd name="T13" fmla="*/ 28 h 56"/>
                <a:gd name="T14" fmla="*/ 28 w 56"/>
                <a:gd name="T15" fmla="*/ 56 h 56"/>
                <a:gd name="T16" fmla="*/ 56 w 56"/>
                <a:gd name="T17" fmla="*/ 28 h 56"/>
                <a:gd name="T18" fmla="*/ 28 w 56"/>
                <a:gd name="T1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4"/>
                  </a:moveTo>
                  <a:cubicBezTo>
                    <a:pt x="41" y="4"/>
                    <a:pt x="52" y="15"/>
                    <a:pt x="52" y="28"/>
                  </a:cubicBezTo>
                  <a:cubicBezTo>
                    <a:pt x="52" y="41"/>
                    <a:pt x="41" y="52"/>
                    <a:pt x="28" y="52"/>
                  </a:cubicBezTo>
                  <a:cubicBezTo>
                    <a:pt x="15" y="52"/>
                    <a:pt x="4" y="41"/>
                    <a:pt x="4" y="28"/>
                  </a:cubicBezTo>
                  <a:cubicBezTo>
                    <a:pt x="4" y="15"/>
                    <a:pt x="15" y="4"/>
                    <a:pt x="28" y="4"/>
                  </a:cubicBezTo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endParaRPr>
            </a:p>
          </p:txBody>
        </p:sp>
        <p:sp>
          <p:nvSpPr>
            <p:cNvPr id="42" name="Freeform 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7457096" y="3880258"/>
              <a:ext cx="76200" cy="130175"/>
            </a:xfrm>
            <a:custGeom>
              <a:avLst/>
              <a:gdLst>
                <a:gd name="T0" fmla="*/ 48 w 48"/>
                <a:gd name="T1" fmla="*/ 12 h 82"/>
                <a:gd name="T2" fmla="*/ 14 w 48"/>
                <a:gd name="T3" fmla="*/ 42 h 82"/>
                <a:gd name="T4" fmla="*/ 48 w 48"/>
                <a:gd name="T5" fmla="*/ 70 h 82"/>
                <a:gd name="T6" fmla="*/ 48 w 48"/>
                <a:gd name="T7" fmla="*/ 82 h 82"/>
                <a:gd name="T8" fmla="*/ 0 w 48"/>
                <a:gd name="T9" fmla="*/ 42 h 82"/>
                <a:gd name="T10" fmla="*/ 48 w 48"/>
                <a:gd name="T11" fmla="*/ 0 h 82"/>
                <a:gd name="T12" fmla="*/ 48 w 48"/>
                <a:gd name="T13" fmla="*/ 1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82">
                  <a:moveTo>
                    <a:pt x="48" y="12"/>
                  </a:moveTo>
                  <a:lnTo>
                    <a:pt x="14" y="42"/>
                  </a:lnTo>
                  <a:lnTo>
                    <a:pt x="48" y="70"/>
                  </a:lnTo>
                  <a:lnTo>
                    <a:pt x="48" y="82"/>
                  </a:lnTo>
                  <a:lnTo>
                    <a:pt x="0" y="42"/>
                  </a:lnTo>
                  <a:lnTo>
                    <a:pt x="48" y="0"/>
                  </a:lnTo>
                  <a:lnTo>
                    <a:pt x="48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endParaRPr>
            </a:p>
          </p:txBody>
        </p:sp>
      </p:grpSp>
      <p:sp>
        <p:nvSpPr>
          <p:cNvPr id="43" name="Rectangle 42"/>
          <p:cNvSpPr/>
          <p:nvPr userDrawn="1"/>
        </p:nvSpPr>
        <p:spPr>
          <a:xfrm>
            <a:off x="1" y="4664676"/>
            <a:ext cx="1186249" cy="478824"/>
          </a:xfrm>
          <a:prstGeom prst="rect">
            <a:avLst/>
          </a:prstGeom>
          <a:solidFill>
            <a:srgbClr val="CE0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BA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77" y="4783157"/>
            <a:ext cx="448295" cy="23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321449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8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85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8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8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8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86"/>
          <p:cNvSpPr txBox="1">
            <a:spLocks noGrp="1"/>
          </p:cNvSpPr>
          <p:nvPr>
            <p:ph type="title"/>
          </p:nvPr>
        </p:nvSpPr>
        <p:spPr>
          <a:xfrm rot="5400000">
            <a:off x="5463778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86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8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8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8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  <p:pic>
        <p:nvPicPr>
          <p:cNvPr id="91" name="Google Shape;91;p86" descr="E:\websites\free-power-point-templates\2012\logos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18306" y="2326213"/>
            <a:ext cx="1463784" cy="526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lank-2">
  <p:cSld name="4_Blank-2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oogle Shape;93;p87"/>
          <p:cNvGrpSpPr/>
          <p:nvPr/>
        </p:nvGrpSpPr>
        <p:grpSpPr>
          <a:xfrm>
            <a:off x="8791996" y="4919421"/>
            <a:ext cx="214313" cy="165497"/>
            <a:chOff x="7015550" y="2614882"/>
            <a:chExt cx="214313" cy="220663"/>
          </a:xfrm>
        </p:grpSpPr>
        <p:sp>
          <p:nvSpPr>
            <p:cNvPr id="94" name="Google Shape;94;p87">
              <a:hlinkClick r:id="" action="ppaction://hlinkshowjump?jump=nextslide"/>
            </p:cNvPr>
            <p:cNvSpPr/>
            <p:nvPr/>
          </p:nvSpPr>
          <p:spPr>
            <a:xfrm>
              <a:off x="7015550" y="2614882"/>
              <a:ext cx="214313" cy="220663"/>
            </a:xfrm>
            <a:custGeom>
              <a:avLst/>
              <a:gdLst/>
              <a:ahLst/>
              <a:cxnLst/>
              <a:rect l="l" t="t" r="r" b="b"/>
              <a:pathLst>
                <a:path w="56" h="56" extrusionOk="0">
                  <a:moveTo>
                    <a:pt x="28" y="4"/>
                  </a:moveTo>
                  <a:cubicBezTo>
                    <a:pt x="41" y="4"/>
                    <a:pt x="52" y="15"/>
                    <a:pt x="52" y="28"/>
                  </a:cubicBezTo>
                  <a:cubicBezTo>
                    <a:pt x="52" y="41"/>
                    <a:pt x="41" y="52"/>
                    <a:pt x="28" y="52"/>
                  </a:cubicBezTo>
                  <a:cubicBezTo>
                    <a:pt x="15" y="52"/>
                    <a:pt x="4" y="41"/>
                    <a:pt x="4" y="28"/>
                  </a:cubicBezTo>
                  <a:cubicBezTo>
                    <a:pt x="4" y="15"/>
                    <a:pt x="15" y="4"/>
                    <a:pt x="28" y="4"/>
                  </a:cubicBezTo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</a:path>
              </a:pathLst>
            </a:custGeom>
            <a:solidFill>
              <a:srgbClr val="CE003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5" name="Google Shape;95;p87">
              <a:hlinkClick r:id="" action="ppaction://hlinkshowjump?jump=nextslide"/>
            </p:cNvPr>
            <p:cNvSpPr/>
            <p:nvPr/>
          </p:nvSpPr>
          <p:spPr>
            <a:xfrm>
              <a:off x="7091750" y="2657745"/>
              <a:ext cx="76200" cy="131763"/>
            </a:xfrm>
            <a:custGeom>
              <a:avLst/>
              <a:gdLst/>
              <a:ahLst/>
              <a:cxnLst/>
              <a:rect l="l" t="t" r="r" b="b"/>
              <a:pathLst>
                <a:path w="48" h="83" extrusionOk="0">
                  <a:moveTo>
                    <a:pt x="0" y="70"/>
                  </a:moveTo>
                  <a:lnTo>
                    <a:pt x="34" y="40"/>
                  </a:lnTo>
                  <a:lnTo>
                    <a:pt x="0" y="13"/>
                  </a:lnTo>
                  <a:lnTo>
                    <a:pt x="0" y="0"/>
                  </a:lnTo>
                  <a:lnTo>
                    <a:pt x="48" y="40"/>
                  </a:lnTo>
                  <a:lnTo>
                    <a:pt x="0" y="83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CE003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6" name="Google Shape;96;p87"/>
          <p:cNvGrpSpPr/>
          <p:nvPr/>
        </p:nvGrpSpPr>
        <p:grpSpPr>
          <a:xfrm>
            <a:off x="8355314" y="4919421"/>
            <a:ext cx="214313" cy="165497"/>
            <a:chOff x="7395183" y="3832633"/>
            <a:chExt cx="214313" cy="220663"/>
          </a:xfrm>
        </p:grpSpPr>
        <p:sp>
          <p:nvSpPr>
            <p:cNvPr id="97" name="Google Shape;97;p87">
              <a:hlinkClick r:id="" action="ppaction://hlinkshowjump?jump=previousslide"/>
            </p:cNvPr>
            <p:cNvSpPr/>
            <p:nvPr/>
          </p:nvSpPr>
          <p:spPr>
            <a:xfrm>
              <a:off x="7395183" y="3832633"/>
              <a:ext cx="214313" cy="220663"/>
            </a:xfrm>
            <a:custGeom>
              <a:avLst/>
              <a:gdLst/>
              <a:ahLst/>
              <a:cxnLst/>
              <a:rect l="l" t="t" r="r" b="b"/>
              <a:pathLst>
                <a:path w="56" h="56" extrusionOk="0">
                  <a:moveTo>
                    <a:pt x="28" y="4"/>
                  </a:moveTo>
                  <a:cubicBezTo>
                    <a:pt x="41" y="4"/>
                    <a:pt x="52" y="15"/>
                    <a:pt x="52" y="28"/>
                  </a:cubicBezTo>
                  <a:cubicBezTo>
                    <a:pt x="52" y="41"/>
                    <a:pt x="41" y="52"/>
                    <a:pt x="28" y="52"/>
                  </a:cubicBezTo>
                  <a:cubicBezTo>
                    <a:pt x="15" y="52"/>
                    <a:pt x="4" y="41"/>
                    <a:pt x="4" y="28"/>
                  </a:cubicBezTo>
                  <a:cubicBezTo>
                    <a:pt x="4" y="15"/>
                    <a:pt x="15" y="4"/>
                    <a:pt x="28" y="4"/>
                  </a:cubicBezTo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</a:path>
              </a:pathLst>
            </a:custGeom>
            <a:solidFill>
              <a:srgbClr val="CE003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8" name="Google Shape;98;p87">
              <a:hlinkClick r:id="" action="ppaction://hlinkshowjump?jump=previousslide"/>
            </p:cNvPr>
            <p:cNvSpPr/>
            <p:nvPr/>
          </p:nvSpPr>
          <p:spPr>
            <a:xfrm>
              <a:off x="7457096" y="3880258"/>
              <a:ext cx="76200" cy="130175"/>
            </a:xfrm>
            <a:custGeom>
              <a:avLst/>
              <a:gdLst/>
              <a:ahLst/>
              <a:cxnLst/>
              <a:rect l="l" t="t" r="r" b="b"/>
              <a:pathLst>
                <a:path w="48" h="82" extrusionOk="0">
                  <a:moveTo>
                    <a:pt x="48" y="12"/>
                  </a:moveTo>
                  <a:lnTo>
                    <a:pt x="14" y="42"/>
                  </a:lnTo>
                  <a:lnTo>
                    <a:pt x="48" y="70"/>
                  </a:lnTo>
                  <a:lnTo>
                    <a:pt x="48" y="82"/>
                  </a:lnTo>
                  <a:lnTo>
                    <a:pt x="0" y="42"/>
                  </a:lnTo>
                  <a:lnTo>
                    <a:pt x="48" y="0"/>
                  </a:lnTo>
                  <a:lnTo>
                    <a:pt x="48" y="12"/>
                  </a:lnTo>
                  <a:close/>
                </a:path>
              </a:pathLst>
            </a:custGeom>
            <a:solidFill>
              <a:srgbClr val="CE003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99" name="Google Shape;99;p87"/>
          <p:cNvSpPr/>
          <p:nvPr/>
        </p:nvSpPr>
        <p:spPr>
          <a:xfrm>
            <a:off x="1" y="4664676"/>
            <a:ext cx="1186249" cy="478824"/>
          </a:xfrm>
          <a:prstGeom prst="rect">
            <a:avLst/>
          </a:prstGeom>
          <a:solidFill>
            <a:srgbClr val="CE00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00" name="Google Shape;100;p8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2777" y="4783157"/>
            <a:ext cx="448295" cy="236776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87"/>
          <p:cNvSpPr/>
          <p:nvPr/>
        </p:nvSpPr>
        <p:spPr>
          <a:xfrm>
            <a:off x="2327086" y="4920856"/>
            <a:ext cx="4572000" cy="21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825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www.FOI.unizg.hr</a:t>
            </a:r>
            <a:endParaRPr sz="825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68"/>
          <p:cNvSpPr txBox="1"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68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11" name="Google Shape;111;p68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68"/>
          <p:cNvSpPr txBox="1">
            <a:spLocks noGrp="1"/>
          </p:cNvSpPr>
          <p:nvPr>
            <p:ph type="body" idx="3"/>
          </p:nvPr>
        </p:nvSpPr>
        <p:spPr>
          <a:xfrm>
            <a:off x="4629151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13" name="Google Shape;113;p68"/>
          <p:cNvSpPr txBox="1">
            <a:spLocks noGrp="1"/>
          </p:cNvSpPr>
          <p:nvPr>
            <p:ph type="body" idx="4"/>
          </p:nvPr>
        </p:nvSpPr>
        <p:spPr>
          <a:xfrm>
            <a:off x="4629151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68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68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6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70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0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70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4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74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74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74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5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7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75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7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75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7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76"/>
          <p:cNvSpPr txBox="1">
            <a:spLocks noGrp="1"/>
          </p:cNvSpPr>
          <p:nvPr>
            <p:ph type="body" idx="1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36" name="Google Shape;136;p76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37" name="Google Shape;137;p76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76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76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7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7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77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77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7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type="obj">
  <p:cSld name="OBJEC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5"/>
          <p:cNvSpPr txBox="1">
            <a:spLocks noGrp="1"/>
          </p:cNvSpPr>
          <p:nvPr>
            <p:ph type="title"/>
          </p:nvPr>
        </p:nvSpPr>
        <p:spPr>
          <a:xfrm>
            <a:off x="2281425" y="281175"/>
            <a:ext cx="6108200" cy="572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3600"/>
              <a:buFont typeface="Calibri"/>
              <a:buNone/>
              <a:defRPr sz="3600">
                <a:solidFill>
                  <a:srgbClr val="E36C0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65"/>
          <p:cNvSpPr txBox="1">
            <a:spLocks noGrp="1"/>
          </p:cNvSpPr>
          <p:nvPr>
            <p:ph type="body" idx="1"/>
          </p:nvPr>
        </p:nvSpPr>
        <p:spPr>
          <a:xfrm>
            <a:off x="2281425" y="1044701"/>
            <a:ext cx="6108200" cy="3663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244061"/>
              </a:buClr>
              <a:buSzPts val="2800"/>
              <a:buChar char="•"/>
              <a:defRPr sz="2800">
                <a:solidFill>
                  <a:srgbClr val="244061"/>
                </a:solidFill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244061"/>
              </a:buClr>
              <a:buSzPts val="2800"/>
              <a:buChar char="–"/>
              <a:defRPr>
                <a:solidFill>
                  <a:srgbClr val="244061"/>
                </a:solidFill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244061"/>
              </a:buClr>
              <a:buSzPts val="2400"/>
              <a:buChar char="•"/>
              <a:defRPr>
                <a:solidFill>
                  <a:srgbClr val="244061"/>
                </a:solidFill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244061"/>
              </a:buClr>
              <a:buSzPts val="2000"/>
              <a:buChar char="–"/>
              <a:defRPr>
                <a:solidFill>
                  <a:srgbClr val="244061"/>
                </a:solidFill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244061"/>
              </a:buClr>
              <a:buSzPts val="2000"/>
              <a:buChar char="»"/>
              <a:defRPr>
                <a:solidFill>
                  <a:srgbClr val="24406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6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lank-2">
  <p:cSld name="4_Blank-2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78"/>
          <p:cNvGrpSpPr/>
          <p:nvPr/>
        </p:nvGrpSpPr>
        <p:grpSpPr>
          <a:xfrm>
            <a:off x="8791996" y="4919421"/>
            <a:ext cx="214313" cy="165497"/>
            <a:chOff x="7015550" y="2614882"/>
            <a:chExt cx="214313" cy="220663"/>
          </a:xfrm>
        </p:grpSpPr>
        <p:sp>
          <p:nvSpPr>
            <p:cNvPr id="148" name="Google Shape;148;p78">
              <a:hlinkClick r:id="" action="ppaction://hlinkshowjump?jump=nextslide"/>
            </p:cNvPr>
            <p:cNvSpPr/>
            <p:nvPr/>
          </p:nvSpPr>
          <p:spPr>
            <a:xfrm>
              <a:off x="7015550" y="2614882"/>
              <a:ext cx="214313" cy="220663"/>
            </a:xfrm>
            <a:custGeom>
              <a:avLst/>
              <a:gdLst/>
              <a:ahLst/>
              <a:cxnLst/>
              <a:rect l="l" t="t" r="r" b="b"/>
              <a:pathLst>
                <a:path w="56" h="56" extrusionOk="0">
                  <a:moveTo>
                    <a:pt x="28" y="4"/>
                  </a:moveTo>
                  <a:cubicBezTo>
                    <a:pt x="41" y="4"/>
                    <a:pt x="52" y="15"/>
                    <a:pt x="52" y="28"/>
                  </a:cubicBezTo>
                  <a:cubicBezTo>
                    <a:pt x="52" y="41"/>
                    <a:pt x="41" y="52"/>
                    <a:pt x="28" y="52"/>
                  </a:cubicBezTo>
                  <a:cubicBezTo>
                    <a:pt x="15" y="52"/>
                    <a:pt x="4" y="41"/>
                    <a:pt x="4" y="28"/>
                  </a:cubicBezTo>
                  <a:cubicBezTo>
                    <a:pt x="4" y="15"/>
                    <a:pt x="15" y="4"/>
                    <a:pt x="28" y="4"/>
                  </a:cubicBezTo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</a:path>
              </a:pathLst>
            </a:custGeom>
            <a:solidFill>
              <a:srgbClr val="CE003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49" name="Google Shape;149;p78">
              <a:hlinkClick r:id="" action="ppaction://hlinkshowjump?jump=nextslide"/>
            </p:cNvPr>
            <p:cNvSpPr/>
            <p:nvPr/>
          </p:nvSpPr>
          <p:spPr>
            <a:xfrm>
              <a:off x="7091750" y="2657745"/>
              <a:ext cx="76200" cy="131763"/>
            </a:xfrm>
            <a:custGeom>
              <a:avLst/>
              <a:gdLst/>
              <a:ahLst/>
              <a:cxnLst/>
              <a:rect l="l" t="t" r="r" b="b"/>
              <a:pathLst>
                <a:path w="48" h="83" extrusionOk="0">
                  <a:moveTo>
                    <a:pt x="0" y="70"/>
                  </a:moveTo>
                  <a:lnTo>
                    <a:pt x="34" y="40"/>
                  </a:lnTo>
                  <a:lnTo>
                    <a:pt x="0" y="13"/>
                  </a:lnTo>
                  <a:lnTo>
                    <a:pt x="0" y="0"/>
                  </a:lnTo>
                  <a:lnTo>
                    <a:pt x="48" y="40"/>
                  </a:lnTo>
                  <a:lnTo>
                    <a:pt x="0" y="83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CE003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50" name="Google Shape;150;p78"/>
          <p:cNvGrpSpPr/>
          <p:nvPr/>
        </p:nvGrpSpPr>
        <p:grpSpPr>
          <a:xfrm>
            <a:off x="8355314" y="4919421"/>
            <a:ext cx="214313" cy="165497"/>
            <a:chOff x="7395183" y="3832633"/>
            <a:chExt cx="214313" cy="220663"/>
          </a:xfrm>
        </p:grpSpPr>
        <p:sp>
          <p:nvSpPr>
            <p:cNvPr id="151" name="Google Shape;151;p78">
              <a:hlinkClick r:id="" action="ppaction://hlinkshowjump?jump=previousslide"/>
            </p:cNvPr>
            <p:cNvSpPr/>
            <p:nvPr/>
          </p:nvSpPr>
          <p:spPr>
            <a:xfrm>
              <a:off x="7395183" y="3832633"/>
              <a:ext cx="214313" cy="220663"/>
            </a:xfrm>
            <a:custGeom>
              <a:avLst/>
              <a:gdLst/>
              <a:ahLst/>
              <a:cxnLst/>
              <a:rect l="l" t="t" r="r" b="b"/>
              <a:pathLst>
                <a:path w="56" h="56" extrusionOk="0">
                  <a:moveTo>
                    <a:pt x="28" y="4"/>
                  </a:moveTo>
                  <a:cubicBezTo>
                    <a:pt x="41" y="4"/>
                    <a:pt x="52" y="15"/>
                    <a:pt x="52" y="28"/>
                  </a:cubicBezTo>
                  <a:cubicBezTo>
                    <a:pt x="52" y="41"/>
                    <a:pt x="41" y="52"/>
                    <a:pt x="28" y="52"/>
                  </a:cubicBezTo>
                  <a:cubicBezTo>
                    <a:pt x="15" y="52"/>
                    <a:pt x="4" y="41"/>
                    <a:pt x="4" y="28"/>
                  </a:cubicBezTo>
                  <a:cubicBezTo>
                    <a:pt x="4" y="15"/>
                    <a:pt x="15" y="4"/>
                    <a:pt x="28" y="4"/>
                  </a:cubicBezTo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</a:path>
              </a:pathLst>
            </a:custGeom>
            <a:solidFill>
              <a:srgbClr val="CE003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52" name="Google Shape;152;p78">
              <a:hlinkClick r:id="" action="ppaction://hlinkshowjump?jump=previousslide"/>
            </p:cNvPr>
            <p:cNvSpPr/>
            <p:nvPr/>
          </p:nvSpPr>
          <p:spPr>
            <a:xfrm>
              <a:off x="7457096" y="3880258"/>
              <a:ext cx="76200" cy="130175"/>
            </a:xfrm>
            <a:custGeom>
              <a:avLst/>
              <a:gdLst/>
              <a:ahLst/>
              <a:cxnLst/>
              <a:rect l="l" t="t" r="r" b="b"/>
              <a:pathLst>
                <a:path w="48" h="82" extrusionOk="0">
                  <a:moveTo>
                    <a:pt x="48" y="12"/>
                  </a:moveTo>
                  <a:lnTo>
                    <a:pt x="14" y="42"/>
                  </a:lnTo>
                  <a:lnTo>
                    <a:pt x="48" y="70"/>
                  </a:lnTo>
                  <a:lnTo>
                    <a:pt x="48" y="82"/>
                  </a:lnTo>
                  <a:lnTo>
                    <a:pt x="0" y="42"/>
                  </a:lnTo>
                  <a:lnTo>
                    <a:pt x="48" y="0"/>
                  </a:lnTo>
                  <a:lnTo>
                    <a:pt x="48" y="12"/>
                  </a:lnTo>
                  <a:close/>
                </a:path>
              </a:pathLst>
            </a:custGeom>
            <a:solidFill>
              <a:srgbClr val="CE003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153" name="Google Shape;153;p78"/>
          <p:cNvSpPr/>
          <p:nvPr/>
        </p:nvSpPr>
        <p:spPr>
          <a:xfrm>
            <a:off x="1" y="4664676"/>
            <a:ext cx="1186249" cy="478824"/>
          </a:xfrm>
          <a:prstGeom prst="rect">
            <a:avLst/>
          </a:prstGeom>
          <a:solidFill>
            <a:srgbClr val="CE00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54" name="Google Shape;154;p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2777" y="4783157"/>
            <a:ext cx="448295" cy="236776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78"/>
          <p:cNvSpPr/>
          <p:nvPr/>
        </p:nvSpPr>
        <p:spPr>
          <a:xfrm>
            <a:off x="2327086" y="4920856"/>
            <a:ext cx="4572000" cy="21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825">
                <a:solidFill>
                  <a:srgbClr val="ADAFB1"/>
                </a:solidFill>
                <a:latin typeface="Raleway"/>
                <a:ea typeface="Raleway"/>
                <a:cs typeface="Raleway"/>
                <a:sym typeface="Raleway"/>
              </a:rPr>
              <a:t>www.FOI.unizg.hr</a:t>
            </a:r>
            <a:endParaRPr sz="825">
              <a:solidFill>
                <a:srgbClr val="ADAFB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79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79"/>
          <p:cNvSpPr>
            <a:spLocks noGrp="1"/>
          </p:cNvSpPr>
          <p:nvPr>
            <p:ph type="pic" idx="2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p79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60" name="Google Shape;160;p79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79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7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8"/>
          <p:cNvSpPr txBox="1"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88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66" name="Google Shape;166;p88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88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8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89"/>
          <p:cNvSpPr txBox="1"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89"/>
          <p:cNvSpPr txBox="1"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B9C9C"/>
              </a:buClr>
              <a:buSzPts val="1500"/>
              <a:buNone/>
              <a:defRPr sz="1500">
                <a:solidFill>
                  <a:srgbClr val="9B9C9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B9C9C"/>
              </a:buClr>
              <a:buSzPts val="1350"/>
              <a:buNone/>
              <a:defRPr sz="1350">
                <a:solidFill>
                  <a:srgbClr val="9B9C9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B9C9C"/>
              </a:buClr>
              <a:buSzPts val="1200"/>
              <a:buNone/>
              <a:defRPr sz="1200">
                <a:solidFill>
                  <a:srgbClr val="9B9C9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B9C9C"/>
              </a:buClr>
              <a:buSzPts val="1200"/>
              <a:buNone/>
              <a:defRPr sz="1200">
                <a:solidFill>
                  <a:srgbClr val="9B9C9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B9C9C"/>
              </a:buClr>
              <a:buSzPts val="1200"/>
              <a:buNone/>
              <a:defRPr sz="1200">
                <a:solidFill>
                  <a:srgbClr val="9B9C9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B9C9C"/>
              </a:buClr>
              <a:buSzPts val="1200"/>
              <a:buNone/>
              <a:defRPr sz="1200">
                <a:solidFill>
                  <a:srgbClr val="9B9C9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B9C9C"/>
              </a:buClr>
              <a:buSzPts val="1200"/>
              <a:buNone/>
              <a:defRPr sz="1200">
                <a:solidFill>
                  <a:srgbClr val="9B9C9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B9C9C"/>
              </a:buClr>
              <a:buSzPts val="1200"/>
              <a:buNone/>
              <a:defRPr sz="1200">
                <a:solidFill>
                  <a:srgbClr val="9B9C9C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89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89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8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0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90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8" name="Google Shape;178;p90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90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90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91"/>
          <p:cNvSpPr txBox="1">
            <a:spLocks noGrp="1"/>
          </p:cNvSpPr>
          <p:nvPr>
            <p:ph type="title"/>
          </p:nvPr>
        </p:nvSpPr>
        <p:spPr>
          <a:xfrm rot="5400000">
            <a:off x="5350074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91"/>
          <p:cNvSpPr txBox="1">
            <a:spLocks noGrp="1"/>
          </p:cNvSpPr>
          <p:nvPr>
            <p:ph type="body" idx="1"/>
          </p:nvPr>
        </p:nvSpPr>
        <p:spPr>
          <a:xfrm rot="5400000">
            <a:off x="1349574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4" name="Google Shape;184;p91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91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91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Blank-2">
  <p:cSld name="5_Blank-2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Google Shape;188;p92"/>
          <p:cNvGrpSpPr/>
          <p:nvPr/>
        </p:nvGrpSpPr>
        <p:grpSpPr>
          <a:xfrm>
            <a:off x="8791996" y="4919421"/>
            <a:ext cx="214313" cy="165497"/>
            <a:chOff x="7015550" y="2614882"/>
            <a:chExt cx="214313" cy="220663"/>
          </a:xfrm>
        </p:grpSpPr>
        <p:sp>
          <p:nvSpPr>
            <p:cNvPr id="189" name="Google Shape;189;p92">
              <a:hlinkClick r:id="" action="ppaction://hlinkshowjump?jump=nextslide"/>
            </p:cNvPr>
            <p:cNvSpPr/>
            <p:nvPr/>
          </p:nvSpPr>
          <p:spPr>
            <a:xfrm>
              <a:off x="7015550" y="2614882"/>
              <a:ext cx="214313" cy="220663"/>
            </a:xfrm>
            <a:custGeom>
              <a:avLst/>
              <a:gdLst/>
              <a:ahLst/>
              <a:cxnLst/>
              <a:rect l="l" t="t" r="r" b="b"/>
              <a:pathLst>
                <a:path w="56" h="56" extrusionOk="0">
                  <a:moveTo>
                    <a:pt x="28" y="4"/>
                  </a:moveTo>
                  <a:cubicBezTo>
                    <a:pt x="41" y="4"/>
                    <a:pt x="52" y="15"/>
                    <a:pt x="52" y="28"/>
                  </a:cubicBezTo>
                  <a:cubicBezTo>
                    <a:pt x="52" y="41"/>
                    <a:pt x="41" y="52"/>
                    <a:pt x="28" y="52"/>
                  </a:cubicBezTo>
                  <a:cubicBezTo>
                    <a:pt x="15" y="52"/>
                    <a:pt x="4" y="41"/>
                    <a:pt x="4" y="28"/>
                  </a:cubicBezTo>
                  <a:cubicBezTo>
                    <a:pt x="4" y="15"/>
                    <a:pt x="15" y="4"/>
                    <a:pt x="28" y="4"/>
                  </a:cubicBezTo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</a:path>
              </a:pathLst>
            </a:custGeom>
            <a:solidFill>
              <a:srgbClr val="CE003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90" name="Google Shape;190;p92">
              <a:hlinkClick r:id="" action="ppaction://hlinkshowjump?jump=nextslide"/>
            </p:cNvPr>
            <p:cNvSpPr/>
            <p:nvPr/>
          </p:nvSpPr>
          <p:spPr>
            <a:xfrm>
              <a:off x="7091750" y="2657745"/>
              <a:ext cx="76200" cy="131763"/>
            </a:xfrm>
            <a:custGeom>
              <a:avLst/>
              <a:gdLst/>
              <a:ahLst/>
              <a:cxnLst/>
              <a:rect l="l" t="t" r="r" b="b"/>
              <a:pathLst>
                <a:path w="48" h="83" extrusionOk="0">
                  <a:moveTo>
                    <a:pt x="0" y="70"/>
                  </a:moveTo>
                  <a:lnTo>
                    <a:pt x="34" y="40"/>
                  </a:lnTo>
                  <a:lnTo>
                    <a:pt x="0" y="13"/>
                  </a:lnTo>
                  <a:lnTo>
                    <a:pt x="0" y="0"/>
                  </a:lnTo>
                  <a:lnTo>
                    <a:pt x="48" y="40"/>
                  </a:lnTo>
                  <a:lnTo>
                    <a:pt x="0" y="83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CE003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91" name="Google Shape;191;p92"/>
          <p:cNvGrpSpPr/>
          <p:nvPr/>
        </p:nvGrpSpPr>
        <p:grpSpPr>
          <a:xfrm>
            <a:off x="8355314" y="4919421"/>
            <a:ext cx="214313" cy="165497"/>
            <a:chOff x="7395183" y="3832633"/>
            <a:chExt cx="214313" cy="220663"/>
          </a:xfrm>
        </p:grpSpPr>
        <p:sp>
          <p:nvSpPr>
            <p:cNvPr id="192" name="Google Shape;192;p92">
              <a:hlinkClick r:id="" action="ppaction://hlinkshowjump?jump=previousslide"/>
            </p:cNvPr>
            <p:cNvSpPr/>
            <p:nvPr/>
          </p:nvSpPr>
          <p:spPr>
            <a:xfrm>
              <a:off x="7395183" y="3832633"/>
              <a:ext cx="214313" cy="220663"/>
            </a:xfrm>
            <a:custGeom>
              <a:avLst/>
              <a:gdLst/>
              <a:ahLst/>
              <a:cxnLst/>
              <a:rect l="l" t="t" r="r" b="b"/>
              <a:pathLst>
                <a:path w="56" h="56" extrusionOk="0">
                  <a:moveTo>
                    <a:pt x="28" y="4"/>
                  </a:moveTo>
                  <a:cubicBezTo>
                    <a:pt x="41" y="4"/>
                    <a:pt x="52" y="15"/>
                    <a:pt x="52" y="28"/>
                  </a:cubicBezTo>
                  <a:cubicBezTo>
                    <a:pt x="52" y="41"/>
                    <a:pt x="41" y="52"/>
                    <a:pt x="28" y="52"/>
                  </a:cubicBezTo>
                  <a:cubicBezTo>
                    <a:pt x="15" y="52"/>
                    <a:pt x="4" y="41"/>
                    <a:pt x="4" y="28"/>
                  </a:cubicBezTo>
                  <a:cubicBezTo>
                    <a:pt x="4" y="15"/>
                    <a:pt x="15" y="4"/>
                    <a:pt x="28" y="4"/>
                  </a:cubicBezTo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</a:path>
              </a:pathLst>
            </a:custGeom>
            <a:solidFill>
              <a:srgbClr val="CE003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93" name="Google Shape;193;p92">
              <a:hlinkClick r:id="" action="ppaction://hlinkshowjump?jump=previousslide"/>
            </p:cNvPr>
            <p:cNvSpPr/>
            <p:nvPr/>
          </p:nvSpPr>
          <p:spPr>
            <a:xfrm>
              <a:off x="7457096" y="3880258"/>
              <a:ext cx="76200" cy="130175"/>
            </a:xfrm>
            <a:custGeom>
              <a:avLst/>
              <a:gdLst/>
              <a:ahLst/>
              <a:cxnLst/>
              <a:rect l="l" t="t" r="r" b="b"/>
              <a:pathLst>
                <a:path w="48" h="82" extrusionOk="0">
                  <a:moveTo>
                    <a:pt x="48" y="12"/>
                  </a:moveTo>
                  <a:lnTo>
                    <a:pt x="14" y="42"/>
                  </a:lnTo>
                  <a:lnTo>
                    <a:pt x="48" y="70"/>
                  </a:lnTo>
                  <a:lnTo>
                    <a:pt x="48" y="82"/>
                  </a:lnTo>
                  <a:lnTo>
                    <a:pt x="0" y="42"/>
                  </a:lnTo>
                  <a:lnTo>
                    <a:pt x="48" y="0"/>
                  </a:lnTo>
                  <a:lnTo>
                    <a:pt x="48" y="12"/>
                  </a:lnTo>
                  <a:close/>
                </a:path>
              </a:pathLst>
            </a:custGeom>
            <a:solidFill>
              <a:srgbClr val="CE003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194" name="Google Shape;194;p92"/>
          <p:cNvSpPr/>
          <p:nvPr/>
        </p:nvSpPr>
        <p:spPr>
          <a:xfrm>
            <a:off x="1" y="4664676"/>
            <a:ext cx="1186249" cy="478824"/>
          </a:xfrm>
          <a:prstGeom prst="rect">
            <a:avLst/>
          </a:prstGeom>
          <a:solidFill>
            <a:srgbClr val="CE00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95" name="Google Shape;195;p9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2777" y="4783157"/>
            <a:ext cx="448295" cy="236776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92"/>
          <p:cNvSpPr/>
          <p:nvPr/>
        </p:nvSpPr>
        <p:spPr>
          <a:xfrm>
            <a:off x="2327086" y="4920856"/>
            <a:ext cx="4572000" cy="21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825">
                <a:solidFill>
                  <a:srgbClr val="ADAFB1"/>
                </a:solidFill>
                <a:latin typeface="Raleway"/>
                <a:ea typeface="Raleway"/>
                <a:cs typeface="Raleway"/>
                <a:sym typeface="Raleway"/>
              </a:rPr>
              <a:t>www.FOI.unizg.hr</a:t>
            </a:r>
            <a:endParaRPr sz="825">
              <a:solidFill>
                <a:srgbClr val="ADAFB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7" name="Google Shape;197;p92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50"/>
              <a:buFont typeface="Calibri"/>
              <a:buNone/>
              <a:defRPr sz="195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9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04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CE003D"/>
              </a:buClr>
              <a:buSzPts val="1200"/>
              <a:buChar char="•"/>
              <a:defRPr sz="1200"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E003D"/>
              </a:buClr>
              <a:buSzPts val="1200"/>
              <a:buChar char="•"/>
              <a:defRPr sz="1200"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E003D"/>
              </a:buClr>
              <a:buSzPts val="1200"/>
              <a:buChar char="•"/>
              <a:defRPr sz="1200"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E003D"/>
              </a:buClr>
              <a:buSzPts val="1200"/>
              <a:buChar char="•"/>
              <a:defRPr sz="1200"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E003D"/>
              </a:buClr>
              <a:buSzPts val="1200"/>
              <a:buChar char="•"/>
              <a:defRPr sz="1200"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Blank-2">
  <p:cSld name="9_Blank-2">
    <p:bg>
      <p:bgPr>
        <a:solidFill>
          <a:srgbClr val="CE003D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-3">
  <p:cSld name="Blank-3">
    <p:bg>
      <p:bgPr>
        <a:gradFill>
          <a:gsLst>
            <a:gs pos="0">
              <a:srgbClr val="1E222A"/>
            </a:gs>
            <a:gs pos="100000">
              <a:srgbClr val="111319"/>
            </a:gs>
          </a:gsLst>
          <a:lin ang="5400000" scaled="0"/>
        </a:gra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94"/>
          <p:cNvSpPr/>
          <p:nvPr/>
        </p:nvSpPr>
        <p:spPr>
          <a:xfrm>
            <a:off x="2327086" y="4920856"/>
            <a:ext cx="4572000" cy="21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825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www.FOI.unizg.hr</a:t>
            </a:r>
            <a:endParaRPr sz="825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202" name="Google Shape;202;p94"/>
          <p:cNvGrpSpPr/>
          <p:nvPr/>
        </p:nvGrpSpPr>
        <p:grpSpPr>
          <a:xfrm>
            <a:off x="8791996" y="4919421"/>
            <a:ext cx="214313" cy="165497"/>
            <a:chOff x="7015550" y="2614882"/>
            <a:chExt cx="214313" cy="220663"/>
          </a:xfrm>
        </p:grpSpPr>
        <p:sp>
          <p:nvSpPr>
            <p:cNvPr id="203" name="Google Shape;203;p94">
              <a:hlinkClick r:id="" action="ppaction://hlinkshowjump?jump=nextslide"/>
            </p:cNvPr>
            <p:cNvSpPr/>
            <p:nvPr/>
          </p:nvSpPr>
          <p:spPr>
            <a:xfrm>
              <a:off x="7015550" y="2614882"/>
              <a:ext cx="214313" cy="220663"/>
            </a:xfrm>
            <a:custGeom>
              <a:avLst/>
              <a:gdLst/>
              <a:ahLst/>
              <a:cxnLst/>
              <a:rect l="l" t="t" r="r" b="b"/>
              <a:pathLst>
                <a:path w="56" h="56" extrusionOk="0">
                  <a:moveTo>
                    <a:pt x="28" y="4"/>
                  </a:moveTo>
                  <a:cubicBezTo>
                    <a:pt x="41" y="4"/>
                    <a:pt x="52" y="15"/>
                    <a:pt x="52" y="28"/>
                  </a:cubicBezTo>
                  <a:cubicBezTo>
                    <a:pt x="52" y="41"/>
                    <a:pt x="41" y="52"/>
                    <a:pt x="28" y="52"/>
                  </a:cubicBezTo>
                  <a:cubicBezTo>
                    <a:pt x="15" y="52"/>
                    <a:pt x="4" y="41"/>
                    <a:pt x="4" y="28"/>
                  </a:cubicBezTo>
                  <a:cubicBezTo>
                    <a:pt x="4" y="15"/>
                    <a:pt x="15" y="4"/>
                    <a:pt x="28" y="4"/>
                  </a:cubicBezTo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04" name="Google Shape;204;p94">
              <a:hlinkClick r:id="" action="ppaction://hlinkshowjump?jump=nextslide"/>
            </p:cNvPr>
            <p:cNvSpPr/>
            <p:nvPr/>
          </p:nvSpPr>
          <p:spPr>
            <a:xfrm>
              <a:off x="7091750" y="2657745"/>
              <a:ext cx="76200" cy="131763"/>
            </a:xfrm>
            <a:custGeom>
              <a:avLst/>
              <a:gdLst/>
              <a:ahLst/>
              <a:cxnLst/>
              <a:rect l="l" t="t" r="r" b="b"/>
              <a:pathLst>
                <a:path w="48" h="83" extrusionOk="0">
                  <a:moveTo>
                    <a:pt x="0" y="70"/>
                  </a:moveTo>
                  <a:lnTo>
                    <a:pt x="34" y="40"/>
                  </a:lnTo>
                  <a:lnTo>
                    <a:pt x="0" y="13"/>
                  </a:lnTo>
                  <a:lnTo>
                    <a:pt x="0" y="0"/>
                  </a:lnTo>
                  <a:lnTo>
                    <a:pt x="48" y="40"/>
                  </a:lnTo>
                  <a:lnTo>
                    <a:pt x="0" y="83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205" name="Google Shape;205;p94"/>
          <p:cNvGrpSpPr/>
          <p:nvPr/>
        </p:nvGrpSpPr>
        <p:grpSpPr>
          <a:xfrm>
            <a:off x="8355314" y="4919421"/>
            <a:ext cx="214313" cy="165497"/>
            <a:chOff x="7395183" y="3832633"/>
            <a:chExt cx="214313" cy="220663"/>
          </a:xfrm>
        </p:grpSpPr>
        <p:sp>
          <p:nvSpPr>
            <p:cNvPr id="206" name="Google Shape;206;p94">
              <a:hlinkClick r:id="" action="ppaction://hlinkshowjump?jump=previousslide"/>
            </p:cNvPr>
            <p:cNvSpPr/>
            <p:nvPr/>
          </p:nvSpPr>
          <p:spPr>
            <a:xfrm>
              <a:off x="7395183" y="3832633"/>
              <a:ext cx="214313" cy="220663"/>
            </a:xfrm>
            <a:custGeom>
              <a:avLst/>
              <a:gdLst/>
              <a:ahLst/>
              <a:cxnLst/>
              <a:rect l="l" t="t" r="r" b="b"/>
              <a:pathLst>
                <a:path w="56" h="56" extrusionOk="0">
                  <a:moveTo>
                    <a:pt x="28" y="4"/>
                  </a:moveTo>
                  <a:cubicBezTo>
                    <a:pt x="41" y="4"/>
                    <a:pt x="52" y="15"/>
                    <a:pt x="52" y="28"/>
                  </a:cubicBezTo>
                  <a:cubicBezTo>
                    <a:pt x="52" y="41"/>
                    <a:pt x="41" y="52"/>
                    <a:pt x="28" y="52"/>
                  </a:cubicBezTo>
                  <a:cubicBezTo>
                    <a:pt x="15" y="52"/>
                    <a:pt x="4" y="41"/>
                    <a:pt x="4" y="28"/>
                  </a:cubicBezTo>
                  <a:cubicBezTo>
                    <a:pt x="4" y="15"/>
                    <a:pt x="15" y="4"/>
                    <a:pt x="28" y="4"/>
                  </a:cubicBezTo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07" name="Google Shape;207;p94">
              <a:hlinkClick r:id="" action="ppaction://hlinkshowjump?jump=previousslide"/>
            </p:cNvPr>
            <p:cNvSpPr/>
            <p:nvPr/>
          </p:nvSpPr>
          <p:spPr>
            <a:xfrm>
              <a:off x="7457096" y="3880258"/>
              <a:ext cx="76200" cy="130175"/>
            </a:xfrm>
            <a:custGeom>
              <a:avLst/>
              <a:gdLst/>
              <a:ahLst/>
              <a:cxnLst/>
              <a:rect l="l" t="t" r="r" b="b"/>
              <a:pathLst>
                <a:path w="48" h="82" extrusionOk="0">
                  <a:moveTo>
                    <a:pt x="48" y="12"/>
                  </a:moveTo>
                  <a:lnTo>
                    <a:pt x="14" y="42"/>
                  </a:lnTo>
                  <a:lnTo>
                    <a:pt x="48" y="70"/>
                  </a:lnTo>
                  <a:lnTo>
                    <a:pt x="48" y="82"/>
                  </a:lnTo>
                  <a:lnTo>
                    <a:pt x="0" y="42"/>
                  </a:lnTo>
                  <a:lnTo>
                    <a:pt x="48" y="0"/>
                  </a:lnTo>
                  <a:lnTo>
                    <a:pt x="48" y="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208" name="Google Shape;208;p94"/>
          <p:cNvSpPr/>
          <p:nvPr/>
        </p:nvSpPr>
        <p:spPr>
          <a:xfrm>
            <a:off x="1" y="4664676"/>
            <a:ext cx="1186249" cy="478824"/>
          </a:xfrm>
          <a:prstGeom prst="rect">
            <a:avLst/>
          </a:prstGeom>
          <a:solidFill>
            <a:srgbClr val="CE00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09" name="Google Shape;209;p9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2777" y="4783157"/>
            <a:ext cx="448295" cy="236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type="obj">
  <p:cSld name="OBJEC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73"/>
          <p:cNvSpPr txBox="1">
            <a:spLocks noGrp="1"/>
          </p:cNvSpPr>
          <p:nvPr>
            <p:ph type="title"/>
          </p:nvPr>
        </p:nvSpPr>
        <p:spPr>
          <a:xfrm>
            <a:off x="2281425" y="281175"/>
            <a:ext cx="6108200" cy="572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3600"/>
              <a:buFont typeface="Calibri"/>
              <a:buNone/>
              <a:defRPr sz="3600">
                <a:solidFill>
                  <a:srgbClr val="E36C0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73"/>
          <p:cNvSpPr txBox="1">
            <a:spLocks noGrp="1"/>
          </p:cNvSpPr>
          <p:nvPr>
            <p:ph type="body" idx="1"/>
          </p:nvPr>
        </p:nvSpPr>
        <p:spPr>
          <a:xfrm>
            <a:off x="2281425" y="1044701"/>
            <a:ext cx="6108200" cy="3663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244061"/>
              </a:buClr>
              <a:buSzPts val="2800"/>
              <a:buChar char="•"/>
              <a:defRPr sz="2800">
                <a:solidFill>
                  <a:srgbClr val="244061"/>
                </a:solidFill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244061"/>
              </a:buClr>
              <a:buSzPts val="2800"/>
              <a:buChar char="–"/>
              <a:defRPr>
                <a:solidFill>
                  <a:srgbClr val="244061"/>
                </a:solidFill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244061"/>
              </a:buClr>
              <a:buSzPts val="2400"/>
              <a:buChar char="•"/>
              <a:defRPr>
                <a:solidFill>
                  <a:srgbClr val="244061"/>
                </a:solidFill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244061"/>
              </a:buClr>
              <a:buSzPts val="2000"/>
              <a:buChar char="–"/>
              <a:defRPr>
                <a:solidFill>
                  <a:srgbClr val="244061"/>
                </a:solidFill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244061"/>
              </a:buClr>
              <a:buSzPts val="2000"/>
              <a:buChar char="»"/>
              <a:defRPr>
                <a:solidFill>
                  <a:srgbClr val="24406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0" name="Google Shape;220;p7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7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7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6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6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6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83B6CEAD-6C4C-46CF-ADB1-280DD35AEF6B}" type="datetime1">
              <a:rPr lang="id-ID" kern="1200" smtClean="0">
                <a:solidFill>
                  <a:srgbClr val="5F6062">
                    <a:tint val="75000"/>
                  </a:srgb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28/01/2021</a:t>
            </a:fld>
            <a:endParaRPr lang="id-ID" kern="1200">
              <a:solidFill>
                <a:srgbClr val="5F6062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srgbClr val="5F6062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06C500B-1BCB-452B-802D-F943D569753B}" type="slidenum">
              <a:rPr lang="id-ID" kern="1200" smtClean="0">
                <a:solidFill>
                  <a:srgbClr val="5F6062">
                    <a:tint val="75000"/>
                  </a:srgb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 dirty="0">
              <a:solidFill>
                <a:srgbClr val="5F6062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560110"/>
      </p:ext>
    </p:extLst>
  </p:cSld>
  <p:clrMapOvr>
    <a:masterClrMapping/>
  </p:clrMapOvr>
  <p:transition spd="slow"/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83B6CEAD-6C4C-46CF-ADB1-280DD35AEF6B}" type="datetime1">
              <a:rPr lang="id-ID" kern="1200" smtClean="0">
                <a:solidFill>
                  <a:srgbClr val="5F6062">
                    <a:tint val="75000"/>
                  </a:srgb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28/01/2021</a:t>
            </a:fld>
            <a:endParaRPr lang="id-ID" kern="1200">
              <a:solidFill>
                <a:srgbClr val="5F6062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srgbClr val="5F6062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06C500B-1BCB-452B-802D-F943D569753B}" type="slidenum">
              <a:rPr lang="id-ID" kern="1200" smtClean="0">
                <a:solidFill>
                  <a:srgbClr val="5F6062">
                    <a:tint val="75000"/>
                  </a:srgb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 dirty="0">
              <a:solidFill>
                <a:srgbClr val="5F6062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53722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83B6CEAD-6C4C-46CF-ADB1-280DD35AEF6B}" type="datetime1">
              <a:rPr lang="id-ID" kern="1200" smtClean="0">
                <a:solidFill>
                  <a:srgbClr val="5F6062">
                    <a:tint val="75000"/>
                  </a:srgb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28/01/2021</a:t>
            </a:fld>
            <a:endParaRPr lang="id-ID" kern="1200">
              <a:solidFill>
                <a:srgbClr val="5F6062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srgbClr val="5F6062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06C500B-1BCB-452B-802D-F943D569753B}" type="slidenum">
              <a:rPr lang="id-ID" kern="1200" smtClean="0">
                <a:solidFill>
                  <a:srgbClr val="5F6062">
                    <a:tint val="75000"/>
                  </a:srgb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 dirty="0">
              <a:solidFill>
                <a:srgbClr val="5F6062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4929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83B6CEAD-6C4C-46CF-ADB1-280DD35AEF6B}" type="datetime1">
              <a:rPr lang="id-ID" kern="1200" smtClean="0">
                <a:solidFill>
                  <a:srgbClr val="5F6062">
                    <a:tint val="75000"/>
                  </a:srgb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28/01/2021</a:t>
            </a:fld>
            <a:endParaRPr lang="id-ID" kern="1200">
              <a:solidFill>
                <a:srgbClr val="5F6062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srgbClr val="5F6062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06C500B-1BCB-452B-802D-F943D569753B}" type="slidenum">
              <a:rPr lang="id-ID" kern="1200" smtClean="0">
                <a:solidFill>
                  <a:srgbClr val="5F6062">
                    <a:tint val="75000"/>
                  </a:srgb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 dirty="0">
              <a:solidFill>
                <a:srgbClr val="5F6062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2690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83B6CEAD-6C4C-46CF-ADB1-280DD35AEF6B}" type="datetime1">
              <a:rPr lang="id-ID" kern="1200" smtClean="0">
                <a:solidFill>
                  <a:srgbClr val="5F6062">
                    <a:tint val="75000"/>
                  </a:srgb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28/01/2021</a:t>
            </a:fld>
            <a:endParaRPr lang="id-ID" kern="1200">
              <a:solidFill>
                <a:srgbClr val="5F6062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srgbClr val="5F6062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06C500B-1BCB-452B-802D-F943D569753B}" type="slidenum">
              <a:rPr lang="id-ID" kern="1200" smtClean="0">
                <a:solidFill>
                  <a:srgbClr val="5F6062">
                    <a:tint val="75000"/>
                  </a:srgb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 dirty="0">
              <a:solidFill>
                <a:srgbClr val="5F6062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78999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83B6CEAD-6C4C-46CF-ADB1-280DD35AEF6B}" type="datetime1">
              <a:rPr lang="id-ID" kern="1200" smtClean="0">
                <a:solidFill>
                  <a:srgbClr val="5F6062">
                    <a:tint val="75000"/>
                  </a:srgb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28/01/2021</a:t>
            </a:fld>
            <a:endParaRPr lang="id-ID" kern="1200">
              <a:solidFill>
                <a:srgbClr val="5F6062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srgbClr val="5F6062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06C500B-1BCB-452B-802D-F943D569753B}" type="slidenum">
              <a:rPr lang="id-ID" kern="1200" smtClean="0">
                <a:solidFill>
                  <a:srgbClr val="5F6062">
                    <a:tint val="75000"/>
                  </a:srgb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 dirty="0">
              <a:solidFill>
                <a:srgbClr val="5F6062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5706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83B6CEAD-6C4C-46CF-ADB1-280DD35AEF6B}" type="datetime1">
              <a:rPr lang="id-ID" kern="1200" smtClean="0">
                <a:solidFill>
                  <a:srgbClr val="5F6062">
                    <a:tint val="75000"/>
                  </a:srgb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28/01/2021</a:t>
            </a:fld>
            <a:endParaRPr lang="id-ID" kern="1200">
              <a:solidFill>
                <a:srgbClr val="5F6062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srgbClr val="5F6062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06C500B-1BCB-452B-802D-F943D569753B}" type="slidenum">
              <a:rPr lang="id-ID" kern="1200" smtClean="0">
                <a:solidFill>
                  <a:srgbClr val="5F6062">
                    <a:tint val="75000"/>
                  </a:srgb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 dirty="0">
              <a:solidFill>
                <a:srgbClr val="5F6062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14990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83B6CEAD-6C4C-46CF-ADB1-280DD35AEF6B}" type="datetime1">
              <a:rPr lang="id-ID" kern="1200" smtClean="0">
                <a:solidFill>
                  <a:srgbClr val="5F6062">
                    <a:tint val="75000"/>
                  </a:srgb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28/01/2021</a:t>
            </a:fld>
            <a:endParaRPr lang="id-ID" kern="1200">
              <a:solidFill>
                <a:srgbClr val="5F6062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srgbClr val="5F6062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06C500B-1BCB-452B-802D-F943D569753B}" type="slidenum">
              <a:rPr lang="id-ID" kern="1200" smtClean="0">
                <a:solidFill>
                  <a:srgbClr val="5F6062">
                    <a:tint val="75000"/>
                  </a:srgb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 dirty="0">
              <a:solidFill>
                <a:srgbClr val="5F6062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9679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83B6CEAD-6C4C-46CF-ADB1-280DD35AEF6B}" type="datetime1">
              <a:rPr lang="id-ID" kern="1200" smtClean="0">
                <a:solidFill>
                  <a:srgbClr val="5F6062">
                    <a:tint val="75000"/>
                  </a:srgb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28/01/2021</a:t>
            </a:fld>
            <a:endParaRPr lang="id-ID" kern="1200">
              <a:solidFill>
                <a:srgbClr val="5F6062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srgbClr val="5F6062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06C500B-1BCB-452B-802D-F943D569753B}" type="slidenum">
              <a:rPr lang="id-ID" kern="1200" smtClean="0">
                <a:solidFill>
                  <a:srgbClr val="5F6062">
                    <a:tint val="75000"/>
                  </a:srgb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 dirty="0">
              <a:solidFill>
                <a:srgbClr val="5F6062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2140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83B6CEAD-6C4C-46CF-ADB1-280DD35AEF6B}" type="datetime1">
              <a:rPr lang="id-ID" kern="1200" smtClean="0">
                <a:solidFill>
                  <a:srgbClr val="5F6062">
                    <a:tint val="75000"/>
                  </a:srgb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28/01/2021</a:t>
            </a:fld>
            <a:endParaRPr lang="id-ID" kern="1200">
              <a:solidFill>
                <a:srgbClr val="5F6062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srgbClr val="5F6062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06C500B-1BCB-452B-802D-F943D569753B}" type="slidenum">
              <a:rPr lang="id-ID" kern="1200" smtClean="0">
                <a:solidFill>
                  <a:srgbClr val="5F6062">
                    <a:tint val="75000"/>
                  </a:srgb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 dirty="0">
              <a:solidFill>
                <a:srgbClr val="5F6062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0879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9"/>
          <p:cNvSpPr txBox="1">
            <a:spLocks noGrp="1"/>
          </p:cNvSpPr>
          <p:nvPr>
            <p:ph type="title"/>
          </p:nvPr>
        </p:nvSpPr>
        <p:spPr>
          <a:xfrm>
            <a:off x="448965" y="281175"/>
            <a:ext cx="8246070" cy="61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3600"/>
              <a:buFont typeface="Calibri"/>
              <a:buNone/>
              <a:defRPr sz="3600">
                <a:solidFill>
                  <a:srgbClr val="24406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9"/>
          <p:cNvSpPr txBox="1">
            <a:spLocks noGrp="1"/>
          </p:cNvSpPr>
          <p:nvPr>
            <p:ph type="body" idx="1"/>
          </p:nvPr>
        </p:nvSpPr>
        <p:spPr>
          <a:xfrm>
            <a:off x="448966" y="1197406"/>
            <a:ext cx="8246070" cy="3664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>
                <a:solidFill>
                  <a:schemeClr val="lt1"/>
                </a:solidFill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–"/>
              <a:defRPr>
                <a:solidFill>
                  <a:schemeClr val="lt1"/>
                </a:solidFill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>
                <a:solidFill>
                  <a:schemeClr val="lt1"/>
                </a:solidFill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83B6CEAD-6C4C-46CF-ADB1-280DD35AEF6B}" type="datetime1">
              <a:rPr lang="id-ID" kern="1200" smtClean="0">
                <a:solidFill>
                  <a:srgbClr val="5F6062">
                    <a:tint val="75000"/>
                  </a:srgb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28/01/2021</a:t>
            </a:fld>
            <a:endParaRPr lang="id-ID" kern="1200">
              <a:solidFill>
                <a:srgbClr val="5F6062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id-ID" kern="1200">
              <a:solidFill>
                <a:srgbClr val="5F6062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06C500B-1BCB-452B-802D-F943D569753B}" type="slidenum">
              <a:rPr lang="id-ID" kern="1200" smtClean="0">
                <a:solidFill>
                  <a:srgbClr val="5F6062">
                    <a:tint val="75000"/>
                  </a:srgb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 dirty="0">
              <a:solidFill>
                <a:srgbClr val="5F6062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2353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 userDrawn="1"/>
        </p:nvGrpSpPr>
        <p:grpSpPr>
          <a:xfrm>
            <a:off x="8791996" y="4919421"/>
            <a:ext cx="214313" cy="165497"/>
            <a:chOff x="7015550" y="2614882"/>
            <a:chExt cx="214313" cy="220663"/>
          </a:xfrm>
          <a:solidFill>
            <a:srgbClr val="CE003D"/>
          </a:solidFill>
        </p:grpSpPr>
        <p:sp>
          <p:nvSpPr>
            <p:cNvPr id="46" name="Freeform 5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7015550" y="2614882"/>
              <a:ext cx="214313" cy="220663"/>
            </a:xfrm>
            <a:custGeom>
              <a:avLst/>
              <a:gdLst>
                <a:gd name="T0" fmla="*/ 28 w 56"/>
                <a:gd name="T1" fmla="*/ 4 h 56"/>
                <a:gd name="T2" fmla="*/ 52 w 56"/>
                <a:gd name="T3" fmla="*/ 28 h 56"/>
                <a:gd name="T4" fmla="*/ 28 w 56"/>
                <a:gd name="T5" fmla="*/ 52 h 56"/>
                <a:gd name="T6" fmla="*/ 4 w 56"/>
                <a:gd name="T7" fmla="*/ 28 h 56"/>
                <a:gd name="T8" fmla="*/ 28 w 56"/>
                <a:gd name="T9" fmla="*/ 4 h 56"/>
                <a:gd name="T10" fmla="*/ 28 w 56"/>
                <a:gd name="T11" fmla="*/ 0 h 56"/>
                <a:gd name="T12" fmla="*/ 0 w 56"/>
                <a:gd name="T13" fmla="*/ 28 h 56"/>
                <a:gd name="T14" fmla="*/ 28 w 56"/>
                <a:gd name="T15" fmla="*/ 56 h 56"/>
                <a:gd name="T16" fmla="*/ 56 w 56"/>
                <a:gd name="T17" fmla="*/ 28 h 56"/>
                <a:gd name="T18" fmla="*/ 28 w 56"/>
                <a:gd name="T1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4"/>
                  </a:moveTo>
                  <a:cubicBezTo>
                    <a:pt x="41" y="4"/>
                    <a:pt x="52" y="15"/>
                    <a:pt x="52" y="28"/>
                  </a:cubicBezTo>
                  <a:cubicBezTo>
                    <a:pt x="52" y="41"/>
                    <a:pt x="41" y="52"/>
                    <a:pt x="28" y="52"/>
                  </a:cubicBezTo>
                  <a:cubicBezTo>
                    <a:pt x="15" y="52"/>
                    <a:pt x="4" y="41"/>
                    <a:pt x="4" y="28"/>
                  </a:cubicBezTo>
                  <a:cubicBezTo>
                    <a:pt x="4" y="15"/>
                    <a:pt x="15" y="4"/>
                    <a:pt x="28" y="4"/>
                  </a:cubicBezTo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endParaRPr>
            </a:p>
          </p:txBody>
        </p:sp>
        <p:sp>
          <p:nvSpPr>
            <p:cNvPr id="47" name="Freeform 6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7091750" y="2657745"/>
              <a:ext cx="76200" cy="131763"/>
            </a:xfrm>
            <a:custGeom>
              <a:avLst/>
              <a:gdLst>
                <a:gd name="T0" fmla="*/ 0 w 48"/>
                <a:gd name="T1" fmla="*/ 70 h 83"/>
                <a:gd name="T2" fmla="*/ 34 w 48"/>
                <a:gd name="T3" fmla="*/ 40 h 83"/>
                <a:gd name="T4" fmla="*/ 0 w 48"/>
                <a:gd name="T5" fmla="*/ 13 h 83"/>
                <a:gd name="T6" fmla="*/ 0 w 48"/>
                <a:gd name="T7" fmla="*/ 0 h 83"/>
                <a:gd name="T8" fmla="*/ 48 w 48"/>
                <a:gd name="T9" fmla="*/ 40 h 83"/>
                <a:gd name="T10" fmla="*/ 0 w 48"/>
                <a:gd name="T11" fmla="*/ 83 h 83"/>
                <a:gd name="T12" fmla="*/ 0 w 48"/>
                <a:gd name="T13" fmla="*/ 7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83">
                  <a:moveTo>
                    <a:pt x="0" y="70"/>
                  </a:moveTo>
                  <a:lnTo>
                    <a:pt x="34" y="40"/>
                  </a:lnTo>
                  <a:lnTo>
                    <a:pt x="0" y="13"/>
                  </a:lnTo>
                  <a:lnTo>
                    <a:pt x="0" y="0"/>
                  </a:lnTo>
                  <a:lnTo>
                    <a:pt x="48" y="40"/>
                  </a:lnTo>
                  <a:lnTo>
                    <a:pt x="0" y="83"/>
                  </a:lnTo>
                  <a:lnTo>
                    <a:pt x="0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8" name="Group 47"/>
          <p:cNvGrpSpPr/>
          <p:nvPr userDrawn="1"/>
        </p:nvGrpSpPr>
        <p:grpSpPr>
          <a:xfrm>
            <a:off x="8355314" y="4919421"/>
            <a:ext cx="214313" cy="165497"/>
            <a:chOff x="7395183" y="3832633"/>
            <a:chExt cx="214313" cy="220663"/>
          </a:xfrm>
          <a:solidFill>
            <a:srgbClr val="CE003D"/>
          </a:solidFill>
        </p:grpSpPr>
        <p:sp>
          <p:nvSpPr>
            <p:cNvPr id="49" name="Freeform 7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7395183" y="3832633"/>
              <a:ext cx="214313" cy="220663"/>
            </a:xfrm>
            <a:custGeom>
              <a:avLst/>
              <a:gdLst>
                <a:gd name="T0" fmla="*/ 28 w 56"/>
                <a:gd name="T1" fmla="*/ 4 h 56"/>
                <a:gd name="T2" fmla="*/ 52 w 56"/>
                <a:gd name="T3" fmla="*/ 28 h 56"/>
                <a:gd name="T4" fmla="*/ 28 w 56"/>
                <a:gd name="T5" fmla="*/ 52 h 56"/>
                <a:gd name="T6" fmla="*/ 4 w 56"/>
                <a:gd name="T7" fmla="*/ 28 h 56"/>
                <a:gd name="T8" fmla="*/ 28 w 56"/>
                <a:gd name="T9" fmla="*/ 4 h 56"/>
                <a:gd name="T10" fmla="*/ 28 w 56"/>
                <a:gd name="T11" fmla="*/ 0 h 56"/>
                <a:gd name="T12" fmla="*/ 0 w 56"/>
                <a:gd name="T13" fmla="*/ 28 h 56"/>
                <a:gd name="T14" fmla="*/ 28 w 56"/>
                <a:gd name="T15" fmla="*/ 56 h 56"/>
                <a:gd name="T16" fmla="*/ 56 w 56"/>
                <a:gd name="T17" fmla="*/ 28 h 56"/>
                <a:gd name="T18" fmla="*/ 28 w 56"/>
                <a:gd name="T1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4"/>
                  </a:moveTo>
                  <a:cubicBezTo>
                    <a:pt x="41" y="4"/>
                    <a:pt x="52" y="15"/>
                    <a:pt x="52" y="28"/>
                  </a:cubicBezTo>
                  <a:cubicBezTo>
                    <a:pt x="52" y="41"/>
                    <a:pt x="41" y="52"/>
                    <a:pt x="28" y="52"/>
                  </a:cubicBezTo>
                  <a:cubicBezTo>
                    <a:pt x="15" y="52"/>
                    <a:pt x="4" y="41"/>
                    <a:pt x="4" y="28"/>
                  </a:cubicBezTo>
                  <a:cubicBezTo>
                    <a:pt x="4" y="15"/>
                    <a:pt x="15" y="4"/>
                    <a:pt x="28" y="4"/>
                  </a:cubicBezTo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endParaRPr>
            </a:p>
          </p:txBody>
        </p:sp>
        <p:sp>
          <p:nvSpPr>
            <p:cNvPr id="50" name="Freeform 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7457096" y="3880258"/>
              <a:ext cx="76200" cy="130175"/>
            </a:xfrm>
            <a:custGeom>
              <a:avLst/>
              <a:gdLst>
                <a:gd name="T0" fmla="*/ 48 w 48"/>
                <a:gd name="T1" fmla="*/ 12 h 82"/>
                <a:gd name="T2" fmla="*/ 14 w 48"/>
                <a:gd name="T3" fmla="*/ 42 h 82"/>
                <a:gd name="T4" fmla="*/ 48 w 48"/>
                <a:gd name="T5" fmla="*/ 70 h 82"/>
                <a:gd name="T6" fmla="*/ 48 w 48"/>
                <a:gd name="T7" fmla="*/ 82 h 82"/>
                <a:gd name="T8" fmla="*/ 0 w 48"/>
                <a:gd name="T9" fmla="*/ 42 h 82"/>
                <a:gd name="T10" fmla="*/ 48 w 48"/>
                <a:gd name="T11" fmla="*/ 0 h 82"/>
                <a:gd name="T12" fmla="*/ 48 w 48"/>
                <a:gd name="T13" fmla="*/ 1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82">
                  <a:moveTo>
                    <a:pt x="48" y="12"/>
                  </a:moveTo>
                  <a:lnTo>
                    <a:pt x="14" y="42"/>
                  </a:lnTo>
                  <a:lnTo>
                    <a:pt x="48" y="70"/>
                  </a:lnTo>
                  <a:lnTo>
                    <a:pt x="48" y="82"/>
                  </a:lnTo>
                  <a:lnTo>
                    <a:pt x="0" y="42"/>
                  </a:lnTo>
                  <a:lnTo>
                    <a:pt x="48" y="0"/>
                  </a:lnTo>
                  <a:lnTo>
                    <a:pt x="48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endParaRPr>
            </a:p>
          </p:txBody>
        </p:sp>
      </p:grpSp>
      <p:sp>
        <p:nvSpPr>
          <p:cNvPr id="51" name="Rectangle 50"/>
          <p:cNvSpPr/>
          <p:nvPr userDrawn="1"/>
        </p:nvSpPr>
        <p:spPr>
          <a:xfrm>
            <a:off x="1" y="4664676"/>
            <a:ext cx="1186249" cy="478824"/>
          </a:xfrm>
          <a:prstGeom prst="rect">
            <a:avLst/>
          </a:prstGeom>
          <a:solidFill>
            <a:srgbClr val="CE0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BA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  <p:pic>
        <p:nvPicPr>
          <p:cNvPr id="52" name="Picture 5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77" y="4783157"/>
            <a:ext cx="448295" cy="236776"/>
          </a:xfrm>
          <a:prstGeom prst="rect">
            <a:avLst/>
          </a:prstGeom>
        </p:spPr>
      </p:pic>
      <p:sp>
        <p:nvSpPr>
          <p:cNvPr id="84" name="Rectangle 83"/>
          <p:cNvSpPr/>
          <p:nvPr userDrawn="1"/>
        </p:nvSpPr>
        <p:spPr>
          <a:xfrm>
            <a:off x="2327086" y="4920856"/>
            <a:ext cx="4572000" cy="21929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25" b="0" i="0" u="none" strike="noStrike" kern="1200" cap="none" spc="0" normalizeH="0" baseline="0" noProof="0" dirty="0" smtClean="0">
                <a:ln>
                  <a:noFill/>
                </a:ln>
                <a:solidFill>
                  <a:srgbClr val="5F6062">
                    <a:lumMod val="50000"/>
                    <a:lumOff val="50000"/>
                  </a:srgbClr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rPr>
              <a:t>www.FOI.unizg.hr</a:t>
            </a:r>
            <a:endParaRPr kumimoji="0" lang="id-ID" sz="825" b="0" i="0" u="none" strike="noStrike" kern="1200" cap="none" spc="0" normalizeH="0" baseline="0" noProof="0" dirty="0">
              <a:ln>
                <a:noFill/>
              </a:ln>
              <a:solidFill>
                <a:srgbClr val="5F6062">
                  <a:lumMod val="50000"/>
                  <a:lumOff val="50000"/>
                </a:srgbClr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56400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  <p:bldLst>
      <p:bldP spid="84" grpId="0"/>
      <p:bldP spid="84" grpId="1"/>
      <p:bldP spid="84" grpId="2"/>
      <p:bldP spid="84" grpId="3"/>
      <p:bldP spid="84" grpId="4"/>
      <p:bldP spid="84" grpId="5"/>
      <p:bldP spid="84" grpId="6"/>
      <p:bldP spid="84" grpId="7"/>
      <p:bldP spid="84" grpId="8"/>
      <p:bldP spid="84" grpId="9"/>
      <p:bldP spid="84" grpId="10"/>
      <p:bldP spid="84" grpId="11"/>
      <p:bldP spid="84" grpId="12"/>
    </p:bldLst>
  </p:timing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 userDrawn="1"/>
        </p:nvGrpSpPr>
        <p:grpSpPr>
          <a:xfrm>
            <a:off x="8791996" y="4919421"/>
            <a:ext cx="214313" cy="165497"/>
            <a:chOff x="7015550" y="2614882"/>
            <a:chExt cx="214313" cy="220663"/>
          </a:xfrm>
          <a:solidFill>
            <a:srgbClr val="CE003D"/>
          </a:solidFill>
        </p:grpSpPr>
        <p:sp>
          <p:nvSpPr>
            <p:cNvPr id="46" name="Freeform 5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7015550" y="2614882"/>
              <a:ext cx="214313" cy="220663"/>
            </a:xfrm>
            <a:custGeom>
              <a:avLst/>
              <a:gdLst>
                <a:gd name="T0" fmla="*/ 28 w 56"/>
                <a:gd name="T1" fmla="*/ 4 h 56"/>
                <a:gd name="T2" fmla="*/ 52 w 56"/>
                <a:gd name="T3" fmla="*/ 28 h 56"/>
                <a:gd name="T4" fmla="*/ 28 w 56"/>
                <a:gd name="T5" fmla="*/ 52 h 56"/>
                <a:gd name="T6" fmla="*/ 4 w 56"/>
                <a:gd name="T7" fmla="*/ 28 h 56"/>
                <a:gd name="T8" fmla="*/ 28 w 56"/>
                <a:gd name="T9" fmla="*/ 4 h 56"/>
                <a:gd name="T10" fmla="*/ 28 w 56"/>
                <a:gd name="T11" fmla="*/ 0 h 56"/>
                <a:gd name="T12" fmla="*/ 0 w 56"/>
                <a:gd name="T13" fmla="*/ 28 h 56"/>
                <a:gd name="T14" fmla="*/ 28 w 56"/>
                <a:gd name="T15" fmla="*/ 56 h 56"/>
                <a:gd name="T16" fmla="*/ 56 w 56"/>
                <a:gd name="T17" fmla="*/ 28 h 56"/>
                <a:gd name="T18" fmla="*/ 28 w 56"/>
                <a:gd name="T1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4"/>
                  </a:moveTo>
                  <a:cubicBezTo>
                    <a:pt x="41" y="4"/>
                    <a:pt x="52" y="15"/>
                    <a:pt x="52" y="28"/>
                  </a:cubicBezTo>
                  <a:cubicBezTo>
                    <a:pt x="52" y="41"/>
                    <a:pt x="41" y="52"/>
                    <a:pt x="28" y="52"/>
                  </a:cubicBezTo>
                  <a:cubicBezTo>
                    <a:pt x="15" y="52"/>
                    <a:pt x="4" y="41"/>
                    <a:pt x="4" y="28"/>
                  </a:cubicBezTo>
                  <a:cubicBezTo>
                    <a:pt x="4" y="15"/>
                    <a:pt x="15" y="4"/>
                    <a:pt x="28" y="4"/>
                  </a:cubicBezTo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endParaRPr>
            </a:p>
          </p:txBody>
        </p:sp>
        <p:sp>
          <p:nvSpPr>
            <p:cNvPr id="47" name="Freeform 6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7091750" y="2657745"/>
              <a:ext cx="76200" cy="131763"/>
            </a:xfrm>
            <a:custGeom>
              <a:avLst/>
              <a:gdLst>
                <a:gd name="T0" fmla="*/ 0 w 48"/>
                <a:gd name="T1" fmla="*/ 70 h 83"/>
                <a:gd name="T2" fmla="*/ 34 w 48"/>
                <a:gd name="T3" fmla="*/ 40 h 83"/>
                <a:gd name="T4" fmla="*/ 0 w 48"/>
                <a:gd name="T5" fmla="*/ 13 h 83"/>
                <a:gd name="T6" fmla="*/ 0 w 48"/>
                <a:gd name="T7" fmla="*/ 0 h 83"/>
                <a:gd name="T8" fmla="*/ 48 w 48"/>
                <a:gd name="T9" fmla="*/ 40 h 83"/>
                <a:gd name="T10" fmla="*/ 0 w 48"/>
                <a:gd name="T11" fmla="*/ 83 h 83"/>
                <a:gd name="T12" fmla="*/ 0 w 48"/>
                <a:gd name="T13" fmla="*/ 7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83">
                  <a:moveTo>
                    <a:pt x="0" y="70"/>
                  </a:moveTo>
                  <a:lnTo>
                    <a:pt x="34" y="40"/>
                  </a:lnTo>
                  <a:lnTo>
                    <a:pt x="0" y="13"/>
                  </a:lnTo>
                  <a:lnTo>
                    <a:pt x="0" y="0"/>
                  </a:lnTo>
                  <a:lnTo>
                    <a:pt x="48" y="40"/>
                  </a:lnTo>
                  <a:lnTo>
                    <a:pt x="0" y="83"/>
                  </a:lnTo>
                  <a:lnTo>
                    <a:pt x="0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8" name="Group 47"/>
          <p:cNvGrpSpPr/>
          <p:nvPr userDrawn="1"/>
        </p:nvGrpSpPr>
        <p:grpSpPr>
          <a:xfrm>
            <a:off x="8355314" y="4919421"/>
            <a:ext cx="214313" cy="165497"/>
            <a:chOff x="7395183" y="3832633"/>
            <a:chExt cx="214313" cy="220663"/>
          </a:xfrm>
          <a:solidFill>
            <a:srgbClr val="CE003D"/>
          </a:solidFill>
        </p:grpSpPr>
        <p:sp>
          <p:nvSpPr>
            <p:cNvPr id="49" name="Freeform 7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7395183" y="3832633"/>
              <a:ext cx="214313" cy="220663"/>
            </a:xfrm>
            <a:custGeom>
              <a:avLst/>
              <a:gdLst>
                <a:gd name="T0" fmla="*/ 28 w 56"/>
                <a:gd name="T1" fmla="*/ 4 h 56"/>
                <a:gd name="T2" fmla="*/ 52 w 56"/>
                <a:gd name="T3" fmla="*/ 28 h 56"/>
                <a:gd name="T4" fmla="*/ 28 w 56"/>
                <a:gd name="T5" fmla="*/ 52 h 56"/>
                <a:gd name="T6" fmla="*/ 4 w 56"/>
                <a:gd name="T7" fmla="*/ 28 h 56"/>
                <a:gd name="T8" fmla="*/ 28 w 56"/>
                <a:gd name="T9" fmla="*/ 4 h 56"/>
                <a:gd name="T10" fmla="*/ 28 w 56"/>
                <a:gd name="T11" fmla="*/ 0 h 56"/>
                <a:gd name="T12" fmla="*/ 0 w 56"/>
                <a:gd name="T13" fmla="*/ 28 h 56"/>
                <a:gd name="T14" fmla="*/ 28 w 56"/>
                <a:gd name="T15" fmla="*/ 56 h 56"/>
                <a:gd name="T16" fmla="*/ 56 w 56"/>
                <a:gd name="T17" fmla="*/ 28 h 56"/>
                <a:gd name="T18" fmla="*/ 28 w 56"/>
                <a:gd name="T1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4"/>
                  </a:moveTo>
                  <a:cubicBezTo>
                    <a:pt x="41" y="4"/>
                    <a:pt x="52" y="15"/>
                    <a:pt x="52" y="28"/>
                  </a:cubicBezTo>
                  <a:cubicBezTo>
                    <a:pt x="52" y="41"/>
                    <a:pt x="41" y="52"/>
                    <a:pt x="28" y="52"/>
                  </a:cubicBezTo>
                  <a:cubicBezTo>
                    <a:pt x="15" y="52"/>
                    <a:pt x="4" y="41"/>
                    <a:pt x="4" y="28"/>
                  </a:cubicBezTo>
                  <a:cubicBezTo>
                    <a:pt x="4" y="15"/>
                    <a:pt x="15" y="4"/>
                    <a:pt x="28" y="4"/>
                  </a:cubicBezTo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endParaRPr>
            </a:p>
          </p:txBody>
        </p:sp>
        <p:sp>
          <p:nvSpPr>
            <p:cNvPr id="50" name="Freeform 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7457096" y="3880258"/>
              <a:ext cx="76200" cy="130175"/>
            </a:xfrm>
            <a:custGeom>
              <a:avLst/>
              <a:gdLst>
                <a:gd name="T0" fmla="*/ 48 w 48"/>
                <a:gd name="T1" fmla="*/ 12 h 82"/>
                <a:gd name="T2" fmla="*/ 14 w 48"/>
                <a:gd name="T3" fmla="*/ 42 h 82"/>
                <a:gd name="T4" fmla="*/ 48 w 48"/>
                <a:gd name="T5" fmla="*/ 70 h 82"/>
                <a:gd name="T6" fmla="*/ 48 w 48"/>
                <a:gd name="T7" fmla="*/ 82 h 82"/>
                <a:gd name="T8" fmla="*/ 0 w 48"/>
                <a:gd name="T9" fmla="*/ 42 h 82"/>
                <a:gd name="T10" fmla="*/ 48 w 48"/>
                <a:gd name="T11" fmla="*/ 0 h 82"/>
                <a:gd name="T12" fmla="*/ 48 w 48"/>
                <a:gd name="T13" fmla="*/ 1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82">
                  <a:moveTo>
                    <a:pt x="48" y="12"/>
                  </a:moveTo>
                  <a:lnTo>
                    <a:pt x="14" y="42"/>
                  </a:lnTo>
                  <a:lnTo>
                    <a:pt x="48" y="70"/>
                  </a:lnTo>
                  <a:lnTo>
                    <a:pt x="48" y="82"/>
                  </a:lnTo>
                  <a:lnTo>
                    <a:pt x="0" y="42"/>
                  </a:lnTo>
                  <a:lnTo>
                    <a:pt x="48" y="0"/>
                  </a:lnTo>
                  <a:lnTo>
                    <a:pt x="48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endParaRPr>
            </a:p>
          </p:txBody>
        </p:sp>
      </p:grpSp>
      <p:sp>
        <p:nvSpPr>
          <p:cNvPr id="51" name="Rectangle 50"/>
          <p:cNvSpPr/>
          <p:nvPr userDrawn="1"/>
        </p:nvSpPr>
        <p:spPr>
          <a:xfrm>
            <a:off x="1" y="4664676"/>
            <a:ext cx="1186249" cy="478824"/>
          </a:xfrm>
          <a:prstGeom prst="rect">
            <a:avLst/>
          </a:prstGeom>
          <a:solidFill>
            <a:srgbClr val="CE0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BA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  <p:pic>
        <p:nvPicPr>
          <p:cNvPr id="52" name="Picture 5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77" y="4783157"/>
            <a:ext cx="448295" cy="236776"/>
          </a:xfrm>
          <a:prstGeom prst="rect">
            <a:avLst/>
          </a:prstGeom>
        </p:spPr>
      </p:pic>
      <p:sp>
        <p:nvSpPr>
          <p:cNvPr id="84" name="Rectangle 83"/>
          <p:cNvSpPr/>
          <p:nvPr userDrawn="1"/>
        </p:nvSpPr>
        <p:spPr>
          <a:xfrm>
            <a:off x="2327086" y="4920856"/>
            <a:ext cx="4572000" cy="21929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25" b="0" i="0" u="none" strike="noStrike" kern="1200" cap="none" spc="0" normalizeH="0" baseline="0" noProof="0" dirty="0" smtClean="0">
                <a:ln>
                  <a:noFill/>
                </a:ln>
                <a:solidFill>
                  <a:srgbClr val="5F6062">
                    <a:lumMod val="50000"/>
                    <a:lumOff val="50000"/>
                  </a:srgbClr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rPr>
              <a:t>www.FOI.unizg.hr</a:t>
            </a:r>
            <a:endParaRPr kumimoji="0" lang="id-ID" sz="825" b="0" i="0" u="none" strike="noStrike" kern="1200" cap="none" spc="0" normalizeH="0" baseline="0" noProof="0" dirty="0">
              <a:ln>
                <a:noFill/>
              </a:ln>
              <a:solidFill>
                <a:srgbClr val="5F6062">
                  <a:lumMod val="50000"/>
                  <a:lumOff val="50000"/>
                </a:srgbClr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73845"/>
            <a:ext cx="7886700" cy="994172"/>
          </a:xfrm>
        </p:spPr>
        <p:txBody>
          <a:bodyPr>
            <a:normAutofit/>
          </a:bodyPr>
          <a:lstStyle>
            <a:lvl1pPr>
              <a:defRPr sz="195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>
            <a:normAutofit/>
          </a:bodyPr>
          <a:lstStyle>
            <a:lvl1pPr>
              <a:buClr>
                <a:srgbClr val="CE003D"/>
              </a:buClr>
              <a:defRPr sz="1200">
                <a:latin typeface="Raleway" panose="020B0003030101060003" pitchFamily="34" charset="0"/>
              </a:defRPr>
            </a:lvl1pPr>
            <a:lvl2pPr>
              <a:buClr>
                <a:srgbClr val="CE003D"/>
              </a:buClr>
              <a:defRPr sz="1200">
                <a:latin typeface="Raleway" panose="020B0003030101060003" pitchFamily="34" charset="0"/>
              </a:defRPr>
            </a:lvl2pPr>
            <a:lvl3pPr>
              <a:buClr>
                <a:srgbClr val="CE003D"/>
              </a:buClr>
              <a:defRPr sz="1200">
                <a:latin typeface="Raleway" panose="020B0003030101060003" pitchFamily="34" charset="0"/>
              </a:defRPr>
            </a:lvl3pPr>
            <a:lvl4pPr>
              <a:buClr>
                <a:srgbClr val="CE003D"/>
              </a:buClr>
              <a:defRPr sz="1200">
                <a:latin typeface="Raleway" panose="020B0003030101060003" pitchFamily="34" charset="0"/>
              </a:defRPr>
            </a:lvl4pPr>
            <a:lvl5pPr>
              <a:buClr>
                <a:srgbClr val="CE003D"/>
              </a:buClr>
              <a:defRPr sz="1200">
                <a:latin typeface="Raleway" panose="020B00030301010600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3401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  <p:bldLst>
      <p:bldP spid="84" grpId="0"/>
      <p:bldP spid="84" grpId="1"/>
      <p:bldP spid="84" grpId="2"/>
      <p:bldP spid="84" grpId="3"/>
      <p:bldP spid="84" grpId="4"/>
      <p:bldP spid="84" grpId="5"/>
      <p:bldP spid="84" grpId="6"/>
      <p:bldP spid="84" grpId="7"/>
      <p:bldP spid="84" grpId="8"/>
      <p:bldP spid="84" grpId="9"/>
      <p:bldP spid="84" grpId="10"/>
      <p:bldP spid="84" grpId="11"/>
      <p:bldP spid="84" grpId="12"/>
    </p:bldLst>
  </p:timing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lank-2">
    <p:bg>
      <p:bgPr>
        <a:solidFill>
          <a:srgbClr val="CE00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34942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3">
    <p:bg>
      <p:bgPr>
        <a:gradFill flip="none" rotWithShape="1">
          <a:gsLst>
            <a:gs pos="0">
              <a:srgbClr val="1E222A"/>
            </a:gs>
            <a:gs pos="100000">
              <a:srgbClr val="11131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 userDrawn="1"/>
        </p:nvSpPr>
        <p:spPr>
          <a:xfrm>
            <a:off x="2327086" y="4920856"/>
            <a:ext cx="4572000" cy="21929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25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rPr>
              <a:t>www.FOI.unizg.hr</a:t>
            </a:r>
            <a:endParaRPr kumimoji="0" lang="id-ID" sz="8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  <p:grpSp>
        <p:nvGrpSpPr>
          <p:cNvPr id="37" name="Group 36"/>
          <p:cNvGrpSpPr/>
          <p:nvPr userDrawn="1"/>
        </p:nvGrpSpPr>
        <p:grpSpPr>
          <a:xfrm>
            <a:off x="8791996" y="4919421"/>
            <a:ext cx="214313" cy="165497"/>
            <a:chOff x="7015550" y="2614882"/>
            <a:chExt cx="214313" cy="220663"/>
          </a:xfrm>
          <a:solidFill>
            <a:schemeClr val="bg1"/>
          </a:solidFill>
        </p:grpSpPr>
        <p:sp>
          <p:nvSpPr>
            <p:cNvPr id="38" name="Freeform 5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7015550" y="2614882"/>
              <a:ext cx="214313" cy="220663"/>
            </a:xfrm>
            <a:custGeom>
              <a:avLst/>
              <a:gdLst>
                <a:gd name="T0" fmla="*/ 28 w 56"/>
                <a:gd name="T1" fmla="*/ 4 h 56"/>
                <a:gd name="T2" fmla="*/ 52 w 56"/>
                <a:gd name="T3" fmla="*/ 28 h 56"/>
                <a:gd name="T4" fmla="*/ 28 w 56"/>
                <a:gd name="T5" fmla="*/ 52 h 56"/>
                <a:gd name="T6" fmla="*/ 4 w 56"/>
                <a:gd name="T7" fmla="*/ 28 h 56"/>
                <a:gd name="T8" fmla="*/ 28 w 56"/>
                <a:gd name="T9" fmla="*/ 4 h 56"/>
                <a:gd name="T10" fmla="*/ 28 w 56"/>
                <a:gd name="T11" fmla="*/ 0 h 56"/>
                <a:gd name="T12" fmla="*/ 0 w 56"/>
                <a:gd name="T13" fmla="*/ 28 h 56"/>
                <a:gd name="T14" fmla="*/ 28 w 56"/>
                <a:gd name="T15" fmla="*/ 56 h 56"/>
                <a:gd name="T16" fmla="*/ 56 w 56"/>
                <a:gd name="T17" fmla="*/ 28 h 56"/>
                <a:gd name="T18" fmla="*/ 28 w 56"/>
                <a:gd name="T1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4"/>
                  </a:moveTo>
                  <a:cubicBezTo>
                    <a:pt x="41" y="4"/>
                    <a:pt x="52" y="15"/>
                    <a:pt x="52" y="28"/>
                  </a:cubicBezTo>
                  <a:cubicBezTo>
                    <a:pt x="52" y="41"/>
                    <a:pt x="41" y="52"/>
                    <a:pt x="28" y="52"/>
                  </a:cubicBezTo>
                  <a:cubicBezTo>
                    <a:pt x="15" y="52"/>
                    <a:pt x="4" y="41"/>
                    <a:pt x="4" y="28"/>
                  </a:cubicBezTo>
                  <a:cubicBezTo>
                    <a:pt x="4" y="15"/>
                    <a:pt x="15" y="4"/>
                    <a:pt x="28" y="4"/>
                  </a:cubicBezTo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endParaRPr>
            </a:p>
          </p:txBody>
        </p:sp>
        <p:sp>
          <p:nvSpPr>
            <p:cNvPr id="39" name="Freeform 6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7091750" y="2657745"/>
              <a:ext cx="76200" cy="131763"/>
            </a:xfrm>
            <a:custGeom>
              <a:avLst/>
              <a:gdLst>
                <a:gd name="T0" fmla="*/ 0 w 48"/>
                <a:gd name="T1" fmla="*/ 70 h 83"/>
                <a:gd name="T2" fmla="*/ 34 w 48"/>
                <a:gd name="T3" fmla="*/ 40 h 83"/>
                <a:gd name="T4" fmla="*/ 0 w 48"/>
                <a:gd name="T5" fmla="*/ 13 h 83"/>
                <a:gd name="T6" fmla="*/ 0 w 48"/>
                <a:gd name="T7" fmla="*/ 0 h 83"/>
                <a:gd name="T8" fmla="*/ 48 w 48"/>
                <a:gd name="T9" fmla="*/ 40 h 83"/>
                <a:gd name="T10" fmla="*/ 0 w 48"/>
                <a:gd name="T11" fmla="*/ 83 h 83"/>
                <a:gd name="T12" fmla="*/ 0 w 48"/>
                <a:gd name="T13" fmla="*/ 7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83">
                  <a:moveTo>
                    <a:pt x="0" y="70"/>
                  </a:moveTo>
                  <a:lnTo>
                    <a:pt x="34" y="40"/>
                  </a:lnTo>
                  <a:lnTo>
                    <a:pt x="0" y="13"/>
                  </a:lnTo>
                  <a:lnTo>
                    <a:pt x="0" y="0"/>
                  </a:lnTo>
                  <a:lnTo>
                    <a:pt x="48" y="40"/>
                  </a:lnTo>
                  <a:lnTo>
                    <a:pt x="0" y="83"/>
                  </a:lnTo>
                  <a:lnTo>
                    <a:pt x="0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8355314" y="4919421"/>
            <a:ext cx="214313" cy="165497"/>
            <a:chOff x="7395183" y="3832633"/>
            <a:chExt cx="214313" cy="220663"/>
          </a:xfrm>
          <a:solidFill>
            <a:schemeClr val="bg1"/>
          </a:solidFill>
        </p:grpSpPr>
        <p:sp>
          <p:nvSpPr>
            <p:cNvPr id="41" name="Freeform 7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7395183" y="3832633"/>
              <a:ext cx="214313" cy="220663"/>
            </a:xfrm>
            <a:custGeom>
              <a:avLst/>
              <a:gdLst>
                <a:gd name="T0" fmla="*/ 28 w 56"/>
                <a:gd name="T1" fmla="*/ 4 h 56"/>
                <a:gd name="T2" fmla="*/ 52 w 56"/>
                <a:gd name="T3" fmla="*/ 28 h 56"/>
                <a:gd name="T4" fmla="*/ 28 w 56"/>
                <a:gd name="T5" fmla="*/ 52 h 56"/>
                <a:gd name="T6" fmla="*/ 4 w 56"/>
                <a:gd name="T7" fmla="*/ 28 h 56"/>
                <a:gd name="T8" fmla="*/ 28 w 56"/>
                <a:gd name="T9" fmla="*/ 4 h 56"/>
                <a:gd name="T10" fmla="*/ 28 w 56"/>
                <a:gd name="T11" fmla="*/ 0 h 56"/>
                <a:gd name="T12" fmla="*/ 0 w 56"/>
                <a:gd name="T13" fmla="*/ 28 h 56"/>
                <a:gd name="T14" fmla="*/ 28 w 56"/>
                <a:gd name="T15" fmla="*/ 56 h 56"/>
                <a:gd name="T16" fmla="*/ 56 w 56"/>
                <a:gd name="T17" fmla="*/ 28 h 56"/>
                <a:gd name="T18" fmla="*/ 28 w 56"/>
                <a:gd name="T1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4"/>
                  </a:moveTo>
                  <a:cubicBezTo>
                    <a:pt x="41" y="4"/>
                    <a:pt x="52" y="15"/>
                    <a:pt x="52" y="28"/>
                  </a:cubicBezTo>
                  <a:cubicBezTo>
                    <a:pt x="52" y="41"/>
                    <a:pt x="41" y="52"/>
                    <a:pt x="28" y="52"/>
                  </a:cubicBezTo>
                  <a:cubicBezTo>
                    <a:pt x="15" y="52"/>
                    <a:pt x="4" y="41"/>
                    <a:pt x="4" y="28"/>
                  </a:cubicBezTo>
                  <a:cubicBezTo>
                    <a:pt x="4" y="15"/>
                    <a:pt x="15" y="4"/>
                    <a:pt x="28" y="4"/>
                  </a:cubicBezTo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endParaRPr>
            </a:p>
          </p:txBody>
        </p:sp>
        <p:sp>
          <p:nvSpPr>
            <p:cNvPr id="42" name="Freeform 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7457096" y="3880258"/>
              <a:ext cx="76200" cy="130175"/>
            </a:xfrm>
            <a:custGeom>
              <a:avLst/>
              <a:gdLst>
                <a:gd name="T0" fmla="*/ 48 w 48"/>
                <a:gd name="T1" fmla="*/ 12 h 82"/>
                <a:gd name="T2" fmla="*/ 14 w 48"/>
                <a:gd name="T3" fmla="*/ 42 h 82"/>
                <a:gd name="T4" fmla="*/ 48 w 48"/>
                <a:gd name="T5" fmla="*/ 70 h 82"/>
                <a:gd name="T6" fmla="*/ 48 w 48"/>
                <a:gd name="T7" fmla="*/ 82 h 82"/>
                <a:gd name="T8" fmla="*/ 0 w 48"/>
                <a:gd name="T9" fmla="*/ 42 h 82"/>
                <a:gd name="T10" fmla="*/ 48 w 48"/>
                <a:gd name="T11" fmla="*/ 0 h 82"/>
                <a:gd name="T12" fmla="*/ 48 w 48"/>
                <a:gd name="T13" fmla="*/ 1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82">
                  <a:moveTo>
                    <a:pt x="48" y="12"/>
                  </a:moveTo>
                  <a:lnTo>
                    <a:pt x="14" y="42"/>
                  </a:lnTo>
                  <a:lnTo>
                    <a:pt x="48" y="70"/>
                  </a:lnTo>
                  <a:lnTo>
                    <a:pt x="48" y="82"/>
                  </a:lnTo>
                  <a:lnTo>
                    <a:pt x="0" y="42"/>
                  </a:lnTo>
                  <a:lnTo>
                    <a:pt x="48" y="0"/>
                  </a:lnTo>
                  <a:lnTo>
                    <a:pt x="48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endParaRPr>
            </a:p>
          </p:txBody>
        </p:sp>
      </p:grpSp>
      <p:sp>
        <p:nvSpPr>
          <p:cNvPr id="43" name="Rectangle 42"/>
          <p:cNvSpPr/>
          <p:nvPr userDrawn="1"/>
        </p:nvSpPr>
        <p:spPr>
          <a:xfrm>
            <a:off x="1" y="4664676"/>
            <a:ext cx="1186249" cy="478824"/>
          </a:xfrm>
          <a:prstGeom prst="rect">
            <a:avLst/>
          </a:prstGeom>
          <a:solidFill>
            <a:srgbClr val="CE0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BA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77" y="4783157"/>
            <a:ext cx="448295" cy="23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8213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  <p:bldLst>
      <p:bldP spid="36" grpId="0"/>
      <p:bldP spid="36" grpId="1"/>
      <p:bldP spid="36" grpId="2"/>
      <p:bldP spid="36" grpId="3"/>
      <p:bldP spid="36" grpId="4"/>
      <p:bldP spid="36" grpId="5"/>
      <p:bldP spid="36" grpId="6"/>
      <p:bldP spid="36" grpId="7"/>
      <p:bldP spid="36" grpId="8"/>
      <p:bldP spid="36" grpId="9"/>
      <p:bldP spid="36" grpId="10"/>
      <p:bldP spid="36" grpId="11"/>
      <p:bldP spid="36" grpId="12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6CEAD-6C4C-46CF-ADB1-280DD35AEF6B}" type="datetime1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28/01/2021</a:t>
            </a:fld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C500B-1BCB-452B-802D-F943D569753B}" type="slidenum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900" b="0" i="0" u="none" strike="noStrike" kern="1200" cap="none" spc="0" normalizeH="0" baseline="0" noProof="0" dirty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187671"/>
      </p:ext>
    </p:extLst>
  </p:cSld>
  <p:clrMapOvr>
    <a:masterClrMapping/>
  </p:clrMapOvr>
  <p:transition spd="slow"/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6CEAD-6C4C-46CF-ADB1-280DD35AEF6B}" type="datetime1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28/01/2021</a:t>
            </a:fld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C500B-1BCB-452B-802D-F943D569753B}" type="slidenum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900" b="0" i="0" u="none" strike="noStrike" kern="1200" cap="none" spc="0" normalizeH="0" baseline="0" noProof="0" dirty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939550"/>
      </p:ext>
    </p:extLst>
  </p:cSld>
  <p:clrMapOvr>
    <a:masterClrMapping/>
  </p:clrMapOvr>
  <p:transition spd="slow"/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6CEAD-6C4C-46CF-ADB1-280DD35AEF6B}" type="datetime1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28/01/2021</a:t>
            </a:fld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C500B-1BCB-452B-802D-F943D569753B}" type="slidenum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900" b="0" i="0" u="none" strike="noStrike" kern="1200" cap="none" spc="0" normalizeH="0" baseline="0" noProof="0" dirty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203460"/>
      </p:ext>
    </p:extLst>
  </p:cSld>
  <p:clrMapOvr>
    <a:masterClrMapping/>
  </p:clrMapOvr>
  <p:transition spd="slow"/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6CEAD-6C4C-46CF-ADB1-280DD35AEF6B}" type="datetime1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28/01/2021</a:t>
            </a:fld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C500B-1BCB-452B-802D-F943D569753B}" type="slidenum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900" b="0" i="0" u="none" strike="noStrike" kern="1200" cap="none" spc="0" normalizeH="0" baseline="0" noProof="0" dirty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963964"/>
      </p:ext>
    </p:extLst>
  </p:cSld>
  <p:clrMapOvr>
    <a:masterClrMapping/>
  </p:clrMapOvr>
  <p:transition spd="slow"/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6CEAD-6C4C-46CF-ADB1-280DD35AEF6B}" type="datetime1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28/01/2021</a:t>
            </a:fld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C500B-1BCB-452B-802D-F943D569753B}" type="slidenum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900" b="0" i="0" u="none" strike="noStrike" kern="1200" cap="none" spc="0" normalizeH="0" baseline="0" noProof="0" dirty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350606"/>
      </p:ext>
    </p:extLst>
  </p:cSld>
  <p:clrMapOvr>
    <a:masterClrMapping/>
  </p:clrMapOvr>
  <p:transition spd="slow"/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6CEAD-6C4C-46CF-ADB1-280DD35AEF6B}" type="datetime1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28/01/2021</a:t>
            </a:fld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C500B-1BCB-452B-802D-F943D569753B}" type="slidenum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900" b="0" i="0" u="none" strike="noStrike" kern="1200" cap="none" spc="0" normalizeH="0" baseline="0" noProof="0" dirty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452432"/>
      </p:ext>
    </p:extLst>
  </p:cSld>
  <p:clrMapOvr>
    <a:masterClrMapping/>
  </p:clrMapOvr>
  <p:transition spd="slow"/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6CEAD-6C4C-46CF-ADB1-280DD35AEF6B}" type="datetime1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28/01/2021</a:t>
            </a:fld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C500B-1BCB-452B-802D-F943D569753B}" type="slidenum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900" b="0" i="0" u="none" strike="noStrike" kern="1200" cap="none" spc="0" normalizeH="0" baseline="0" noProof="0" dirty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966425"/>
      </p:ext>
    </p:extLst>
  </p:cSld>
  <p:clrMapOvr>
    <a:masterClrMapping/>
  </p:clrMapOvr>
  <p:transition spd="slow"/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6CEAD-6C4C-46CF-ADB1-280DD35AEF6B}" type="datetime1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28/01/2021</a:t>
            </a:fld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C500B-1BCB-452B-802D-F943D569753B}" type="slidenum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900" b="0" i="0" u="none" strike="noStrike" kern="1200" cap="none" spc="0" normalizeH="0" baseline="0" noProof="0" dirty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747209"/>
      </p:ext>
    </p:extLst>
  </p:cSld>
  <p:clrMapOvr>
    <a:masterClrMapping/>
  </p:clrMapOvr>
  <p:transition spd="slow"/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6CEAD-6C4C-46CF-ADB1-280DD35AEF6B}" type="datetime1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28/01/2021</a:t>
            </a:fld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C500B-1BCB-452B-802D-F943D569753B}" type="slidenum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900" b="0" i="0" u="none" strike="noStrike" kern="1200" cap="none" spc="0" normalizeH="0" baseline="0" noProof="0" dirty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840895"/>
      </p:ext>
    </p:extLst>
  </p:cSld>
  <p:clrMapOvr>
    <a:masterClrMapping/>
  </p:clrMapOvr>
  <p:transition spd="slow"/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6CEAD-6C4C-46CF-ADB1-280DD35AEF6B}" type="datetime1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28/01/2021</a:t>
            </a:fld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C500B-1BCB-452B-802D-F943D569753B}" type="slidenum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900" b="0" i="0" u="none" strike="noStrike" kern="1200" cap="none" spc="0" normalizeH="0" baseline="0" noProof="0" dirty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470990"/>
      </p:ext>
    </p:extLst>
  </p:cSld>
  <p:clrMapOvr>
    <a:masterClrMapping/>
  </p:clrMapOvr>
  <p:transition spd="slow"/>
  <p:hf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6CEAD-6C4C-46CF-ADB1-280DD35AEF6B}" type="datetime1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28/01/2021</a:t>
            </a:fld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C500B-1BCB-452B-802D-F943D569753B}" type="slidenum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900" b="0" i="0" u="none" strike="noStrike" kern="1200" cap="none" spc="0" normalizeH="0" baseline="0" noProof="0" dirty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691106"/>
      </p:ext>
    </p:extLst>
  </p:cSld>
  <p:clrMapOvr>
    <a:masterClrMapping/>
  </p:clrMapOvr>
  <p:transition spd="slow"/>
  <p:hf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 userDrawn="1"/>
        </p:nvGrpSpPr>
        <p:grpSpPr>
          <a:xfrm>
            <a:off x="8791996" y="4919421"/>
            <a:ext cx="214313" cy="165497"/>
            <a:chOff x="7015550" y="2614882"/>
            <a:chExt cx="214313" cy="220663"/>
          </a:xfrm>
          <a:solidFill>
            <a:srgbClr val="CE003D"/>
          </a:solidFill>
        </p:grpSpPr>
        <p:sp>
          <p:nvSpPr>
            <p:cNvPr id="46" name="Freeform 5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7015550" y="2614882"/>
              <a:ext cx="214313" cy="220663"/>
            </a:xfrm>
            <a:custGeom>
              <a:avLst/>
              <a:gdLst>
                <a:gd name="T0" fmla="*/ 28 w 56"/>
                <a:gd name="T1" fmla="*/ 4 h 56"/>
                <a:gd name="T2" fmla="*/ 52 w 56"/>
                <a:gd name="T3" fmla="*/ 28 h 56"/>
                <a:gd name="T4" fmla="*/ 28 w 56"/>
                <a:gd name="T5" fmla="*/ 52 h 56"/>
                <a:gd name="T6" fmla="*/ 4 w 56"/>
                <a:gd name="T7" fmla="*/ 28 h 56"/>
                <a:gd name="T8" fmla="*/ 28 w 56"/>
                <a:gd name="T9" fmla="*/ 4 h 56"/>
                <a:gd name="T10" fmla="*/ 28 w 56"/>
                <a:gd name="T11" fmla="*/ 0 h 56"/>
                <a:gd name="T12" fmla="*/ 0 w 56"/>
                <a:gd name="T13" fmla="*/ 28 h 56"/>
                <a:gd name="T14" fmla="*/ 28 w 56"/>
                <a:gd name="T15" fmla="*/ 56 h 56"/>
                <a:gd name="T16" fmla="*/ 56 w 56"/>
                <a:gd name="T17" fmla="*/ 28 h 56"/>
                <a:gd name="T18" fmla="*/ 28 w 56"/>
                <a:gd name="T1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4"/>
                  </a:moveTo>
                  <a:cubicBezTo>
                    <a:pt x="41" y="4"/>
                    <a:pt x="52" y="15"/>
                    <a:pt x="52" y="28"/>
                  </a:cubicBezTo>
                  <a:cubicBezTo>
                    <a:pt x="52" y="41"/>
                    <a:pt x="41" y="52"/>
                    <a:pt x="28" y="52"/>
                  </a:cubicBezTo>
                  <a:cubicBezTo>
                    <a:pt x="15" y="52"/>
                    <a:pt x="4" y="41"/>
                    <a:pt x="4" y="28"/>
                  </a:cubicBezTo>
                  <a:cubicBezTo>
                    <a:pt x="4" y="15"/>
                    <a:pt x="15" y="4"/>
                    <a:pt x="28" y="4"/>
                  </a:cubicBezTo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endParaRPr>
            </a:p>
          </p:txBody>
        </p:sp>
        <p:sp>
          <p:nvSpPr>
            <p:cNvPr id="47" name="Freeform 6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7091750" y="2657745"/>
              <a:ext cx="76200" cy="131763"/>
            </a:xfrm>
            <a:custGeom>
              <a:avLst/>
              <a:gdLst>
                <a:gd name="T0" fmla="*/ 0 w 48"/>
                <a:gd name="T1" fmla="*/ 70 h 83"/>
                <a:gd name="T2" fmla="*/ 34 w 48"/>
                <a:gd name="T3" fmla="*/ 40 h 83"/>
                <a:gd name="T4" fmla="*/ 0 w 48"/>
                <a:gd name="T5" fmla="*/ 13 h 83"/>
                <a:gd name="T6" fmla="*/ 0 w 48"/>
                <a:gd name="T7" fmla="*/ 0 h 83"/>
                <a:gd name="T8" fmla="*/ 48 w 48"/>
                <a:gd name="T9" fmla="*/ 40 h 83"/>
                <a:gd name="T10" fmla="*/ 0 w 48"/>
                <a:gd name="T11" fmla="*/ 83 h 83"/>
                <a:gd name="T12" fmla="*/ 0 w 48"/>
                <a:gd name="T13" fmla="*/ 7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83">
                  <a:moveTo>
                    <a:pt x="0" y="70"/>
                  </a:moveTo>
                  <a:lnTo>
                    <a:pt x="34" y="40"/>
                  </a:lnTo>
                  <a:lnTo>
                    <a:pt x="0" y="13"/>
                  </a:lnTo>
                  <a:lnTo>
                    <a:pt x="0" y="0"/>
                  </a:lnTo>
                  <a:lnTo>
                    <a:pt x="48" y="40"/>
                  </a:lnTo>
                  <a:lnTo>
                    <a:pt x="0" y="83"/>
                  </a:lnTo>
                  <a:lnTo>
                    <a:pt x="0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8" name="Group 47"/>
          <p:cNvGrpSpPr/>
          <p:nvPr userDrawn="1"/>
        </p:nvGrpSpPr>
        <p:grpSpPr>
          <a:xfrm>
            <a:off x="8355314" y="4919421"/>
            <a:ext cx="214313" cy="165497"/>
            <a:chOff x="7395183" y="3832633"/>
            <a:chExt cx="214313" cy="220663"/>
          </a:xfrm>
          <a:solidFill>
            <a:srgbClr val="CE003D"/>
          </a:solidFill>
        </p:grpSpPr>
        <p:sp>
          <p:nvSpPr>
            <p:cNvPr id="49" name="Freeform 7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7395183" y="3832633"/>
              <a:ext cx="214313" cy="220663"/>
            </a:xfrm>
            <a:custGeom>
              <a:avLst/>
              <a:gdLst>
                <a:gd name="T0" fmla="*/ 28 w 56"/>
                <a:gd name="T1" fmla="*/ 4 h 56"/>
                <a:gd name="T2" fmla="*/ 52 w 56"/>
                <a:gd name="T3" fmla="*/ 28 h 56"/>
                <a:gd name="T4" fmla="*/ 28 w 56"/>
                <a:gd name="T5" fmla="*/ 52 h 56"/>
                <a:gd name="T6" fmla="*/ 4 w 56"/>
                <a:gd name="T7" fmla="*/ 28 h 56"/>
                <a:gd name="T8" fmla="*/ 28 w 56"/>
                <a:gd name="T9" fmla="*/ 4 h 56"/>
                <a:gd name="T10" fmla="*/ 28 w 56"/>
                <a:gd name="T11" fmla="*/ 0 h 56"/>
                <a:gd name="T12" fmla="*/ 0 w 56"/>
                <a:gd name="T13" fmla="*/ 28 h 56"/>
                <a:gd name="T14" fmla="*/ 28 w 56"/>
                <a:gd name="T15" fmla="*/ 56 h 56"/>
                <a:gd name="T16" fmla="*/ 56 w 56"/>
                <a:gd name="T17" fmla="*/ 28 h 56"/>
                <a:gd name="T18" fmla="*/ 28 w 56"/>
                <a:gd name="T1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4"/>
                  </a:moveTo>
                  <a:cubicBezTo>
                    <a:pt x="41" y="4"/>
                    <a:pt x="52" y="15"/>
                    <a:pt x="52" y="28"/>
                  </a:cubicBezTo>
                  <a:cubicBezTo>
                    <a:pt x="52" y="41"/>
                    <a:pt x="41" y="52"/>
                    <a:pt x="28" y="52"/>
                  </a:cubicBezTo>
                  <a:cubicBezTo>
                    <a:pt x="15" y="52"/>
                    <a:pt x="4" y="41"/>
                    <a:pt x="4" y="28"/>
                  </a:cubicBezTo>
                  <a:cubicBezTo>
                    <a:pt x="4" y="15"/>
                    <a:pt x="15" y="4"/>
                    <a:pt x="28" y="4"/>
                  </a:cubicBezTo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endParaRPr>
            </a:p>
          </p:txBody>
        </p:sp>
        <p:sp>
          <p:nvSpPr>
            <p:cNvPr id="50" name="Freeform 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7457096" y="3880258"/>
              <a:ext cx="76200" cy="130175"/>
            </a:xfrm>
            <a:custGeom>
              <a:avLst/>
              <a:gdLst>
                <a:gd name="T0" fmla="*/ 48 w 48"/>
                <a:gd name="T1" fmla="*/ 12 h 82"/>
                <a:gd name="T2" fmla="*/ 14 w 48"/>
                <a:gd name="T3" fmla="*/ 42 h 82"/>
                <a:gd name="T4" fmla="*/ 48 w 48"/>
                <a:gd name="T5" fmla="*/ 70 h 82"/>
                <a:gd name="T6" fmla="*/ 48 w 48"/>
                <a:gd name="T7" fmla="*/ 82 h 82"/>
                <a:gd name="T8" fmla="*/ 0 w 48"/>
                <a:gd name="T9" fmla="*/ 42 h 82"/>
                <a:gd name="T10" fmla="*/ 48 w 48"/>
                <a:gd name="T11" fmla="*/ 0 h 82"/>
                <a:gd name="T12" fmla="*/ 48 w 48"/>
                <a:gd name="T13" fmla="*/ 1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82">
                  <a:moveTo>
                    <a:pt x="48" y="12"/>
                  </a:moveTo>
                  <a:lnTo>
                    <a:pt x="14" y="42"/>
                  </a:lnTo>
                  <a:lnTo>
                    <a:pt x="48" y="70"/>
                  </a:lnTo>
                  <a:lnTo>
                    <a:pt x="48" y="82"/>
                  </a:lnTo>
                  <a:lnTo>
                    <a:pt x="0" y="42"/>
                  </a:lnTo>
                  <a:lnTo>
                    <a:pt x="48" y="0"/>
                  </a:lnTo>
                  <a:lnTo>
                    <a:pt x="48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endParaRPr>
            </a:p>
          </p:txBody>
        </p:sp>
      </p:grpSp>
      <p:sp>
        <p:nvSpPr>
          <p:cNvPr id="51" name="Rectangle 50"/>
          <p:cNvSpPr/>
          <p:nvPr userDrawn="1"/>
        </p:nvSpPr>
        <p:spPr>
          <a:xfrm>
            <a:off x="1" y="4664676"/>
            <a:ext cx="1186249" cy="478824"/>
          </a:xfrm>
          <a:prstGeom prst="rect">
            <a:avLst/>
          </a:prstGeom>
          <a:solidFill>
            <a:srgbClr val="CE0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BA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  <p:pic>
        <p:nvPicPr>
          <p:cNvPr id="52" name="Picture 5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77" y="4783157"/>
            <a:ext cx="448295" cy="236776"/>
          </a:xfrm>
          <a:prstGeom prst="rect">
            <a:avLst/>
          </a:prstGeom>
        </p:spPr>
      </p:pic>
      <p:sp>
        <p:nvSpPr>
          <p:cNvPr id="84" name="Rectangle 83"/>
          <p:cNvSpPr/>
          <p:nvPr userDrawn="1"/>
        </p:nvSpPr>
        <p:spPr>
          <a:xfrm>
            <a:off x="2327086" y="4920856"/>
            <a:ext cx="4572000" cy="21929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25" b="0" i="0" u="none" strike="noStrike" kern="1200" cap="none" spc="0" normalizeH="0" baseline="0" noProof="0" dirty="0">
                <a:ln>
                  <a:noFill/>
                </a:ln>
                <a:solidFill>
                  <a:srgbClr val="5F6062">
                    <a:lumMod val="50000"/>
                    <a:lumOff val="50000"/>
                  </a:srgbClr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rPr>
              <a:t>www.FOI.unizg.hr</a:t>
            </a:r>
            <a:endParaRPr kumimoji="0" lang="id-ID" sz="825" b="0" i="0" u="none" strike="noStrike" kern="1200" cap="none" spc="0" normalizeH="0" baseline="0" noProof="0" dirty="0">
              <a:ln>
                <a:noFill/>
              </a:ln>
              <a:solidFill>
                <a:srgbClr val="5F6062">
                  <a:lumMod val="50000"/>
                  <a:lumOff val="50000"/>
                </a:srgbClr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525949"/>
      </p:ext>
    </p:extLst>
  </p:cSld>
  <p:clrMapOvr>
    <a:masterClrMapping/>
  </p:clrMapOvr>
  <p:transition spd="slow"/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 userDrawn="1"/>
        </p:nvGrpSpPr>
        <p:grpSpPr>
          <a:xfrm>
            <a:off x="8791996" y="4919421"/>
            <a:ext cx="214313" cy="165497"/>
            <a:chOff x="7015550" y="2614882"/>
            <a:chExt cx="214313" cy="220663"/>
          </a:xfrm>
          <a:solidFill>
            <a:srgbClr val="CE003D"/>
          </a:solidFill>
        </p:grpSpPr>
        <p:sp>
          <p:nvSpPr>
            <p:cNvPr id="46" name="Freeform 5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7015550" y="2614882"/>
              <a:ext cx="214313" cy="220663"/>
            </a:xfrm>
            <a:custGeom>
              <a:avLst/>
              <a:gdLst>
                <a:gd name="T0" fmla="*/ 28 w 56"/>
                <a:gd name="T1" fmla="*/ 4 h 56"/>
                <a:gd name="T2" fmla="*/ 52 w 56"/>
                <a:gd name="T3" fmla="*/ 28 h 56"/>
                <a:gd name="T4" fmla="*/ 28 w 56"/>
                <a:gd name="T5" fmla="*/ 52 h 56"/>
                <a:gd name="T6" fmla="*/ 4 w 56"/>
                <a:gd name="T7" fmla="*/ 28 h 56"/>
                <a:gd name="T8" fmla="*/ 28 w 56"/>
                <a:gd name="T9" fmla="*/ 4 h 56"/>
                <a:gd name="T10" fmla="*/ 28 w 56"/>
                <a:gd name="T11" fmla="*/ 0 h 56"/>
                <a:gd name="T12" fmla="*/ 0 w 56"/>
                <a:gd name="T13" fmla="*/ 28 h 56"/>
                <a:gd name="T14" fmla="*/ 28 w 56"/>
                <a:gd name="T15" fmla="*/ 56 h 56"/>
                <a:gd name="T16" fmla="*/ 56 w 56"/>
                <a:gd name="T17" fmla="*/ 28 h 56"/>
                <a:gd name="T18" fmla="*/ 28 w 56"/>
                <a:gd name="T1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4"/>
                  </a:moveTo>
                  <a:cubicBezTo>
                    <a:pt x="41" y="4"/>
                    <a:pt x="52" y="15"/>
                    <a:pt x="52" y="28"/>
                  </a:cubicBezTo>
                  <a:cubicBezTo>
                    <a:pt x="52" y="41"/>
                    <a:pt x="41" y="52"/>
                    <a:pt x="28" y="52"/>
                  </a:cubicBezTo>
                  <a:cubicBezTo>
                    <a:pt x="15" y="52"/>
                    <a:pt x="4" y="41"/>
                    <a:pt x="4" y="28"/>
                  </a:cubicBezTo>
                  <a:cubicBezTo>
                    <a:pt x="4" y="15"/>
                    <a:pt x="15" y="4"/>
                    <a:pt x="28" y="4"/>
                  </a:cubicBezTo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endParaRPr>
            </a:p>
          </p:txBody>
        </p:sp>
        <p:sp>
          <p:nvSpPr>
            <p:cNvPr id="47" name="Freeform 6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7091750" y="2657745"/>
              <a:ext cx="76200" cy="131763"/>
            </a:xfrm>
            <a:custGeom>
              <a:avLst/>
              <a:gdLst>
                <a:gd name="T0" fmla="*/ 0 w 48"/>
                <a:gd name="T1" fmla="*/ 70 h 83"/>
                <a:gd name="T2" fmla="*/ 34 w 48"/>
                <a:gd name="T3" fmla="*/ 40 h 83"/>
                <a:gd name="T4" fmla="*/ 0 w 48"/>
                <a:gd name="T5" fmla="*/ 13 h 83"/>
                <a:gd name="T6" fmla="*/ 0 w 48"/>
                <a:gd name="T7" fmla="*/ 0 h 83"/>
                <a:gd name="T8" fmla="*/ 48 w 48"/>
                <a:gd name="T9" fmla="*/ 40 h 83"/>
                <a:gd name="T10" fmla="*/ 0 w 48"/>
                <a:gd name="T11" fmla="*/ 83 h 83"/>
                <a:gd name="T12" fmla="*/ 0 w 48"/>
                <a:gd name="T13" fmla="*/ 7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83">
                  <a:moveTo>
                    <a:pt x="0" y="70"/>
                  </a:moveTo>
                  <a:lnTo>
                    <a:pt x="34" y="40"/>
                  </a:lnTo>
                  <a:lnTo>
                    <a:pt x="0" y="13"/>
                  </a:lnTo>
                  <a:lnTo>
                    <a:pt x="0" y="0"/>
                  </a:lnTo>
                  <a:lnTo>
                    <a:pt x="48" y="40"/>
                  </a:lnTo>
                  <a:lnTo>
                    <a:pt x="0" y="83"/>
                  </a:lnTo>
                  <a:lnTo>
                    <a:pt x="0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8" name="Group 47"/>
          <p:cNvGrpSpPr/>
          <p:nvPr userDrawn="1"/>
        </p:nvGrpSpPr>
        <p:grpSpPr>
          <a:xfrm>
            <a:off x="8355314" y="4919421"/>
            <a:ext cx="214313" cy="165497"/>
            <a:chOff x="7395183" y="3832633"/>
            <a:chExt cx="214313" cy="220663"/>
          </a:xfrm>
          <a:solidFill>
            <a:srgbClr val="CE003D"/>
          </a:solidFill>
        </p:grpSpPr>
        <p:sp>
          <p:nvSpPr>
            <p:cNvPr id="49" name="Freeform 7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7395183" y="3832633"/>
              <a:ext cx="214313" cy="220663"/>
            </a:xfrm>
            <a:custGeom>
              <a:avLst/>
              <a:gdLst>
                <a:gd name="T0" fmla="*/ 28 w 56"/>
                <a:gd name="T1" fmla="*/ 4 h 56"/>
                <a:gd name="T2" fmla="*/ 52 w 56"/>
                <a:gd name="T3" fmla="*/ 28 h 56"/>
                <a:gd name="T4" fmla="*/ 28 w 56"/>
                <a:gd name="T5" fmla="*/ 52 h 56"/>
                <a:gd name="T6" fmla="*/ 4 w 56"/>
                <a:gd name="T7" fmla="*/ 28 h 56"/>
                <a:gd name="T8" fmla="*/ 28 w 56"/>
                <a:gd name="T9" fmla="*/ 4 h 56"/>
                <a:gd name="T10" fmla="*/ 28 w 56"/>
                <a:gd name="T11" fmla="*/ 0 h 56"/>
                <a:gd name="T12" fmla="*/ 0 w 56"/>
                <a:gd name="T13" fmla="*/ 28 h 56"/>
                <a:gd name="T14" fmla="*/ 28 w 56"/>
                <a:gd name="T15" fmla="*/ 56 h 56"/>
                <a:gd name="T16" fmla="*/ 56 w 56"/>
                <a:gd name="T17" fmla="*/ 28 h 56"/>
                <a:gd name="T18" fmla="*/ 28 w 56"/>
                <a:gd name="T1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4"/>
                  </a:moveTo>
                  <a:cubicBezTo>
                    <a:pt x="41" y="4"/>
                    <a:pt x="52" y="15"/>
                    <a:pt x="52" y="28"/>
                  </a:cubicBezTo>
                  <a:cubicBezTo>
                    <a:pt x="52" y="41"/>
                    <a:pt x="41" y="52"/>
                    <a:pt x="28" y="52"/>
                  </a:cubicBezTo>
                  <a:cubicBezTo>
                    <a:pt x="15" y="52"/>
                    <a:pt x="4" y="41"/>
                    <a:pt x="4" y="28"/>
                  </a:cubicBezTo>
                  <a:cubicBezTo>
                    <a:pt x="4" y="15"/>
                    <a:pt x="15" y="4"/>
                    <a:pt x="28" y="4"/>
                  </a:cubicBezTo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endParaRPr>
            </a:p>
          </p:txBody>
        </p:sp>
        <p:sp>
          <p:nvSpPr>
            <p:cNvPr id="50" name="Freeform 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7457096" y="3880258"/>
              <a:ext cx="76200" cy="130175"/>
            </a:xfrm>
            <a:custGeom>
              <a:avLst/>
              <a:gdLst>
                <a:gd name="T0" fmla="*/ 48 w 48"/>
                <a:gd name="T1" fmla="*/ 12 h 82"/>
                <a:gd name="T2" fmla="*/ 14 w 48"/>
                <a:gd name="T3" fmla="*/ 42 h 82"/>
                <a:gd name="T4" fmla="*/ 48 w 48"/>
                <a:gd name="T5" fmla="*/ 70 h 82"/>
                <a:gd name="T6" fmla="*/ 48 w 48"/>
                <a:gd name="T7" fmla="*/ 82 h 82"/>
                <a:gd name="T8" fmla="*/ 0 w 48"/>
                <a:gd name="T9" fmla="*/ 42 h 82"/>
                <a:gd name="T10" fmla="*/ 48 w 48"/>
                <a:gd name="T11" fmla="*/ 0 h 82"/>
                <a:gd name="T12" fmla="*/ 48 w 48"/>
                <a:gd name="T13" fmla="*/ 1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82">
                  <a:moveTo>
                    <a:pt x="48" y="12"/>
                  </a:moveTo>
                  <a:lnTo>
                    <a:pt x="14" y="42"/>
                  </a:lnTo>
                  <a:lnTo>
                    <a:pt x="48" y="70"/>
                  </a:lnTo>
                  <a:lnTo>
                    <a:pt x="48" y="82"/>
                  </a:lnTo>
                  <a:lnTo>
                    <a:pt x="0" y="42"/>
                  </a:lnTo>
                  <a:lnTo>
                    <a:pt x="48" y="0"/>
                  </a:lnTo>
                  <a:lnTo>
                    <a:pt x="48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endParaRPr>
            </a:p>
          </p:txBody>
        </p:sp>
      </p:grpSp>
      <p:sp>
        <p:nvSpPr>
          <p:cNvPr id="51" name="Rectangle 50"/>
          <p:cNvSpPr/>
          <p:nvPr userDrawn="1"/>
        </p:nvSpPr>
        <p:spPr>
          <a:xfrm>
            <a:off x="1" y="4664676"/>
            <a:ext cx="1186249" cy="478824"/>
          </a:xfrm>
          <a:prstGeom prst="rect">
            <a:avLst/>
          </a:prstGeom>
          <a:solidFill>
            <a:srgbClr val="CE0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BA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  <p:pic>
        <p:nvPicPr>
          <p:cNvPr id="52" name="Picture 5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77" y="4783157"/>
            <a:ext cx="448295" cy="236776"/>
          </a:xfrm>
          <a:prstGeom prst="rect">
            <a:avLst/>
          </a:prstGeom>
        </p:spPr>
      </p:pic>
      <p:sp>
        <p:nvSpPr>
          <p:cNvPr id="84" name="Rectangle 83"/>
          <p:cNvSpPr/>
          <p:nvPr userDrawn="1"/>
        </p:nvSpPr>
        <p:spPr>
          <a:xfrm>
            <a:off x="2327086" y="4920856"/>
            <a:ext cx="4572000" cy="21929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25" b="0" i="0" u="none" strike="noStrike" kern="1200" cap="none" spc="0" normalizeH="0" baseline="0" noProof="0" dirty="0">
                <a:ln>
                  <a:noFill/>
                </a:ln>
                <a:solidFill>
                  <a:srgbClr val="5F6062">
                    <a:lumMod val="50000"/>
                    <a:lumOff val="50000"/>
                  </a:srgbClr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rPr>
              <a:t>www.FOI.unizg.hr</a:t>
            </a:r>
            <a:endParaRPr kumimoji="0" lang="id-ID" sz="825" b="0" i="0" u="none" strike="noStrike" kern="1200" cap="none" spc="0" normalizeH="0" baseline="0" noProof="0" dirty="0">
              <a:ln>
                <a:noFill/>
              </a:ln>
              <a:solidFill>
                <a:srgbClr val="5F6062">
                  <a:lumMod val="50000"/>
                  <a:lumOff val="50000"/>
                </a:srgbClr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73845"/>
            <a:ext cx="7886700" cy="994172"/>
          </a:xfrm>
        </p:spPr>
        <p:txBody>
          <a:bodyPr>
            <a:normAutofit/>
          </a:bodyPr>
          <a:lstStyle>
            <a:lvl1pPr>
              <a:defRPr sz="19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>
            <a:normAutofit/>
          </a:bodyPr>
          <a:lstStyle>
            <a:lvl1pPr>
              <a:buClr>
                <a:srgbClr val="CE003D"/>
              </a:buClr>
              <a:defRPr sz="1200">
                <a:latin typeface="Raleway" panose="020B0003030101060003" pitchFamily="34" charset="0"/>
              </a:defRPr>
            </a:lvl1pPr>
            <a:lvl2pPr>
              <a:buClr>
                <a:srgbClr val="CE003D"/>
              </a:buClr>
              <a:defRPr sz="1200">
                <a:latin typeface="Raleway" panose="020B0003030101060003" pitchFamily="34" charset="0"/>
              </a:defRPr>
            </a:lvl2pPr>
            <a:lvl3pPr>
              <a:buClr>
                <a:srgbClr val="CE003D"/>
              </a:buClr>
              <a:defRPr sz="1200">
                <a:latin typeface="Raleway" panose="020B0003030101060003" pitchFamily="34" charset="0"/>
              </a:defRPr>
            </a:lvl3pPr>
            <a:lvl4pPr>
              <a:buClr>
                <a:srgbClr val="CE003D"/>
              </a:buClr>
              <a:defRPr sz="1200">
                <a:latin typeface="Raleway" panose="020B0003030101060003" pitchFamily="34" charset="0"/>
              </a:defRPr>
            </a:lvl4pPr>
            <a:lvl5pPr>
              <a:buClr>
                <a:srgbClr val="CE003D"/>
              </a:buClr>
              <a:defRPr sz="1200">
                <a:latin typeface="Raleway" panose="020B00030301010600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5535704"/>
      </p:ext>
    </p:extLst>
  </p:cSld>
  <p:clrMapOvr>
    <a:masterClrMapping/>
  </p:clrMapOvr>
  <p:transition spd="slow"/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lank-2">
    <p:bg>
      <p:bgPr>
        <a:solidFill>
          <a:srgbClr val="CE00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5643554"/>
      </p:ext>
    </p:extLst>
  </p:cSld>
  <p:clrMapOvr>
    <a:masterClrMapping/>
  </p:clrMapOvr>
  <p:transition spd="slow"/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3">
    <p:bg>
      <p:bgPr>
        <a:gradFill flip="none" rotWithShape="1">
          <a:gsLst>
            <a:gs pos="0">
              <a:srgbClr val="1E222A"/>
            </a:gs>
            <a:gs pos="100000">
              <a:srgbClr val="11131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 userDrawn="1"/>
        </p:nvSpPr>
        <p:spPr>
          <a:xfrm>
            <a:off x="2327086" y="4920856"/>
            <a:ext cx="4572000" cy="21929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rPr>
              <a:t>www.FOI.unizg.hr</a:t>
            </a:r>
            <a:endParaRPr kumimoji="0" lang="id-ID" sz="8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  <p:grpSp>
        <p:nvGrpSpPr>
          <p:cNvPr id="37" name="Group 36"/>
          <p:cNvGrpSpPr/>
          <p:nvPr userDrawn="1"/>
        </p:nvGrpSpPr>
        <p:grpSpPr>
          <a:xfrm>
            <a:off x="8791996" y="4919421"/>
            <a:ext cx="214313" cy="165497"/>
            <a:chOff x="7015550" y="2614882"/>
            <a:chExt cx="214313" cy="220663"/>
          </a:xfrm>
          <a:solidFill>
            <a:schemeClr val="bg1"/>
          </a:solidFill>
        </p:grpSpPr>
        <p:sp>
          <p:nvSpPr>
            <p:cNvPr id="38" name="Freeform 5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7015550" y="2614882"/>
              <a:ext cx="214313" cy="220663"/>
            </a:xfrm>
            <a:custGeom>
              <a:avLst/>
              <a:gdLst>
                <a:gd name="T0" fmla="*/ 28 w 56"/>
                <a:gd name="T1" fmla="*/ 4 h 56"/>
                <a:gd name="T2" fmla="*/ 52 w 56"/>
                <a:gd name="T3" fmla="*/ 28 h 56"/>
                <a:gd name="T4" fmla="*/ 28 w 56"/>
                <a:gd name="T5" fmla="*/ 52 h 56"/>
                <a:gd name="T6" fmla="*/ 4 w 56"/>
                <a:gd name="T7" fmla="*/ 28 h 56"/>
                <a:gd name="T8" fmla="*/ 28 w 56"/>
                <a:gd name="T9" fmla="*/ 4 h 56"/>
                <a:gd name="T10" fmla="*/ 28 w 56"/>
                <a:gd name="T11" fmla="*/ 0 h 56"/>
                <a:gd name="T12" fmla="*/ 0 w 56"/>
                <a:gd name="T13" fmla="*/ 28 h 56"/>
                <a:gd name="T14" fmla="*/ 28 w 56"/>
                <a:gd name="T15" fmla="*/ 56 h 56"/>
                <a:gd name="T16" fmla="*/ 56 w 56"/>
                <a:gd name="T17" fmla="*/ 28 h 56"/>
                <a:gd name="T18" fmla="*/ 28 w 56"/>
                <a:gd name="T1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4"/>
                  </a:moveTo>
                  <a:cubicBezTo>
                    <a:pt x="41" y="4"/>
                    <a:pt x="52" y="15"/>
                    <a:pt x="52" y="28"/>
                  </a:cubicBezTo>
                  <a:cubicBezTo>
                    <a:pt x="52" y="41"/>
                    <a:pt x="41" y="52"/>
                    <a:pt x="28" y="52"/>
                  </a:cubicBezTo>
                  <a:cubicBezTo>
                    <a:pt x="15" y="52"/>
                    <a:pt x="4" y="41"/>
                    <a:pt x="4" y="28"/>
                  </a:cubicBezTo>
                  <a:cubicBezTo>
                    <a:pt x="4" y="15"/>
                    <a:pt x="15" y="4"/>
                    <a:pt x="28" y="4"/>
                  </a:cubicBezTo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endParaRPr>
            </a:p>
          </p:txBody>
        </p:sp>
        <p:sp>
          <p:nvSpPr>
            <p:cNvPr id="39" name="Freeform 6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7091750" y="2657745"/>
              <a:ext cx="76200" cy="131763"/>
            </a:xfrm>
            <a:custGeom>
              <a:avLst/>
              <a:gdLst>
                <a:gd name="T0" fmla="*/ 0 w 48"/>
                <a:gd name="T1" fmla="*/ 70 h 83"/>
                <a:gd name="T2" fmla="*/ 34 w 48"/>
                <a:gd name="T3" fmla="*/ 40 h 83"/>
                <a:gd name="T4" fmla="*/ 0 w 48"/>
                <a:gd name="T5" fmla="*/ 13 h 83"/>
                <a:gd name="T6" fmla="*/ 0 w 48"/>
                <a:gd name="T7" fmla="*/ 0 h 83"/>
                <a:gd name="T8" fmla="*/ 48 w 48"/>
                <a:gd name="T9" fmla="*/ 40 h 83"/>
                <a:gd name="T10" fmla="*/ 0 w 48"/>
                <a:gd name="T11" fmla="*/ 83 h 83"/>
                <a:gd name="T12" fmla="*/ 0 w 48"/>
                <a:gd name="T13" fmla="*/ 7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83">
                  <a:moveTo>
                    <a:pt x="0" y="70"/>
                  </a:moveTo>
                  <a:lnTo>
                    <a:pt x="34" y="40"/>
                  </a:lnTo>
                  <a:lnTo>
                    <a:pt x="0" y="13"/>
                  </a:lnTo>
                  <a:lnTo>
                    <a:pt x="0" y="0"/>
                  </a:lnTo>
                  <a:lnTo>
                    <a:pt x="48" y="40"/>
                  </a:lnTo>
                  <a:lnTo>
                    <a:pt x="0" y="83"/>
                  </a:lnTo>
                  <a:lnTo>
                    <a:pt x="0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8355314" y="4919421"/>
            <a:ext cx="214313" cy="165497"/>
            <a:chOff x="7395183" y="3832633"/>
            <a:chExt cx="214313" cy="220663"/>
          </a:xfrm>
          <a:solidFill>
            <a:schemeClr val="bg1"/>
          </a:solidFill>
        </p:grpSpPr>
        <p:sp>
          <p:nvSpPr>
            <p:cNvPr id="41" name="Freeform 7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7395183" y="3832633"/>
              <a:ext cx="214313" cy="220663"/>
            </a:xfrm>
            <a:custGeom>
              <a:avLst/>
              <a:gdLst>
                <a:gd name="T0" fmla="*/ 28 w 56"/>
                <a:gd name="T1" fmla="*/ 4 h 56"/>
                <a:gd name="T2" fmla="*/ 52 w 56"/>
                <a:gd name="T3" fmla="*/ 28 h 56"/>
                <a:gd name="T4" fmla="*/ 28 w 56"/>
                <a:gd name="T5" fmla="*/ 52 h 56"/>
                <a:gd name="T6" fmla="*/ 4 w 56"/>
                <a:gd name="T7" fmla="*/ 28 h 56"/>
                <a:gd name="T8" fmla="*/ 28 w 56"/>
                <a:gd name="T9" fmla="*/ 4 h 56"/>
                <a:gd name="T10" fmla="*/ 28 w 56"/>
                <a:gd name="T11" fmla="*/ 0 h 56"/>
                <a:gd name="T12" fmla="*/ 0 w 56"/>
                <a:gd name="T13" fmla="*/ 28 h 56"/>
                <a:gd name="T14" fmla="*/ 28 w 56"/>
                <a:gd name="T15" fmla="*/ 56 h 56"/>
                <a:gd name="T16" fmla="*/ 56 w 56"/>
                <a:gd name="T17" fmla="*/ 28 h 56"/>
                <a:gd name="T18" fmla="*/ 28 w 56"/>
                <a:gd name="T1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4"/>
                  </a:moveTo>
                  <a:cubicBezTo>
                    <a:pt x="41" y="4"/>
                    <a:pt x="52" y="15"/>
                    <a:pt x="52" y="28"/>
                  </a:cubicBezTo>
                  <a:cubicBezTo>
                    <a:pt x="52" y="41"/>
                    <a:pt x="41" y="52"/>
                    <a:pt x="28" y="52"/>
                  </a:cubicBezTo>
                  <a:cubicBezTo>
                    <a:pt x="15" y="52"/>
                    <a:pt x="4" y="41"/>
                    <a:pt x="4" y="28"/>
                  </a:cubicBezTo>
                  <a:cubicBezTo>
                    <a:pt x="4" y="15"/>
                    <a:pt x="15" y="4"/>
                    <a:pt x="28" y="4"/>
                  </a:cubicBezTo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endParaRPr>
            </a:p>
          </p:txBody>
        </p:sp>
        <p:sp>
          <p:nvSpPr>
            <p:cNvPr id="42" name="Freeform 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7457096" y="3880258"/>
              <a:ext cx="76200" cy="130175"/>
            </a:xfrm>
            <a:custGeom>
              <a:avLst/>
              <a:gdLst>
                <a:gd name="T0" fmla="*/ 48 w 48"/>
                <a:gd name="T1" fmla="*/ 12 h 82"/>
                <a:gd name="T2" fmla="*/ 14 w 48"/>
                <a:gd name="T3" fmla="*/ 42 h 82"/>
                <a:gd name="T4" fmla="*/ 48 w 48"/>
                <a:gd name="T5" fmla="*/ 70 h 82"/>
                <a:gd name="T6" fmla="*/ 48 w 48"/>
                <a:gd name="T7" fmla="*/ 82 h 82"/>
                <a:gd name="T8" fmla="*/ 0 w 48"/>
                <a:gd name="T9" fmla="*/ 42 h 82"/>
                <a:gd name="T10" fmla="*/ 48 w 48"/>
                <a:gd name="T11" fmla="*/ 0 h 82"/>
                <a:gd name="T12" fmla="*/ 48 w 48"/>
                <a:gd name="T13" fmla="*/ 1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82">
                  <a:moveTo>
                    <a:pt x="48" y="12"/>
                  </a:moveTo>
                  <a:lnTo>
                    <a:pt x="14" y="42"/>
                  </a:lnTo>
                  <a:lnTo>
                    <a:pt x="48" y="70"/>
                  </a:lnTo>
                  <a:lnTo>
                    <a:pt x="48" y="82"/>
                  </a:lnTo>
                  <a:lnTo>
                    <a:pt x="0" y="42"/>
                  </a:lnTo>
                  <a:lnTo>
                    <a:pt x="48" y="0"/>
                  </a:lnTo>
                  <a:lnTo>
                    <a:pt x="48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endParaRPr>
            </a:p>
          </p:txBody>
        </p:sp>
      </p:grpSp>
      <p:sp>
        <p:nvSpPr>
          <p:cNvPr id="43" name="Rectangle 42"/>
          <p:cNvSpPr/>
          <p:nvPr userDrawn="1"/>
        </p:nvSpPr>
        <p:spPr>
          <a:xfrm>
            <a:off x="1" y="4664676"/>
            <a:ext cx="1186249" cy="478824"/>
          </a:xfrm>
          <a:prstGeom prst="rect">
            <a:avLst/>
          </a:prstGeom>
          <a:solidFill>
            <a:srgbClr val="CE0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BA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77" y="4783157"/>
            <a:ext cx="448295" cy="23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723361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6CEAD-6C4C-46CF-ADB1-280DD35AEF6B}" type="datetime1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28/01/2021</a:t>
            </a:fld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C500B-1BCB-452B-802D-F943D569753B}" type="slidenum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900" b="0" i="0" u="none" strike="noStrike" kern="1200" cap="none" spc="0" normalizeH="0" baseline="0" noProof="0" dirty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848192"/>
      </p:ext>
    </p:extLst>
  </p:cSld>
  <p:clrMapOvr>
    <a:masterClrMapping/>
  </p:clrMapOvr>
  <p:transition spd="slow"/>
  <p:hf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6CEAD-6C4C-46CF-ADB1-280DD35AEF6B}" type="datetime1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28/01/2021</a:t>
            </a:fld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C500B-1BCB-452B-802D-F943D569753B}" type="slidenum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900" b="0" i="0" u="none" strike="noStrike" kern="1200" cap="none" spc="0" normalizeH="0" baseline="0" noProof="0" dirty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865916"/>
      </p:ext>
    </p:extLst>
  </p:cSld>
  <p:clrMapOvr>
    <a:masterClrMapping/>
  </p:clrMapOvr>
  <p:transition spd="slow"/>
  <p:hf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6CEAD-6C4C-46CF-ADB1-280DD35AEF6B}" type="datetime1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28/01/2021</a:t>
            </a:fld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C500B-1BCB-452B-802D-F943D569753B}" type="slidenum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900" b="0" i="0" u="none" strike="noStrike" kern="1200" cap="none" spc="0" normalizeH="0" baseline="0" noProof="0" dirty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550586"/>
      </p:ext>
    </p:extLst>
  </p:cSld>
  <p:clrMapOvr>
    <a:masterClrMapping/>
  </p:clrMapOvr>
  <p:transition spd="slow"/>
  <p:hf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6CEAD-6C4C-46CF-ADB1-280DD35AEF6B}" type="datetime1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28/01/2021</a:t>
            </a:fld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C500B-1BCB-452B-802D-F943D569753B}" type="slidenum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900" b="0" i="0" u="none" strike="noStrike" kern="1200" cap="none" spc="0" normalizeH="0" baseline="0" noProof="0" dirty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2588866"/>
      </p:ext>
    </p:extLst>
  </p:cSld>
  <p:clrMapOvr>
    <a:masterClrMapping/>
  </p:clrMapOvr>
  <p:transition spd="slow"/>
  <p:hf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6CEAD-6C4C-46CF-ADB1-280DD35AEF6B}" type="datetime1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28/01/2021</a:t>
            </a:fld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C500B-1BCB-452B-802D-F943D569753B}" type="slidenum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900" b="0" i="0" u="none" strike="noStrike" kern="1200" cap="none" spc="0" normalizeH="0" baseline="0" noProof="0" dirty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933144"/>
      </p:ext>
    </p:extLst>
  </p:cSld>
  <p:clrMapOvr>
    <a:masterClrMapping/>
  </p:clrMapOvr>
  <p:transition spd="slow"/>
  <p:hf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6CEAD-6C4C-46CF-ADB1-280DD35AEF6B}" type="datetime1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28/01/2021</a:t>
            </a:fld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C500B-1BCB-452B-802D-F943D569753B}" type="slidenum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900" b="0" i="0" u="none" strike="noStrike" kern="1200" cap="none" spc="0" normalizeH="0" baseline="0" noProof="0" dirty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353626"/>
      </p:ext>
    </p:extLst>
  </p:cSld>
  <p:clrMapOvr>
    <a:masterClrMapping/>
  </p:clrMapOvr>
  <p:transition spd="slow"/>
  <p:hf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6CEAD-6C4C-46CF-ADB1-280DD35AEF6B}" type="datetime1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28/01/2021</a:t>
            </a:fld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C500B-1BCB-452B-802D-F943D569753B}" type="slidenum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900" b="0" i="0" u="none" strike="noStrike" kern="1200" cap="none" spc="0" normalizeH="0" baseline="0" noProof="0" dirty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843426"/>
      </p:ext>
    </p:extLst>
  </p:cSld>
  <p:clrMapOvr>
    <a:masterClrMapping/>
  </p:clrMapOvr>
  <p:transition spd="slow"/>
  <p:hf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6CEAD-6C4C-46CF-ADB1-280DD35AEF6B}" type="datetime1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28/01/2021</a:t>
            </a:fld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C500B-1BCB-452B-802D-F943D569753B}" type="slidenum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900" b="0" i="0" u="none" strike="noStrike" kern="1200" cap="none" spc="0" normalizeH="0" baseline="0" noProof="0" dirty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472480"/>
      </p:ext>
    </p:extLst>
  </p:cSld>
  <p:clrMapOvr>
    <a:masterClrMapping/>
  </p:clrMapOvr>
  <p:transition spd="slow"/>
  <p:hf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6CEAD-6C4C-46CF-ADB1-280DD35AEF6B}" type="datetime1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28/01/2021</a:t>
            </a:fld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C500B-1BCB-452B-802D-F943D569753B}" type="slidenum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900" b="0" i="0" u="none" strike="noStrike" kern="1200" cap="none" spc="0" normalizeH="0" baseline="0" noProof="0" dirty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937247"/>
      </p:ext>
    </p:extLst>
  </p:cSld>
  <p:clrMapOvr>
    <a:masterClrMapping/>
  </p:clrMapOvr>
  <p:transition spd="slow"/>
  <p:hf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6CEAD-6C4C-46CF-ADB1-280DD35AEF6B}" type="datetime1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28/01/2021</a:t>
            </a:fld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C500B-1BCB-452B-802D-F943D569753B}" type="slidenum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900" b="0" i="0" u="none" strike="noStrike" kern="1200" cap="none" spc="0" normalizeH="0" baseline="0" noProof="0" dirty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27510"/>
      </p:ext>
    </p:extLst>
  </p:cSld>
  <p:clrMapOvr>
    <a:masterClrMapping/>
  </p:clrMapOvr>
  <p:transition spd="slow"/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2" name="Google Shape;52;p81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3" name="Google Shape;53;p8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6CEAD-6C4C-46CF-ADB1-280DD35AEF6B}" type="datetime1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28/01/2021</a:t>
            </a:fld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C500B-1BCB-452B-802D-F943D569753B}" type="slidenum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900" b="0" i="0" u="none" strike="noStrike" kern="1200" cap="none" spc="0" normalizeH="0" baseline="0" noProof="0" dirty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845137"/>
      </p:ext>
    </p:extLst>
  </p:cSld>
  <p:clrMapOvr>
    <a:masterClrMapping/>
  </p:clrMapOvr>
  <p:transition spd="slow"/>
  <p:hf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 userDrawn="1"/>
        </p:nvGrpSpPr>
        <p:grpSpPr>
          <a:xfrm>
            <a:off x="8791996" y="4919421"/>
            <a:ext cx="214313" cy="165497"/>
            <a:chOff x="7015550" y="2614882"/>
            <a:chExt cx="214313" cy="220663"/>
          </a:xfrm>
          <a:solidFill>
            <a:srgbClr val="CE003D"/>
          </a:solidFill>
        </p:grpSpPr>
        <p:sp>
          <p:nvSpPr>
            <p:cNvPr id="46" name="Freeform 5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7015550" y="2614882"/>
              <a:ext cx="214313" cy="220663"/>
            </a:xfrm>
            <a:custGeom>
              <a:avLst/>
              <a:gdLst>
                <a:gd name="T0" fmla="*/ 28 w 56"/>
                <a:gd name="T1" fmla="*/ 4 h 56"/>
                <a:gd name="T2" fmla="*/ 52 w 56"/>
                <a:gd name="T3" fmla="*/ 28 h 56"/>
                <a:gd name="T4" fmla="*/ 28 w 56"/>
                <a:gd name="T5" fmla="*/ 52 h 56"/>
                <a:gd name="T6" fmla="*/ 4 w 56"/>
                <a:gd name="T7" fmla="*/ 28 h 56"/>
                <a:gd name="T8" fmla="*/ 28 w 56"/>
                <a:gd name="T9" fmla="*/ 4 h 56"/>
                <a:gd name="T10" fmla="*/ 28 w 56"/>
                <a:gd name="T11" fmla="*/ 0 h 56"/>
                <a:gd name="T12" fmla="*/ 0 w 56"/>
                <a:gd name="T13" fmla="*/ 28 h 56"/>
                <a:gd name="T14" fmla="*/ 28 w 56"/>
                <a:gd name="T15" fmla="*/ 56 h 56"/>
                <a:gd name="T16" fmla="*/ 56 w 56"/>
                <a:gd name="T17" fmla="*/ 28 h 56"/>
                <a:gd name="T18" fmla="*/ 28 w 56"/>
                <a:gd name="T1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4"/>
                  </a:moveTo>
                  <a:cubicBezTo>
                    <a:pt x="41" y="4"/>
                    <a:pt x="52" y="15"/>
                    <a:pt x="52" y="28"/>
                  </a:cubicBezTo>
                  <a:cubicBezTo>
                    <a:pt x="52" y="41"/>
                    <a:pt x="41" y="52"/>
                    <a:pt x="28" y="52"/>
                  </a:cubicBezTo>
                  <a:cubicBezTo>
                    <a:pt x="15" y="52"/>
                    <a:pt x="4" y="41"/>
                    <a:pt x="4" y="28"/>
                  </a:cubicBezTo>
                  <a:cubicBezTo>
                    <a:pt x="4" y="15"/>
                    <a:pt x="15" y="4"/>
                    <a:pt x="28" y="4"/>
                  </a:cubicBezTo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endParaRPr>
            </a:p>
          </p:txBody>
        </p:sp>
        <p:sp>
          <p:nvSpPr>
            <p:cNvPr id="47" name="Freeform 6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7091750" y="2657745"/>
              <a:ext cx="76200" cy="131763"/>
            </a:xfrm>
            <a:custGeom>
              <a:avLst/>
              <a:gdLst>
                <a:gd name="T0" fmla="*/ 0 w 48"/>
                <a:gd name="T1" fmla="*/ 70 h 83"/>
                <a:gd name="T2" fmla="*/ 34 w 48"/>
                <a:gd name="T3" fmla="*/ 40 h 83"/>
                <a:gd name="T4" fmla="*/ 0 w 48"/>
                <a:gd name="T5" fmla="*/ 13 h 83"/>
                <a:gd name="T6" fmla="*/ 0 w 48"/>
                <a:gd name="T7" fmla="*/ 0 h 83"/>
                <a:gd name="T8" fmla="*/ 48 w 48"/>
                <a:gd name="T9" fmla="*/ 40 h 83"/>
                <a:gd name="T10" fmla="*/ 0 w 48"/>
                <a:gd name="T11" fmla="*/ 83 h 83"/>
                <a:gd name="T12" fmla="*/ 0 w 48"/>
                <a:gd name="T13" fmla="*/ 7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83">
                  <a:moveTo>
                    <a:pt x="0" y="70"/>
                  </a:moveTo>
                  <a:lnTo>
                    <a:pt x="34" y="40"/>
                  </a:lnTo>
                  <a:lnTo>
                    <a:pt x="0" y="13"/>
                  </a:lnTo>
                  <a:lnTo>
                    <a:pt x="0" y="0"/>
                  </a:lnTo>
                  <a:lnTo>
                    <a:pt x="48" y="40"/>
                  </a:lnTo>
                  <a:lnTo>
                    <a:pt x="0" y="83"/>
                  </a:lnTo>
                  <a:lnTo>
                    <a:pt x="0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8" name="Group 47"/>
          <p:cNvGrpSpPr/>
          <p:nvPr userDrawn="1"/>
        </p:nvGrpSpPr>
        <p:grpSpPr>
          <a:xfrm>
            <a:off x="8355314" y="4919421"/>
            <a:ext cx="214313" cy="165497"/>
            <a:chOff x="7395183" y="3832633"/>
            <a:chExt cx="214313" cy="220663"/>
          </a:xfrm>
          <a:solidFill>
            <a:srgbClr val="CE003D"/>
          </a:solidFill>
        </p:grpSpPr>
        <p:sp>
          <p:nvSpPr>
            <p:cNvPr id="49" name="Freeform 7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7395183" y="3832633"/>
              <a:ext cx="214313" cy="220663"/>
            </a:xfrm>
            <a:custGeom>
              <a:avLst/>
              <a:gdLst>
                <a:gd name="T0" fmla="*/ 28 w 56"/>
                <a:gd name="T1" fmla="*/ 4 h 56"/>
                <a:gd name="T2" fmla="*/ 52 w 56"/>
                <a:gd name="T3" fmla="*/ 28 h 56"/>
                <a:gd name="T4" fmla="*/ 28 w 56"/>
                <a:gd name="T5" fmla="*/ 52 h 56"/>
                <a:gd name="T6" fmla="*/ 4 w 56"/>
                <a:gd name="T7" fmla="*/ 28 h 56"/>
                <a:gd name="T8" fmla="*/ 28 w 56"/>
                <a:gd name="T9" fmla="*/ 4 h 56"/>
                <a:gd name="T10" fmla="*/ 28 w 56"/>
                <a:gd name="T11" fmla="*/ 0 h 56"/>
                <a:gd name="T12" fmla="*/ 0 w 56"/>
                <a:gd name="T13" fmla="*/ 28 h 56"/>
                <a:gd name="T14" fmla="*/ 28 w 56"/>
                <a:gd name="T15" fmla="*/ 56 h 56"/>
                <a:gd name="T16" fmla="*/ 56 w 56"/>
                <a:gd name="T17" fmla="*/ 28 h 56"/>
                <a:gd name="T18" fmla="*/ 28 w 56"/>
                <a:gd name="T1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4"/>
                  </a:moveTo>
                  <a:cubicBezTo>
                    <a:pt x="41" y="4"/>
                    <a:pt x="52" y="15"/>
                    <a:pt x="52" y="28"/>
                  </a:cubicBezTo>
                  <a:cubicBezTo>
                    <a:pt x="52" y="41"/>
                    <a:pt x="41" y="52"/>
                    <a:pt x="28" y="52"/>
                  </a:cubicBezTo>
                  <a:cubicBezTo>
                    <a:pt x="15" y="52"/>
                    <a:pt x="4" y="41"/>
                    <a:pt x="4" y="28"/>
                  </a:cubicBezTo>
                  <a:cubicBezTo>
                    <a:pt x="4" y="15"/>
                    <a:pt x="15" y="4"/>
                    <a:pt x="28" y="4"/>
                  </a:cubicBezTo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endParaRPr>
            </a:p>
          </p:txBody>
        </p:sp>
        <p:sp>
          <p:nvSpPr>
            <p:cNvPr id="50" name="Freeform 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7457096" y="3880258"/>
              <a:ext cx="76200" cy="130175"/>
            </a:xfrm>
            <a:custGeom>
              <a:avLst/>
              <a:gdLst>
                <a:gd name="T0" fmla="*/ 48 w 48"/>
                <a:gd name="T1" fmla="*/ 12 h 82"/>
                <a:gd name="T2" fmla="*/ 14 w 48"/>
                <a:gd name="T3" fmla="*/ 42 h 82"/>
                <a:gd name="T4" fmla="*/ 48 w 48"/>
                <a:gd name="T5" fmla="*/ 70 h 82"/>
                <a:gd name="T6" fmla="*/ 48 w 48"/>
                <a:gd name="T7" fmla="*/ 82 h 82"/>
                <a:gd name="T8" fmla="*/ 0 w 48"/>
                <a:gd name="T9" fmla="*/ 42 h 82"/>
                <a:gd name="T10" fmla="*/ 48 w 48"/>
                <a:gd name="T11" fmla="*/ 0 h 82"/>
                <a:gd name="T12" fmla="*/ 48 w 48"/>
                <a:gd name="T13" fmla="*/ 1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82">
                  <a:moveTo>
                    <a:pt x="48" y="12"/>
                  </a:moveTo>
                  <a:lnTo>
                    <a:pt x="14" y="42"/>
                  </a:lnTo>
                  <a:lnTo>
                    <a:pt x="48" y="70"/>
                  </a:lnTo>
                  <a:lnTo>
                    <a:pt x="48" y="82"/>
                  </a:lnTo>
                  <a:lnTo>
                    <a:pt x="0" y="42"/>
                  </a:lnTo>
                  <a:lnTo>
                    <a:pt x="48" y="0"/>
                  </a:lnTo>
                  <a:lnTo>
                    <a:pt x="48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endParaRPr>
            </a:p>
          </p:txBody>
        </p:sp>
      </p:grpSp>
      <p:sp>
        <p:nvSpPr>
          <p:cNvPr id="51" name="Rectangle 50"/>
          <p:cNvSpPr/>
          <p:nvPr userDrawn="1"/>
        </p:nvSpPr>
        <p:spPr>
          <a:xfrm>
            <a:off x="1" y="4664676"/>
            <a:ext cx="1186249" cy="478824"/>
          </a:xfrm>
          <a:prstGeom prst="rect">
            <a:avLst/>
          </a:prstGeom>
          <a:solidFill>
            <a:srgbClr val="CE0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BA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  <p:pic>
        <p:nvPicPr>
          <p:cNvPr id="52" name="Picture 5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77" y="4783157"/>
            <a:ext cx="448295" cy="236776"/>
          </a:xfrm>
          <a:prstGeom prst="rect">
            <a:avLst/>
          </a:prstGeom>
        </p:spPr>
      </p:pic>
      <p:sp>
        <p:nvSpPr>
          <p:cNvPr id="84" name="Rectangle 83"/>
          <p:cNvSpPr/>
          <p:nvPr userDrawn="1"/>
        </p:nvSpPr>
        <p:spPr>
          <a:xfrm>
            <a:off x="2327086" y="4920856"/>
            <a:ext cx="4572000" cy="21929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25" b="0" i="0" u="none" strike="noStrike" kern="1200" cap="none" spc="0" normalizeH="0" baseline="0" noProof="0" dirty="0">
                <a:ln>
                  <a:noFill/>
                </a:ln>
                <a:solidFill>
                  <a:srgbClr val="5F6062">
                    <a:lumMod val="50000"/>
                    <a:lumOff val="50000"/>
                  </a:srgbClr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rPr>
              <a:t>www.FOI.unizg.hr</a:t>
            </a:r>
            <a:endParaRPr kumimoji="0" lang="id-ID" sz="825" b="0" i="0" u="none" strike="noStrike" kern="1200" cap="none" spc="0" normalizeH="0" baseline="0" noProof="0" dirty="0">
              <a:ln>
                <a:noFill/>
              </a:ln>
              <a:solidFill>
                <a:srgbClr val="5F6062">
                  <a:lumMod val="50000"/>
                  <a:lumOff val="50000"/>
                </a:srgbClr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625913"/>
      </p:ext>
    </p:extLst>
  </p:cSld>
  <p:clrMapOvr>
    <a:masterClrMapping/>
  </p:clrMapOvr>
  <p:transition spd="slow"/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 userDrawn="1"/>
        </p:nvGrpSpPr>
        <p:grpSpPr>
          <a:xfrm>
            <a:off x="8791996" y="4919421"/>
            <a:ext cx="214313" cy="165497"/>
            <a:chOff x="7015550" y="2614882"/>
            <a:chExt cx="214313" cy="220663"/>
          </a:xfrm>
          <a:solidFill>
            <a:srgbClr val="CE003D"/>
          </a:solidFill>
        </p:grpSpPr>
        <p:sp>
          <p:nvSpPr>
            <p:cNvPr id="46" name="Freeform 5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7015550" y="2614882"/>
              <a:ext cx="214313" cy="220663"/>
            </a:xfrm>
            <a:custGeom>
              <a:avLst/>
              <a:gdLst>
                <a:gd name="T0" fmla="*/ 28 w 56"/>
                <a:gd name="T1" fmla="*/ 4 h 56"/>
                <a:gd name="T2" fmla="*/ 52 w 56"/>
                <a:gd name="T3" fmla="*/ 28 h 56"/>
                <a:gd name="T4" fmla="*/ 28 w 56"/>
                <a:gd name="T5" fmla="*/ 52 h 56"/>
                <a:gd name="T6" fmla="*/ 4 w 56"/>
                <a:gd name="T7" fmla="*/ 28 h 56"/>
                <a:gd name="T8" fmla="*/ 28 w 56"/>
                <a:gd name="T9" fmla="*/ 4 h 56"/>
                <a:gd name="T10" fmla="*/ 28 w 56"/>
                <a:gd name="T11" fmla="*/ 0 h 56"/>
                <a:gd name="T12" fmla="*/ 0 w 56"/>
                <a:gd name="T13" fmla="*/ 28 h 56"/>
                <a:gd name="T14" fmla="*/ 28 w 56"/>
                <a:gd name="T15" fmla="*/ 56 h 56"/>
                <a:gd name="T16" fmla="*/ 56 w 56"/>
                <a:gd name="T17" fmla="*/ 28 h 56"/>
                <a:gd name="T18" fmla="*/ 28 w 56"/>
                <a:gd name="T1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4"/>
                  </a:moveTo>
                  <a:cubicBezTo>
                    <a:pt x="41" y="4"/>
                    <a:pt x="52" y="15"/>
                    <a:pt x="52" y="28"/>
                  </a:cubicBezTo>
                  <a:cubicBezTo>
                    <a:pt x="52" y="41"/>
                    <a:pt x="41" y="52"/>
                    <a:pt x="28" y="52"/>
                  </a:cubicBezTo>
                  <a:cubicBezTo>
                    <a:pt x="15" y="52"/>
                    <a:pt x="4" y="41"/>
                    <a:pt x="4" y="28"/>
                  </a:cubicBezTo>
                  <a:cubicBezTo>
                    <a:pt x="4" y="15"/>
                    <a:pt x="15" y="4"/>
                    <a:pt x="28" y="4"/>
                  </a:cubicBezTo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endParaRPr>
            </a:p>
          </p:txBody>
        </p:sp>
        <p:sp>
          <p:nvSpPr>
            <p:cNvPr id="47" name="Freeform 6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7091750" y="2657745"/>
              <a:ext cx="76200" cy="131763"/>
            </a:xfrm>
            <a:custGeom>
              <a:avLst/>
              <a:gdLst>
                <a:gd name="T0" fmla="*/ 0 w 48"/>
                <a:gd name="T1" fmla="*/ 70 h 83"/>
                <a:gd name="T2" fmla="*/ 34 w 48"/>
                <a:gd name="T3" fmla="*/ 40 h 83"/>
                <a:gd name="T4" fmla="*/ 0 w 48"/>
                <a:gd name="T5" fmla="*/ 13 h 83"/>
                <a:gd name="T6" fmla="*/ 0 w 48"/>
                <a:gd name="T7" fmla="*/ 0 h 83"/>
                <a:gd name="T8" fmla="*/ 48 w 48"/>
                <a:gd name="T9" fmla="*/ 40 h 83"/>
                <a:gd name="T10" fmla="*/ 0 w 48"/>
                <a:gd name="T11" fmla="*/ 83 h 83"/>
                <a:gd name="T12" fmla="*/ 0 w 48"/>
                <a:gd name="T13" fmla="*/ 7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83">
                  <a:moveTo>
                    <a:pt x="0" y="70"/>
                  </a:moveTo>
                  <a:lnTo>
                    <a:pt x="34" y="40"/>
                  </a:lnTo>
                  <a:lnTo>
                    <a:pt x="0" y="13"/>
                  </a:lnTo>
                  <a:lnTo>
                    <a:pt x="0" y="0"/>
                  </a:lnTo>
                  <a:lnTo>
                    <a:pt x="48" y="40"/>
                  </a:lnTo>
                  <a:lnTo>
                    <a:pt x="0" y="83"/>
                  </a:lnTo>
                  <a:lnTo>
                    <a:pt x="0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8" name="Group 47"/>
          <p:cNvGrpSpPr/>
          <p:nvPr userDrawn="1"/>
        </p:nvGrpSpPr>
        <p:grpSpPr>
          <a:xfrm>
            <a:off x="8355314" y="4919421"/>
            <a:ext cx="214313" cy="165497"/>
            <a:chOff x="7395183" y="3832633"/>
            <a:chExt cx="214313" cy="220663"/>
          </a:xfrm>
          <a:solidFill>
            <a:srgbClr val="CE003D"/>
          </a:solidFill>
        </p:grpSpPr>
        <p:sp>
          <p:nvSpPr>
            <p:cNvPr id="49" name="Freeform 7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7395183" y="3832633"/>
              <a:ext cx="214313" cy="220663"/>
            </a:xfrm>
            <a:custGeom>
              <a:avLst/>
              <a:gdLst>
                <a:gd name="T0" fmla="*/ 28 w 56"/>
                <a:gd name="T1" fmla="*/ 4 h 56"/>
                <a:gd name="T2" fmla="*/ 52 w 56"/>
                <a:gd name="T3" fmla="*/ 28 h 56"/>
                <a:gd name="T4" fmla="*/ 28 w 56"/>
                <a:gd name="T5" fmla="*/ 52 h 56"/>
                <a:gd name="T6" fmla="*/ 4 w 56"/>
                <a:gd name="T7" fmla="*/ 28 h 56"/>
                <a:gd name="T8" fmla="*/ 28 w 56"/>
                <a:gd name="T9" fmla="*/ 4 h 56"/>
                <a:gd name="T10" fmla="*/ 28 w 56"/>
                <a:gd name="T11" fmla="*/ 0 h 56"/>
                <a:gd name="T12" fmla="*/ 0 w 56"/>
                <a:gd name="T13" fmla="*/ 28 h 56"/>
                <a:gd name="T14" fmla="*/ 28 w 56"/>
                <a:gd name="T15" fmla="*/ 56 h 56"/>
                <a:gd name="T16" fmla="*/ 56 w 56"/>
                <a:gd name="T17" fmla="*/ 28 h 56"/>
                <a:gd name="T18" fmla="*/ 28 w 56"/>
                <a:gd name="T1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4"/>
                  </a:moveTo>
                  <a:cubicBezTo>
                    <a:pt x="41" y="4"/>
                    <a:pt x="52" y="15"/>
                    <a:pt x="52" y="28"/>
                  </a:cubicBezTo>
                  <a:cubicBezTo>
                    <a:pt x="52" y="41"/>
                    <a:pt x="41" y="52"/>
                    <a:pt x="28" y="52"/>
                  </a:cubicBezTo>
                  <a:cubicBezTo>
                    <a:pt x="15" y="52"/>
                    <a:pt x="4" y="41"/>
                    <a:pt x="4" y="28"/>
                  </a:cubicBezTo>
                  <a:cubicBezTo>
                    <a:pt x="4" y="15"/>
                    <a:pt x="15" y="4"/>
                    <a:pt x="28" y="4"/>
                  </a:cubicBezTo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endParaRPr>
            </a:p>
          </p:txBody>
        </p:sp>
        <p:sp>
          <p:nvSpPr>
            <p:cNvPr id="50" name="Freeform 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7457096" y="3880258"/>
              <a:ext cx="76200" cy="130175"/>
            </a:xfrm>
            <a:custGeom>
              <a:avLst/>
              <a:gdLst>
                <a:gd name="T0" fmla="*/ 48 w 48"/>
                <a:gd name="T1" fmla="*/ 12 h 82"/>
                <a:gd name="T2" fmla="*/ 14 w 48"/>
                <a:gd name="T3" fmla="*/ 42 h 82"/>
                <a:gd name="T4" fmla="*/ 48 w 48"/>
                <a:gd name="T5" fmla="*/ 70 h 82"/>
                <a:gd name="T6" fmla="*/ 48 w 48"/>
                <a:gd name="T7" fmla="*/ 82 h 82"/>
                <a:gd name="T8" fmla="*/ 0 w 48"/>
                <a:gd name="T9" fmla="*/ 42 h 82"/>
                <a:gd name="T10" fmla="*/ 48 w 48"/>
                <a:gd name="T11" fmla="*/ 0 h 82"/>
                <a:gd name="T12" fmla="*/ 48 w 48"/>
                <a:gd name="T13" fmla="*/ 1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82">
                  <a:moveTo>
                    <a:pt x="48" y="12"/>
                  </a:moveTo>
                  <a:lnTo>
                    <a:pt x="14" y="42"/>
                  </a:lnTo>
                  <a:lnTo>
                    <a:pt x="48" y="70"/>
                  </a:lnTo>
                  <a:lnTo>
                    <a:pt x="48" y="82"/>
                  </a:lnTo>
                  <a:lnTo>
                    <a:pt x="0" y="42"/>
                  </a:lnTo>
                  <a:lnTo>
                    <a:pt x="48" y="0"/>
                  </a:lnTo>
                  <a:lnTo>
                    <a:pt x="48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endParaRPr>
            </a:p>
          </p:txBody>
        </p:sp>
      </p:grpSp>
      <p:sp>
        <p:nvSpPr>
          <p:cNvPr id="51" name="Rectangle 50"/>
          <p:cNvSpPr/>
          <p:nvPr userDrawn="1"/>
        </p:nvSpPr>
        <p:spPr>
          <a:xfrm>
            <a:off x="1" y="4664676"/>
            <a:ext cx="1186249" cy="478824"/>
          </a:xfrm>
          <a:prstGeom prst="rect">
            <a:avLst/>
          </a:prstGeom>
          <a:solidFill>
            <a:srgbClr val="CE0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BA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  <p:pic>
        <p:nvPicPr>
          <p:cNvPr id="52" name="Picture 5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77" y="4783157"/>
            <a:ext cx="448295" cy="236776"/>
          </a:xfrm>
          <a:prstGeom prst="rect">
            <a:avLst/>
          </a:prstGeom>
        </p:spPr>
      </p:pic>
      <p:sp>
        <p:nvSpPr>
          <p:cNvPr id="84" name="Rectangle 83"/>
          <p:cNvSpPr/>
          <p:nvPr userDrawn="1"/>
        </p:nvSpPr>
        <p:spPr>
          <a:xfrm>
            <a:off x="2327086" y="4920856"/>
            <a:ext cx="4572000" cy="21929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25" b="0" i="0" u="none" strike="noStrike" kern="1200" cap="none" spc="0" normalizeH="0" baseline="0" noProof="0" dirty="0">
                <a:ln>
                  <a:noFill/>
                </a:ln>
                <a:solidFill>
                  <a:srgbClr val="5F6062">
                    <a:lumMod val="50000"/>
                    <a:lumOff val="50000"/>
                  </a:srgbClr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rPr>
              <a:t>www.FOI.unizg.hr</a:t>
            </a:r>
            <a:endParaRPr kumimoji="0" lang="id-ID" sz="825" b="0" i="0" u="none" strike="noStrike" kern="1200" cap="none" spc="0" normalizeH="0" baseline="0" noProof="0" dirty="0">
              <a:ln>
                <a:noFill/>
              </a:ln>
              <a:solidFill>
                <a:srgbClr val="5F6062">
                  <a:lumMod val="50000"/>
                  <a:lumOff val="50000"/>
                </a:srgbClr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73845"/>
            <a:ext cx="7886700" cy="994172"/>
          </a:xfrm>
        </p:spPr>
        <p:txBody>
          <a:bodyPr>
            <a:normAutofit/>
          </a:bodyPr>
          <a:lstStyle>
            <a:lvl1pPr>
              <a:defRPr sz="19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>
            <a:normAutofit/>
          </a:bodyPr>
          <a:lstStyle>
            <a:lvl1pPr>
              <a:buClr>
                <a:srgbClr val="CE003D"/>
              </a:buClr>
              <a:defRPr sz="1200">
                <a:latin typeface="Raleway" panose="020B0003030101060003" pitchFamily="34" charset="0"/>
              </a:defRPr>
            </a:lvl1pPr>
            <a:lvl2pPr>
              <a:buClr>
                <a:srgbClr val="CE003D"/>
              </a:buClr>
              <a:defRPr sz="1200">
                <a:latin typeface="Raleway" panose="020B0003030101060003" pitchFamily="34" charset="0"/>
              </a:defRPr>
            </a:lvl2pPr>
            <a:lvl3pPr>
              <a:buClr>
                <a:srgbClr val="CE003D"/>
              </a:buClr>
              <a:defRPr sz="1200">
                <a:latin typeface="Raleway" panose="020B0003030101060003" pitchFamily="34" charset="0"/>
              </a:defRPr>
            </a:lvl3pPr>
            <a:lvl4pPr>
              <a:buClr>
                <a:srgbClr val="CE003D"/>
              </a:buClr>
              <a:defRPr sz="1200">
                <a:latin typeface="Raleway" panose="020B0003030101060003" pitchFamily="34" charset="0"/>
              </a:defRPr>
            </a:lvl4pPr>
            <a:lvl5pPr>
              <a:buClr>
                <a:srgbClr val="CE003D"/>
              </a:buClr>
              <a:defRPr sz="1200">
                <a:latin typeface="Raleway" panose="020B00030301010600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799894"/>
      </p:ext>
    </p:extLst>
  </p:cSld>
  <p:clrMapOvr>
    <a:masterClrMapping/>
  </p:clrMapOvr>
  <p:transition spd="slow"/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lank-2">
    <p:bg>
      <p:bgPr>
        <a:solidFill>
          <a:srgbClr val="CE00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078845"/>
      </p:ext>
    </p:extLst>
  </p:cSld>
  <p:clrMapOvr>
    <a:masterClrMapping/>
  </p:clrMapOvr>
  <p:transition spd="slow"/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3">
    <p:bg>
      <p:bgPr>
        <a:gradFill flip="none" rotWithShape="1">
          <a:gsLst>
            <a:gs pos="0">
              <a:srgbClr val="1E222A"/>
            </a:gs>
            <a:gs pos="100000">
              <a:srgbClr val="11131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 userDrawn="1"/>
        </p:nvSpPr>
        <p:spPr>
          <a:xfrm>
            <a:off x="2327086" y="4920856"/>
            <a:ext cx="4572000" cy="21929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rPr>
              <a:t>www.FOI.unizg.hr</a:t>
            </a:r>
            <a:endParaRPr kumimoji="0" lang="id-ID" sz="8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  <p:grpSp>
        <p:nvGrpSpPr>
          <p:cNvPr id="37" name="Group 36"/>
          <p:cNvGrpSpPr/>
          <p:nvPr userDrawn="1"/>
        </p:nvGrpSpPr>
        <p:grpSpPr>
          <a:xfrm>
            <a:off x="8791996" y="4919421"/>
            <a:ext cx="214313" cy="165497"/>
            <a:chOff x="7015550" y="2614882"/>
            <a:chExt cx="214313" cy="220663"/>
          </a:xfrm>
          <a:solidFill>
            <a:schemeClr val="bg1"/>
          </a:solidFill>
        </p:grpSpPr>
        <p:sp>
          <p:nvSpPr>
            <p:cNvPr id="38" name="Freeform 5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7015550" y="2614882"/>
              <a:ext cx="214313" cy="220663"/>
            </a:xfrm>
            <a:custGeom>
              <a:avLst/>
              <a:gdLst>
                <a:gd name="T0" fmla="*/ 28 w 56"/>
                <a:gd name="T1" fmla="*/ 4 h 56"/>
                <a:gd name="T2" fmla="*/ 52 w 56"/>
                <a:gd name="T3" fmla="*/ 28 h 56"/>
                <a:gd name="T4" fmla="*/ 28 w 56"/>
                <a:gd name="T5" fmla="*/ 52 h 56"/>
                <a:gd name="T6" fmla="*/ 4 w 56"/>
                <a:gd name="T7" fmla="*/ 28 h 56"/>
                <a:gd name="T8" fmla="*/ 28 w 56"/>
                <a:gd name="T9" fmla="*/ 4 h 56"/>
                <a:gd name="T10" fmla="*/ 28 w 56"/>
                <a:gd name="T11" fmla="*/ 0 h 56"/>
                <a:gd name="T12" fmla="*/ 0 w 56"/>
                <a:gd name="T13" fmla="*/ 28 h 56"/>
                <a:gd name="T14" fmla="*/ 28 w 56"/>
                <a:gd name="T15" fmla="*/ 56 h 56"/>
                <a:gd name="T16" fmla="*/ 56 w 56"/>
                <a:gd name="T17" fmla="*/ 28 h 56"/>
                <a:gd name="T18" fmla="*/ 28 w 56"/>
                <a:gd name="T1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4"/>
                  </a:moveTo>
                  <a:cubicBezTo>
                    <a:pt x="41" y="4"/>
                    <a:pt x="52" y="15"/>
                    <a:pt x="52" y="28"/>
                  </a:cubicBezTo>
                  <a:cubicBezTo>
                    <a:pt x="52" y="41"/>
                    <a:pt x="41" y="52"/>
                    <a:pt x="28" y="52"/>
                  </a:cubicBezTo>
                  <a:cubicBezTo>
                    <a:pt x="15" y="52"/>
                    <a:pt x="4" y="41"/>
                    <a:pt x="4" y="28"/>
                  </a:cubicBezTo>
                  <a:cubicBezTo>
                    <a:pt x="4" y="15"/>
                    <a:pt x="15" y="4"/>
                    <a:pt x="28" y="4"/>
                  </a:cubicBezTo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endParaRPr>
            </a:p>
          </p:txBody>
        </p:sp>
        <p:sp>
          <p:nvSpPr>
            <p:cNvPr id="39" name="Freeform 6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7091750" y="2657745"/>
              <a:ext cx="76200" cy="131763"/>
            </a:xfrm>
            <a:custGeom>
              <a:avLst/>
              <a:gdLst>
                <a:gd name="T0" fmla="*/ 0 w 48"/>
                <a:gd name="T1" fmla="*/ 70 h 83"/>
                <a:gd name="T2" fmla="*/ 34 w 48"/>
                <a:gd name="T3" fmla="*/ 40 h 83"/>
                <a:gd name="T4" fmla="*/ 0 w 48"/>
                <a:gd name="T5" fmla="*/ 13 h 83"/>
                <a:gd name="T6" fmla="*/ 0 w 48"/>
                <a:gd name="T7" fmla="*/ 0 h 83"/>
                <a:gd name="T8" fmla="*/ 48 w 48"/>
                <a:gd name="T9" fmla="*/ 40 h 83"/>
                <a:gd name="T10" fmla="*/ 0 w 48"/>
                <a:gd name="T11" fmla="*/ 83 h 83"/>
                <a:gd name="T12" fmla="*/ 0 w 48"/>
                <a:gd name="T13" fmla="*/ 7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83">
                  <a:moveTo>
                    <a:pt x="0" y="70"/>
                  </a:moveTo>
                  <a:lnTo>
                    <a:pt x="34" y="40"/>
                  </a:lnTo>
                  <a:lnTo>
                    <a:pt x="0" y="13"/>
                  </a:lnTo>
                  <a:lnTo>
                    <a:pt x="0" y="0"/>
                  </a:lnTo>
                  <a:lnTo>
                    <a:pt x="48" y="40"/>
                  </a:lnTo>
                  <a:lnTo>
                    <a:pt x="0" y="83"/>
                  </a:lnTo>
                  <a:lnTo>
                    <a:pt x="0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8355314" y="4919421"/>
            <a:ext cx="214313" cy="165497"/>
            <a:chOff x="7395183" y="3832633"/>
            <a:chExt cx="214313" cy="220663"/>
          </a:xfrm>
          <a:solidFill>
            <a:schemeClr val="bg1"/>
          </a:solidFill>
        </p:grpSpPr>
        <p:sp>
          <p:nvSpPr>
            <p:cNvPr id="41" name="Freeform 7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7395183" y="3832633"/>
              <a:ext cx="214313" cy="220663"/>
            </a:xfrm>
            <a:custGeom>
              <a:avLst/>
              <a:gdLst>
                <a:gd name="T0" fmla="*/ 28 w 56"/>
                <a:gd name="T1" fmla="*/ 4 h 56"/>
                <a:gd name="T2" fmla="*/ 52 w 56"/>
                <a:gd name="T3" fmla="*/ 28 h 56"/>
                <a:gd name="T4" fmla="*/ 28 w 56"/>
                <a:gd name="T5" fmla="*/ 52 h 56"/>
                <a:gd name="T6" fmla="*/ 4 w 56"/>
                <a:gd name="T7" fmla="*/ 28 h 56"/>
                <a:gd name="T8" fmla="*/ 28 w 56"/>
                <a:gd name="T9" fmla="*/ 4 h 56"/>
                <a:gd name="T10" fmla="*/ 28 w 56"/>
                <a:gd name="T11" fmla="*/ 0 h 56"/>
                <a:gd name="T12" fmla="*/ 0 w 56"/>
                <a:gd name="T13" fmla="*/ 28 h 56"/>
                <a:gd name="T14" fmla="*/ 28 w 56"/>
                <a:gd name="T15" fmla="*/ 56 h 56"/>
                <a:gd name="T16" fmla="*/ 56 w 56"/>
                <a:gd name="T17" fmla="*/ 28 h 56"/>
                <a:gd name="T18" fmla="*/ 28 w 56"/>
                <a:gd name="T1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4"/>
                  </a:moveTo>
                  <a:cubicBezTo>
                    <a:pt x="41" y="4"/>
                    <a:pt x="52" y="15"/>
                    <a:pt x="52" y="28"/>
                  </a:cubicBezTo>
                  <a:cubicBezTo>
                    <a:pt x="52" y="41"/>
                    <a:pt x="41" y="52"/>
                    <a:pt x="28" y="52"/>
                  </a:cubicBezTo>
                  <a:cubicBezTo>
                    <a:pt x="15" y="52"/>
                    <a:pt x="4" y="41"/>
                    <a:pt x="4" y="28"/>
                  </a:cubicBezTo>
                  <a:cubicBezTo>
                    <a:pt x="4" y="15"/>
                    <a:pt x="15" y="4"/>
                    <a:pt x="28" y="4"/>
                  </a:cubicBezTo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endParaRPr>
            </a:p>
          </p:txBody>
        </p:sp>
        <p:sp>
          <p:nvSpPr>
            <p:cNvPr id="42" name="Freeform 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7457096" y="3880258"/>
              <a:ext cx="76200" cy="130175"/>
            </a:xfrm>
            <a:custGeom>
              <a:avLst/>
              <a:gdLst>
                <a:gd name="T0" fmla="*/ 48 w 48"/>
                <a:gd name="T1" fmla="*/ 12 h 82"/>
                <a:gd name="T2" fmla="*/ 14 w 48"/>
                <a:gd name="T3" fmla="*/ 42 h 82"/>
                <a:gd name="T4" fmla="*/ 48 w 48"/>
                <a:gd name="T5" fmla="*/ 70 h 82"/>
                <a:gd name="T6" fmla="*/ 48 w 48"/>
                <a:gd name="T7" fmla="*/ 82 h 82"/>
                <a:gd name="T8" fmla="*/ 0 w 48"/>
                <a:gd name="T9" fmla="*/ 42 h 82"/>
                <a:gd name="T10" fmla="*/ 48 w 48"/>
                <a:gd name="T11" fmla="*/ 0 h 82"/>
                <a:gd name="T12" fmla="*/ 48 w 48"/>
                <a:gd name="T13" fmla="*/ 1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82">
                  <a:moveTo>
                    <a:pt x="48" y="12"/>
                  </a:moveTo>
                  <a:lnTo>
                    <a:pt x="14" y="42"/>
                  </a:lnTo>
                  <a:lnTo>
                    <a:pt x="48" y="70"/>
                  </a:lnTo>
                  <a:lnTo>
                    <a:pt x="48" y="82"/>
                  </a:lnTo>
                  <a:lnTo>
                    <a:pt x="0" y="42"/>
                  </a:lnTo>
                  <a:lnTo>
                    <a:pt x="48" y="0"/>
                  </a:lnTo>
                  <a:lnTo>
                    <a:pt x="48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endParaRPr>
            </a:p>
          </p:txBody>
        </p:sp>
      </p:grpSp>
      <p:sp>
        <p:nvSpPr>
          <p:cNvPr id="43" name="Rectangle 42"/>
          <p:cNvSpPr/>
          <p:nvPr userDrawn="1"/>
        </p:nvSpPr>
        <p:spPr>
          <a:xfrm>
            <a:off x="1" y="4664676"/>
            <a:ext cx="1186249" cy="478824"/>
          </a:xfrm>
          <a:prstGeom prst="rect">
            <a:avLst/>
          </a:prstGeom>
          <a:solidFill>
            <a:srgbClr val="CE0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BA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77" y="4783157"/>
            <a:ext cx="448295" cy="23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45980"/>
      </p:ext>
    </p:extLst>
  </p:cSld>
  <p:clrMapOvr>
    <a:masterClrMapping/>
  </p:clrMapOvr>
  <p:transition spd="slow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6CEAD-6C4C-46CF-ADB1-280DD35AEF6B}" type="datetime1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28/01/2021</a:t>
            </a:fld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C500B-1BCB-452B-802D-F943D569753B}" type="slidenum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900" b="0" i="0" u="none" strike="noStrike" kern="1200" cap="none" spc="0" normalizeH="0" baseline="0" noProof="0" dirty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381409"/>
      </p:ext>
    </p:extLst>
  </p:cSld>
  <p:clrMapOvr>
    <a:masterClrMapping/>
  </p:clrMapOvr>
  <p:transition spd="slow"/>
  <p:hf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6CEAD-6C4C-46CF-ADB1-280DD35AEF6B}" type="datetime1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28/01/2021</a:t>
            </a:fld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C500B-1BCB-452B-802D-F943D569753B}" type="slidenum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900" b="0" i="0" u="none" strike="noStrike" kern="1200" cap="none" spc="0" normalizeH="0" baseline="0" noProof="0" dirty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216795"/>
      </p:ext>
    </p:extLst>
  </p:cSld>
  <p:clrMapOvr>
    <a:masterClrMapping/>
  </p:clrMapOvr>
  <p:transition spd="slow"/>
  <p:hf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6CEAD-6C4C-46CF-ADB1-280DD35AEF6B}" type="datetime1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28/01/2021</a:t>
            </a:fld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C500B-1BCB-452B-802D-F943D569753B}" type="slidenum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900" b="0" i="0" u="none" strike="noStrike" kern="1200" cap="none" spc="0" normalizeH="0" baseline="0" noProof="0" dirty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954390"/>
      </p:ext>
    </p:extLst>
  </p:cSld>
  <p:clrMapOvr>
    <a:masterClrMapping/>
  </p:clrMapOvr>
  <p:transition spd="slow"/>
  <p:hf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6CEAD-6C4C-46CF-ADB1-280DD35AEF6B}" type="datetime1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28/01/2021</a:t>
            </a:fld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C500B-1BCB-452B-802D-F943D569753B}" type="slidenum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900" b="0" i="0" u="none" strike="noStrike" kern="1200" cap="none" spc="0" normalizeH="0" baseline="0" noProof="0" dirty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977485"/>
      </p:ext>
    </p:extLst>
  </p:cSld>
  <p:clrMapOvr>
    <a:masterClrMapping/>
  </p:clrMapOvr>
  <p:transition spd="slow"/>
  <p:hf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6CEAD-6C4C-46CF-ADB1-280DD35AEF6B}" type="datetime1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28/01/2021</a:t>
            </a:fld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C500B-1BCB-452B-802D-F943D569753B}" type="slidenum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900" b="0" i="0" u="none" strike="noStrike" kern="1200" cap="none" spc="0" normalizeH="0" baseline="0" noProof="0" dirty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084913"/>
      </p:ext>
    </p:extLst>
  </p:cSld>
  <p:clrMapOvr>
    <a:masterClrMapping/>
  </p:clrMapOvr>
  <p:transition spd="slow"/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2"/>
          <p:cNvSpPr txBox="1">
            <a:spLocks noGrp="1"/>
          </p:cNvSpPr>
          <p:nvPr>
            <p:ph type="title"/>
          </p:nvPr>
        </p:nvSpPr>
        <p:spPr>
          <a:xfrm>
            <a:off x="601670" y="281175"/>
            <a:ext cx="8093365" cy="61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3600"/>
              <a:buFont typeface="Calibri"/>
              <a:buNone/>
              <a:defRPr sz="3600">
                <a:solidFill>
                  <a:srgbClr val="24406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2"/>
          <p:cNvSpPr txBox="1">
            <a:spLocks noGrp="1"/>
          </p:cNvSpPr>
          <p:nvPr>
            <p:ph type="body" idx="1"/>
          </p:nvPr>
        </p:nvSpPr>
        <p:spPr>
          <a:xfrm>
            <a:off x="536880" y="1641238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9" name="Google Shape;59;p82"/>
          <p:cNvSpPr txBox="1">
            <a:spLocks noGrp="1"/>
          </p:cNvSpPr>
          <p:nvPr>
            <p:ph type="body" idx="2"/>
          </p:nvPr>
        </p:nvSpPr>
        <p:spPr>
          <a:xfrm>
            <a:off x="536880" y="2113635"/>
            <a:ext cx="4040188" cy="2276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>
                <a:solidFill>
                  <a:schemeClr val="lt1"/>
                </a:solidFill>
              </a:defRPr>
            </a:lvl1pPr>
            <a:lvl2pPr marL="914400" lvl="1" indent="-35560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>
                <a:solidFill>
                  <a:schemeClr val="lt1"/>
                </a:solidFill>
              </a:defRPr>
            </a:lvl2pPr>
            <a:lvl3pPr marL="1371600" lvl="2" indent="-342900" algn="ctr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3pPr>
            <a:lvl4pPr marL="1828800" lvl="3" indent="-330200" algn="ctr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4pPr>
            <a:lvl5pPr marL="2286000" lvl="4" indent="-330200" algn="ctr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»"/>
              <a:defRPr sz="1600">
                <a:solidFill>
                  <a:schemeClr val="lt1"/>
                </a:solidFill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0" name="Google Shape;60;p82"/>
          <p:cNvSpPr txBox="1">
            <a:spLocks noGrp="1"/>
          </p:cNvSpPr>
          <p:nvPr>
            <p:ph type="body" idx="3"/>
          </p:nvPr>
        </p:nvSpPr>
        <p:spPr>
          <a:xfrm>
            <a:off x="4572001" y="1641238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1" name="Google Shape;61;p82"/>
          <p:cNvSpPr txBox="1">
            <a:spLocks noGrp="1"/>
          </p:cNvSpPr>
          <p:nvPr>
            <p:ph type="body" idx="4"/>
          </p:nvPr>
        </p:nvSpPr>
        <p:spPr>
          <a:xfrm>
            <a:off x="4572001" y="2113635"/>
            <a:ext cx="4041775" cy="2276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>
                <a:solidFill>
                  <a:schemeClr val="lt1"/>
                </a:solidFill>
              </a:defRPr>
            </a:lvl1pPr>
            <a:lvl2pPr marL="914400" lvl="1" indent="-35560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>
                <a:solidFill>
                  <a:schemeClr val="lt1"/>
                </a:solidFill>
              </a:defRPr>
            </a:lvl2pPr>
            <a:lvl3pPr marL="1371600" lvl="2" indent="-342900" algn="ctr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3pPr>
            <a:lvl4pPr marL="1828800" lvl="3" indent="-330200" algn="ctr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chemeClr val="lt1"/>
                </a:solidFill>
              </a:defRPr>
            </a:lvl4pPr>
            <a:lvl5pPr marL="2286000" lvl="4" indent="-330200" algn="ctr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»"/>
              <a:defRPr sz="1600">
                <a:solidFill>
                  <a:schemeClr val="lt1"/>
                </a:solidFill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2" name="Google Shape;62;p8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6CEAD-6C4C-46CF-ADB1-280DD35AEF6B}" type="datetime1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28/01/2021</a:t>
            </a:fld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C500B-1BCB-452B-802D-F943D569753B}" type="slidenum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900" b="0" i="0" u="none" strike="noStrike" kern="1200" cap="none" spc="0" normalizeH="0" baseline="0" noProof="0" dirty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90095"/>
      </p:ext>
    </p:extLst>
  </p:cSld>
  <p:clrMapOvr>
    <a:masterClrMapping/>
  </p:clrMapOvr>
  <p:transition spd="slow"/>
  <p:hf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6CEAD-6C4C-46CF-ADB1-280DD35AEF6B}" type="datetime1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28/01/2021</a:t>
            </a:fld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C500B-1BCB-452B-802D-F943D569753B}" type="slidenum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900" b="0" i="0" u="none" strike="noStrike" kern="1200" cap="none" spc="0" normalizeH="0" baseline="0" noProof="0" dirty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606168"/>
      </p:ext>
    </p:extLst>
  </p:cSld>
  <p:clrMapOvr>
    <a:masterClrMapping/>
  </p:clrMapOvr>
  <p:transition spd="slow"/>
  <p:hf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6CEAD-6C4C-46CF-ADB1-280DD35AEF6B}" type="datetime1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28/01/2021</a:t>
            </a:fld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C500B-1BCB-452B-802D-F943D569753B}" type="slidenum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900" b="0" i="0" u="none" strike="noStrike" kern="1200" cap="none" spc="0" normalizeH="0" baseline="0" noProof="0" dirty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310729"/>
      </p:ext>
    </p:extLst>
  </p:cSld>
  <p:clrMapOvr>
    <a:masterClrMapping/>
  </p:clrMapOvr>
  <p:transition spd="slow"/>
  <p:hf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6CEAD-6C4C-46CF-ADB1-280DD35AEF6B}" type="datetime1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28/01/2021</a:t>
            </a:fld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C500B-1BCB-452B-802D-F943D569753B}" type="slidenum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900" b="0" i="0" u="none" strike="noStrike" kern="1200" cap="none" spc="0" normalizeH="0" baseline="0" noProof="0" dirty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452625"/>
      </p:ext>
    </p:extLst>
  </p:cSld>
  <p:clrMapOvr>
    <a:masterClrMapping/>
  </p:clrMapOvr>
  <p:transition spd="slow"/>
  <p:hf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6CEAD-6C4C-46CF-ADB1-280DD35AEF6B}" type="datetime1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28/01/2021</a:t>
            </a:fld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C500B-1BCB-452B-802D-F943D569753B}" type="slidenum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900" b="0" i="0" u="none" strike="noStrike" kern="1200" cap="none" spc="0" normalizeH="0" baseline="0" noProof="0" dirty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506581"/>
      </p:ext>
    </p:extLst>
  </p:cSld>
  <p:clrMapOvr>
    <a:masterClrMapping/>
  </p:clrMapOvr>
  <p:transition spd="slow"/>
  <p:hf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6CEAD-6C4C-46CF-ADB1-280DD35AEF6B}" type="datetime1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28/01/2021</a:t>
            </a:fld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C500B-1BCB-452B-802D-F943D569753B}" type="slidenum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900" b="0" i="0" u="none" strike="noStrike" kern="1200" cap="none" spc="0" normalizeH="0" baseline="0" noProof="0" dirty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595297"/>
      </p:ext>
    </p:extLst>
  </p:cSld>
  <p:clrMapOvr>
    <a:masterClrMapping/>
  </p:clrMapOvr>
  <p:transition spd="slow"/>
  <p:hf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 userDrawn="1"/>
        </p:nvGrpSpPr>
        <p:grpSpPr>
          <a:xfrm>
            <a:off x="8791996" y="4919421"/>
            <a:ext cx="214313" cy="165497"/>
            <a:chOff x="7015550" y="2614882"/>
            <a:chExt cx="214313" cy="220663"/>
          </a:xfrm>
          <a:solidFill>
            <a:srgbClr val="CE003D"/>
          </a:solidFill>
        </p:grpSpPr>
        <p:sp>
          <p:nvSpPr>
            <p:cNvPr id="46" name="Freeform 5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7015550" y="2614882"/>
              <a:ext cx="214313" cy="220663"/>
            </a:xfrm>
            <a:custGeom>
              <a:avLst/>
              <a:gdLst>
                <a:gd name="T0" fmla="*/ 28 w 56"/>
                <a:gd name="T1" fmla="*/ 4 h 56"/>
                <a:gd name="T2" fmla="*/ 52 w 56"/>
                <a:gd name="T3" fmla="*/ 28 h 56"/>
                <a:gd name="T4" fmla="*/ 28 w 56"/>
                <a:gd name="T5" fmla="*/ 52 h 56"/>
                <a:gd name="T6" fmla="*/ 4 w 56"/>
                <a:gd name="T7" fmla="*/ 28 h 56"/>
                <a:gd name="T8" fmla="*/ 28 w 56"/>
                <a:gd name="T9" fmla="*/ 4 h 56"/>
                <a:gd name="T10" fmla="*/ 28 w 56"/>
                <a:gd name="T11" fmla="*/ 0 h 56"/>
                <a:gd name="T12" fmla="*/ 0 w 56"/>
                <a:gd name="T13" fmla="*/ 28 h 56"/>
                <a:gd name="T14" fmla="*/ 28 w 56"/>
                <a:gd name="T15" fmla="*/ 56 h 56"/>
                <a:gd name="T16" fmla="*/ 56 w 56"/>
                <a:gd name="T17" fmla="*/ 28 h 56"/>
                <a:gd name="T18" fmla="*/ 28 w 56"/>
                <a:gd name="T1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4"/>
                  </a:moveTo>
                  <a:cubicBezTo>
                    <a:pt x="41" y="4"/>
                    <a:pt x="52" y="15"/>
                    <a:pt x="52" y="28"/>
                  </a:cubicBezTo>
                  <a:cubicBezTo>
                    <a:pt x="52" y="41"/>
                    <a:pt x="41" y="52"/>
                    <a:pt x="28" y="52"/>
                  </a:cubicBezTo>
                  <a:cubicBezTo>
                    <a:pt x="15" y="52"/>
                    <a:pt x="4" y="41"/>
                    <a:pt x="4" y="28"/>
                  </a:cubicBezTo>
                  <a:cubicBezTo>
                    <a:pt x="4" y="15"/>
                    <a:pt x="15" y="4"/>
                    <a:pt x="28" y="4"/>
                  </a:cubicBezTo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endParaRPr>
            </a:p>
          </p:txBody>
        </p:sp>
        <p:sp>
          <p:nvSpPr>
            <p:cNvPr id="47" name="Freeform 6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7091750" y="2657745"/>
              <a:ext cx="76200" cy="131763"/>
            </a:xfrm>
            <a:custGeom>
              <a:avLst/>
              <a:gdLst>
                <a:gd name="T0" fmla="*/ 0 w 48"/>
                <a:gd name="T1" fmla="*/ 70 h 83"/>
                <a:gd name="T2" fmla="*/ 34 w 48"/>
                <a:gd name="T3" fmla="*/ 40 h 83"/>
                <a:gd name="T4" fmla="*/ 0 w 48"/>
                <a:gd name="T5" fmla="*/ 13 h 83"/>
                <a:gd name="T6" fmla="*/ 0 w 48"/>
                <a:gd name="T7" fmla="*/ 0 h 83"/>
                <a:gd name="T8" fmla="*/ 48 w 48"/>
                <a:gd name="T9" fmla="*/ 40 h 83"/>
                <a:gd name="T10" fmla="*/ 0 w 48"/>
                <a:gd name="T11" fmla="*/ 83 h 83"/>
                <a:gd name="T12" fmla="*/ 0 w 48"/>
                <a:gd name="T13" fmla="*/ 7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83">
                  <a:moveTo>
                    <a:pt x="0" y="70"/>
                  </a:moveTo>
                  <a:lnTo>
                    <a:pt x="34" y="40"/>
                  </a:lnTo>
                  <a:lnTo>
                    <a:pt x="0" y="13"/>
                  </a:lnTo>
                  <a:lnTo>
                    <a:pt x="0" y="0"/>
                  </a:lnTo>
                  <a:lnTo>
                    <a:pt x="48" y="40"/>
                  </a:lnTo>
                  <a:lnTo>
                    <a:pt x="0" y="83"/>
                  </a:lnTo>
                  <a:lnTo>
                    <a:pt x="0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8" name="Group 47"/>
          <p:cNvGrpSpPr/>
          <p:nvPr userDrawn="1"/>
        </p:nvGrpSpPr>
        <p:grpSpPr>
          <a:xfrm>
            <a:off x="8355314" y="4919421"/>
            <a:ext cx="214313" cy="165497"/>
            <a:chOff x="7395183" y="3832633"/>
            <a:chExt cx="214313" cy="220663"/>
          </a:xfrm>
          <a:solidFill>
            <a:srgbClr val="CE003D"/>
          </a:solidFill>
        </p:grpSpPr>
        <p:sp>
          <p:nvSpPr>
            <p:cNvPr id="49" name="Freeform 7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7395183" y="3832633"/>
              <a:ext cx="214313" cy="220663"/>
            </a:xfrm>
            <a:custGeom>
              <a:avLst/>
              <a:gdLst>
                <a:gd name="T0" fmla="*/ 28 w 56"/>
                <a:gd name="T1" fmla="*/ 4 h 56"/>
                <a:gd name="T2" fmla="*/ 52 w 56"/>
                <a:gd name="T3" fmla="*/ 28 h 56"/>
                <a:gd name="T4" fmla="*/ 28 w 56"/>
                <a:gd name="T5" fmla="*/ 52 h 56"/>
                <a:gd name="T6" fmla="*/ 4 w 56"/>
                <a:gd name="T7" fmla="*/ 28 h 56"/>
                <a:gd name="T8" fmla="*/ 28 w 56"/>
                <a:gd name="T9" fmla="*/ 4 h 56"/>
                <a:gd name="T10" fmla="*/ 28 w 56"/>
                <a:gd name="T11" fmla="*/ 0 h 56"/>
                <a:gd name="T12" fmla="*/ 0 w 56"/>
                <a:gd name="T13" fmla="*/ 28 h 56"/>
                <a:gd name="T14" fmla="*/ 28 w 56"/>
                <a:gd name="T15" fmla="*/ 56 h 56"/>
                <a:gd name="T16" fmla="*/ 56 w 56"/>
                <a:gd name="T17" fmla="*/ 28 h 56"/>
                <a:gd name="T18" fmla="*/ 28 w 56"/>
                <a:gd name="T1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4"/>
                  </a:moveTo>
                  <a:cubicBezTo>
                    <a:pt x="41" y="4"/>
                    <a:pt x="52" y="15"/>
                    <a:pt x="52" y="28"/>
                  </a:cubicBezTo>
                  <a:cubicBezTo>
                    <a:pt x="52" y="41"/>
                    <a:pt x="41" y="52"/>
                    <a:pt x="28" y="52"/>
                  </a:cubicBezTo>
                  <a:cubicBezTo>
                    <a:pt x="15" y="52"/>
                    <a:pt x="4" y="41"/>
                    <a:pt x="4" y="28"/>
                  </a:cubicBezTo>
                  <a:cubicBezTo>
                    <a:pt x="4" y="15"/>
                    <a:pt x="15" y="4"/>
                    <a:pt x="28" y="4"/>
                  </a:cubicBezTo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endParaRPr>
            </a:p>
          </p:txBody>
        </p:sp>
        <p:sp>
          <p:nvSpPr>
            <p:cNvPr id="50" name="Freeform 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7457096" y="3880258"/>
              <a:ext cx="76200" cy="130175"/>
            </a:xfrm>
            <a:custGeom>
              <a:avLst/>
              <a:gdLst>
                <a:gd name="T0" fmla="*/ 48 w 48"/>
                <a:gd name="T1" fmla="*/ 12 h 82"/>
                <a:gd name="T2" fmla="*/ 14 w 48"/>
                <a:gd name="T3" fmla="*/ 42 h 82"/>
                <a:gd name="T4" fmla="*/ 48 w 48"/>
                <a:gd name="T5" fmla="*/ 70 h 82"/>
                <a:gd name="T6" fmla="*/ 48 w 48"/>
                <a:gd name="T7" fmla="*/ 82 h 82"/>
                <a:gd name="T8" fmla="*/ 0 w 48"/>
                <a:gd name="T9" fmla="*/ 42 h 82"/>
                <a:gd name="T10" fmla="*/ 48 w 48"/>
                <a:gd name="T11" fmla="*/ 0 h 82"/>
                <a:gd name="T12" fmla="*/ 48 w 48"/>
                <a:gd name="T13" fmla="*/ 1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82">
                  <a:moveTo>
                    <a:pt x="48" y="12"/>
                  </a:moveTo>
                  <a:lnTo>
                    <a:pt x="14" y="42"/>
                  </a:lnTo>
                  <a:lnTo>
                    <a:pt x="48" y="70"/>
                  </a:lnTo>
                  <a:lnTo>
                    <a:pt x="48" y="82"/>
                  </a:lnTo>
                  <a:lnTo>
                    <a:pt x="0" y="42"/>
                  </a:lnTo>
                  <a:lnTo>
                    <a:pt x="48" y="0"/>
                  </a:lnTo>
                  <a:lnTo>
                    <a:pt x="48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endParaRPr>
            </a:p>
          </p:txBody>
        </p:sp>
      </p:grpSp>
      <p:sp>
        <p:nvSpPr>
          <p:cNvPr id="51" name="Rectangle 50"/>
          <p:cNvSpPr/>
          <p:nvPr userDrawn="1"/>
        </p:nvSpPr>
        <p:spPr>
          <a:xfrm>
            <a:off x="1" y="4664676"/>
            <a:ext cx="1186249" cy="478824"/>
          </a:xfrm>
          <a:prstGeom prst="rect">
            <a:avLst/>
          </a:prstGeom>
          <a:solidFill>
            <a:srgbClr val="CE0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BA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  <p:pic>
        <p:nvPicPr>
          <p:cNvPr id="52" name="Picture 5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77" y="4783157"/>
            <a:ext cx="448295" cy="236776"/>
          </a:xfrm>
          <a:prstGeom prst="rect">
            <a:avLst/>
          </a:prstGeom>
        </p:spPr>
      </p:pic>
      <p:sp>
        <p:nvSpPr>
          <p:cNvPr id="84" name="Rectangle 83"/>
          <p:cNvSpPr/>
          <p:nvPr userDrawn="1"/>
        </p:nvSpPr>
        <p:spPr>
          <a:xfrm>
            <a:off x="2327086" y="4920856"/>
            <a:ext cx="4572000" cy="21929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25" b="0" i="0" u="none" strike="noStrike" kern="1200" cap="none" spc="0" normalizeH="0" baseline="0" noProof="0" dirty="0">
                <a:ln>
                  <a:noFill/>
                </a:ln>
                <a:solidFill>
                  <a:srgbClr val="5F6062">
                    <a:lumMod val="50000"/>
                    <a:lumOff val="50000"/>
                  </a:srgbClr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rPr>
              <a:t>www.FOI.unizg.hr</a:t>
            </a:r>
            <a:endParaRPr kumimoji="0" lang="id-ID" sz="825" b="0" i="0" u="none" strike="noStrike" kern="1200" cap="none" spc="0" normalizeH="0" baseline="0" noProof="0" dirty="0">
              <a:ln>
                <a:noFill/>
              </a:ln>
              <a:solidFill>
                <a:srgbClr val="5F6062">
                  <a:lumMod val="50000"/>
                  <a:lumOff val="50000"/>
                </a:srgbClr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405026"/>
      </p:ext>
    </p:extLst>
  </p:cSld>
  <p:clrMapOvr>
    <a:masterClrMapping/>
  </p:clrMapOvr>
  <p:transition spd="slow"/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 userDrawn="1"/>
        </p:nvGrpSpPr>
        <p:grpSpPr>
          <a:xfrm>
            <a:off x="8791996" y="4919421"/>
            <a:ext cx="214313" cy="165497"/>
            <a:chOff x="7015550" y="2614882"/>
            <a:chExt cx="214313" cy="220663"/>
          </a:xfrm>
          <a:solidFill>
            <a:srgbClr val="CE003D"/>
          </a:solidFill>
        </p:grpSpPr>
        <p:sp>
          <p:nvSpPr>
            <p:cNvPr id="46" name="Freeform 5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7015550" y="2614882"/>
              <a:ext cx="214313" cy="220663"/>
            </a:xfrm>
            <a:custGeom>
              <a:avLst/>
              <a:gdLst>
                <a:gd name="T0" fmla="*/ 28 w 56"/>
                <a:gd name="T1" fmla="*/ 4 h 56"/>
                <a:gd name="T2" fmla="*/ 52 w 56"/>
                <a:gd name="T3" fmla="*/ 28 h 56"/>
                <a:gd name="T4" fmla="*/ 28 w 56"/>
                <a:gd name="T5" fmla="*/ 52 h 56"/>
                <a:gd name="T6" fmla="*/ 4 w 56"/>
                <a:gd name="T7" fmla="*/ 28 h 56"/>
                <a:gd name="T8" fmla="*/ 28 w 56"/>
                <a:gd name="T9" fmla="*/ 4 h 56"/>
                <a:gd name="T10" fmla="*/ 28 w 56"/>
                <a:gd name="T11" fmla="*/ 0 h 56"/>
                <a:gd name="T12" fmla="*/ 0 w 56"/>
                <a:gd name="T13" fmla="*/ 28 h 56"/>
                <a:gd name="T14" fmla="*/ 28 w 56"/>
                <a:gd name="T15" fmla="*/ 56 h 56"/>
                <a:gd name="T16" fmla="*/ 56 w 56"/>
                <a:gd name="T17" fmla="*/ 28 h 56"/>
                <a:gd name="T18" fmla="*/ 28 w 56"/>
                <a:gd name="T1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4"/>
                  </a:moveTo>
                  <a:cubicBezTo>
                    <a:pt x="41" y="4"/>
                    <a:pt x="52" y="15"/>
                    <a:pt x="52" y="28"/>
                  </a:cubicBezTo>
                  <a:cubicBezTo>
                    <a:pt x="52" y="41"/>
                    <a:pt x="41" y="52"/>
                    <a:pt x="28" y="52"/>
                  </a:cubicBezTo>
                  <a:cubicBezTo>
                    <a:pt x="15" y="52"/>
                    <a:pt x="4" y="41"/>
                    <a:pt x="4" y="28"/>
                  </a:cubicBezTo>
                  <a:cubicBezTo>
                    <a:pt x="4" y="15"/>
                    <a:pt x="15" y="4"/>
                    <a:pt x="28" y="4"/>
                  </a:cubicBezTo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endParaRPr>
            </a:p>
          </p:txBody>
        </p:sp>
        <p:sp>
          <p:nvSpPr>
            <p:cNvPr id="47" name="Freeform 6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7091750" y="2657745"/>
              <a:ext cx="76200" cy="131763"/>
            </a:xfrm>
            <a:custGeom>
              <a:avLst/>
              <a:gdLst>
                <a:gd name="T0" fmla="*/ 0 w 48"/>
                <a:gd name="T1" fmla="*/ 70 h 83"/>
                <a:gd name="T2" fmla="*/ 34 w 48"/>
                <a:gd name="T3" fmla="*/ 40 h 83"/>
                <a:gd name="T4" fmla="*/ 0 w 48"/>
                <a:gd name="T5" fmla="*/ 13 h 83"/>
                <a:gd name="T6" fmla="*/ 0 w 48"/>
                <a:gd name="T7" fmla="*/ 0 h 83"/>
                <a:gd name="T8" fmla="*/ 48 w 48"/>
                <a:gd name="T9" fmla="*/ 40 h 83"/>
                <a:gd name="T10" fmla="*/ 0 w 48"/>
                <a:gd name="T11" fmla="*/ 83 h 83"/>
                <a:gd name="T12" fmla="*/ 0 w 48"/>
                <a:gd name="T13" fmla="*/ 7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83">
                  <a:moveTo>
                    <a:pt x="0" y="70"/>
                  </a:moveTo>
                  <a:lnTo>
                    <a:pt x="34" y="40"/>
                  </a:lnTo>
                  <a:lnTo>
                    <a:pt x="0" y="13"/>
                  </a:lnTo>
                  <a:lnTo>
                    <a:pt x="0" y="0"/>
                  </a:lnTo>
                  <a:lnTo>
                    <a:pt x="48" y="40"/>
                  </a:lnTo>
                  <a:lnTo>
                    <a:pt x="0" y="83"/>
                  </a:lnTo>
                  <a:lnTo>
                    <a:pt x="0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8" name="Group 47"/>
          <p:cNvGrpSpPr/>
          <p:nvPr userDrawn="1"/>
        </p:nvGrpSpPr>
        <p:grpSpPr>
          <a:xfrm>
            <a:off x="8355314" y="4919421"/>
            <a:ext cx="214313" cy="165497"/>
            <a:chOff x="7395183" y="3832633"/>
            <a:chExt cx="214313" cy="220663"/>
          </a:xfrm>
          <a:solidFill>
            <a:srgbClr val="CE003D"/>
          </a:solidFill>
        </p:grpSpPr>
        <p:sp>
          <p:nvSpPr>
            <p:cNvPr id="49" name="Freeform 7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7395183" y="3832633"/>
              <a:ext cx="214313" cy="220663"/>
            </a:xfrm>
            <a:custGeom>
              <a:avLst/>
              <a:gdLst>
                <a:gd name="T0" fmla="*/ 28 w 56"/>
                <a:gd name="T1" fmla="*/ 4 h 56"/>
                <a:gd name="T2" fmla="*/ 52 w 56"/>
                <a:gd name="T3" fmla="*/ 28 h 56"/>
                <a:gd name="T4" fmla="*/ 28 w 56"/>
                <a:gd name="T5" fmla="*/ 52 h 56"/>
                <a:gd name="T6" fmla="*/ 4 w 56"/>
                <a:gd name="T7" fmla="*/ 28 h 56"/>
                <a:gd name="T8" fmla="*/ 28 w 56"/>
                <a:gd name="T9" fmla="*/ 4 h 56"/>
                <a:gd name="T10" fmla="*/ 28 w 56"/>
                <a:gd name="T11" fmla="*/ 0 h 56"/>
                <a:gd name="T12" fmla="*/ 0 w 56"/>
                <a:gd name="T13" fmla="*/ 28 h 56"/>
                <a:gd name="T14" fmla="*/ 28 w 56"/>
                <a:gd name="T15" fmla="*/ 56 h 56"/>
                <a:gd name="T16" fmla="*/ 56 w 56"/>
                <a:gd name="T17" fmla="*/ 28 h 56"/>
                <a:gd name="T18" fmla="*/ 28 w 56"/>
                <a:gd name="T1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4"/>
                  </a:moveTo>
                  <a:cubicBezTo>
                    <a:pt x="41" y="4"/>
                    <a:pt x="52" y="15"/>
                    <a:pt x="52" y="28"/>
                  </a:cubicBezTo>
                  <a:cubicBezTo>
                    <a:pt x="52" y="41"/>
                    <a:pt x="41" y="52"/>
                    <a:pt x="28" y="52"/>
                  </a:cubicBezTo>
                  <a:cubicBezTo>
                    <a:pt x="15" y="52"/>
                    <a:pt x="4" y="41"/>
                    <a:pt x="4" y="28"/>
                  </a:cubicBezTo>
                  <a:cubicBezTo>
                    <a:pt x="4" y="15"/>
                    <a:pt x="15" y="4"/>
                    <a:pt x="28" y="4"/>
                  </a:cubicBezTo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endParaRPr>
            </a:p>
          </p:txBody>
        </p:sp>
        <p:sp>
          <p:nvSpPr>
            <p:cNvPr id="50" name="Freeform 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7457096" y="3880258"/>
              <a:ext cx="76200" cy="130175"/>
            </a:xfrm>
            <a:custGeom>
              <a:avLst/>
              <a:gdLst>
                <a:gd name="T0" fmla="*/ 48 w 48"/>
                <a:gd name="T1" fmla="*/ 12 h 82"/>
                <a:gd name="T2" fmla="*/ 14 w 48"/>
                <a:gd name="T3" fmla="*/ 42 h 82"/>
                <a:gd name="T4" fmla="*/ 48 w 48"/>
                <a:gd name="T5" fmla="*/ 70 h 82"/>
                <a:gd name="T6" fmla="*/ 48 w 48"/>
                <a:gd name="T7" fmla="*/ 82 h 82"/>
                <a:gd name="T8" fmla="*/ 0 w 48"/>
                <a:gd name="T9" fmla="*/ 42 h 82"/>
                <a:gd name="T10" fmla="*/ 48 w 48"/>
                <a:gd name="T11" fmla="*/ 0 h 82"/>
                <a:gd name="T12" fmla="*/ 48 w 48"/>
                <a:gd name="T13" fmla="*/ 1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82">
                  <a:moveTo>
                    <a:pt x="48" y="12"/>
                  </a:moveTo>
                  <a:lnTo>
                    <a:pt x="14" y="42"/>
                  </a:lnTo>
                  <a:lnTo>
                    <a:pt x="48" y="70"/>
                  </a:lnTo>
                  <a:lnTo>
                    <a:pt x="48" y="82"/>
                  </a:lnTo>
                  <a:lnTo>
                    <a:pt x="0" y="42"/>
                  </a:lnTo>
                  <a:lnTo>
                    <a:pt x="48" y="0"/>
                  </a:lnTo>
                  <a:lnTo>
                    <a:pt x="48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endParaRPr>
            </a:p>
          </p:txBody>
        </p:sp>
      </p:grpSp>
      <p:sp>
        <p:nvSpPr>
          <p:cNvPr id="51" name="Rectangle 50"/>
          <p:cNvSpPr/>
          <p:nvPr userDrawn="1"/>
        </p:nvSpPr>
        <p:spPr>
          <a:xfrm>
            <a:off x="1" y="4664676"/>
            <a:ext cx="1186249" cy="478824"/>
          </a:xfrm>
          <a:prstGeom prst="rect">
            <a:avLst/>
          </a:prstGeom>
          <a:solidFill>
            <a:srgbClr val="CE0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BA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  <p:pic>
        <p:nvPicPr>
          <p:cNvPr id="52" name="Picture 5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77" y="4783157"/>
            <a:ext cx="448295" cy="236776"/>
          </a:xfrm>
          <a:prstGeom prst="rect">
            <a:avLst/>
          </a:prstGeom>
        </p:spPr>
      </p:pic>
      <p:sp>
        <p:nvSpPr>
          <p:cNvPr id="84" name="Rectangle 83"/>
          <p:cNvSpPr/>
          <p:nvPr userDrawn="1"/>
        </p:nvSpPr>
        <p:spPr>
          <a:xfrm>
            <a:off x="2327086" y="4920856"/>
            <a:ext cx="4572000" cy="21929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25" b="0" i="0" u="none" strike="noStrike" kern="1200" cap="none" spc="0" normalizeH="0" baseline="0" noProof="0" dirty="0">
                <a:ln>
                  <a:noFill/>
                </a:ln>
                <a:solidFill>
                  <a:srgbClr val="5F6062">
                    <a:lumMod val="50000"/>
                    <a:lumOff val="50000"/>
                  </a:srgbClr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rPr>
              <a:t>www.FOI.unizg.hr</a:t>
            </a:r>
            <a:endParaRPr kumimoji="0" lang="id-ID" sz="825" b="0" i="0" u="none" strike="noStrike" kern="1200" cap="none" spc="0" normalizeH="0" baseline="0" noProof="0" dirty="0">
              <a:ln>
                <a:noFill/>
              </a:ln>
              <a:solidFill>
                <a:srgbClr val="5F6062">
                  <a:lumMod val="50000"/>
                  <a:lumOff val="50000"/>
                </a:srgbClr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73845"/>
            <a:ext cx="7886700" cy="994172"/>
          </a:xfrm>
        </p:spPr>
        <p:txBody>
          <a:bodyPr>
            <a:normAutofit/>
          </a:bodyPr>
          <a:lstStyle>
            <a:lvl1pPr>
              <a:defRPr sz="19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>
            <a:normAutofit/>
          </a:bodyPr>
          <a:lstStyle>
            <a:lvl1pPr>
              <a:buClr>
                <a:srgbClr val="CE003D"/>
              </a:buClr>
              <a:defRPr sz="1200">
                <a:latin typeface="Raleway" panose="020B0003030101060003" pitchFamily="34" charset="0"/>
              </a:defRPr>
            </a:lvl1pPr>
            <a:lvl2pPr>
              <a:buClr>
                <a:srgbClr val="CE003D"/>
              </a:buClr>
              <a:defRPr sz="1200">
                <a:latin typeface="Raleway" panose="020B0003030101060003" pitchFamily="34" charset="0"/>
              </a:defRPr>
            </a:lvl2pPr>
            <a:lvl3pPr>
              <a:buClr>
                <a:srgbClr val="CE003D"/>
              </a:buClr>
              <a:defRPr sz="1200">
                <a:latin typeface="Raleway" panose="020B0003030101060003" pitchFamily="34" charset="0"/>
              </a:defRPr>
            </a:lvl3pPr>
            <a:lvl4pPr>
              <a:buClr>
                <a:srgbClr val="CE003D"/>
              </a:buClr>
              <a:defRPr sz="1200">
                <a:latin typeface="Raleway" panose="020B0003030101060003" pitchFamily="34" charset="0"/>
              </a:defRPr>
            </a:lvl4pPr>
            <a:lvl5pPr>
              <a:buClr>
                <a:srgbClr val="CE003D"/>
              </a:buClr>
              <a:defRPr sz="1200">
                <a:latin typeface="Raleway" panose="020B00030301010600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2226328"/>
      </p:ext>
    </p:extLst>
  </p:cSld>
  <p:clrMapOvr>
    <a:masterClrMapping/>
  </p:clrMapOvr>
  <p:transition spd="slow"/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lank-2">
    <p:bg>
      <p:bgPr>
        <a:solidFill>
          <a:srgbClr val="CE00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5026981"/>
      </p:ext>
    </p:extLst>
  </p:cSld>
  <p:clrMapOvr>
    <a:masterClrMapping/>
  </p:clrMapOvr>
  <p:transition spd="slow"/>
  <p:hf sldNum="0"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3">
    <p:bg>
      <p:bgPr>
        <a:gradFill flip="none" rotWithShape="1">
          <a:gsLst>
            <a:gs pos="0">
              <a:srgbClr val="1E222A"/>
            </a:gs>
            <a:gs pos="100000">
              <a:srgbClr val="11131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 userDrawn="1"/>
        </p:nvSpPr>
        <p:spPr>
          <a:xfrm>
            <a:off x="2327086" y="4920856"/>
            <a:ext cx="4572000" cy="21929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rPr>
              <a:t>www.FOI.unizg.hr</a:t>
            </a:r>
            <a:endParaRPr kumimoji="0" lang="id-ID" sz="8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  <p:grpSp>
        <p:nvGrpSpPr>
          <p:cNvPr id="37" name="Group 36"/>
          <p:cNvGrpSpPr/>
          <p:nvPr userDrawn="1"/>
        </p:nvGrpSpPr>
        <p:grpSpPr>
          <a:xfrm>
            <a:off x="8791996" y="4919421"/>
            <a:ext cx="214313" cy="165497"/>
            <a:chOff x="7015550" y="2614882"/>
            <a:chExt cx="214313" cy="220663"/>
          </a:xfrm>
          <a:solidFill>
            <a:schemeClr val="bg1"/>
          </a:solidFill>
        </p:grpSpPr>
        <p:sp>
          <p:nvSpPr>
            <p:cNvPr id="38" name="Freeform 5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7015550" y="2614882"/>
              <a:ext cx="214313" cy="220663"/>
            </a:xfrm>
            <a:custGeom>
              <a:avLst/>
              <a:gdLst>
                <a:gd name="T0" fmla="*/ 28 w 56"/>
                <a:gd name="T1" fmla="*/ 4 h 56"/>
                <a:gd name="T2" fmla="*/ 52 w 56"/>
                <a:gd name="T3" fmla="*/ 28 h 56"/>
                <a:gd name="T4" fmla="*/ 28 w 56"/>
                <a:gd name="T5" fmla="*/ 52 h 56"/>
                <a:gd name="T6" fmla="*/ 4 w 56"/>
                <a:gd name="T7" fmla="*/ 28 h 56"/>
                <a:gd name="T8" fmla="*/ 28 w 56"/>
                <a:gd name="T9" fmla="*/ 4 h 56"/>
                <a:gd name="T10" fmla="*/ 28 w 56"/>
                <a:gd name="T11" fmla="*/ 0 h 56"/>
                <a:gd name="T12" fmla="*/ 0 w 56"/>
                <a:gd name="T13" fmla="*/ 28 h 56"/>
                <a:gd name="T14" fmla="*/ 28 w 56"/>
                <a:gd name="T15" fmla="*/ 56 h 56"/>
                <a:gd name="T16" fmla="*/ 56 w 56"/>
                <a:gd name="T17" fmla="*/ 28 h 56"/>
                <a:gd name="T18" fmla="*/ 28 w 56"/>
                <a:gd name="T1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4"/>
                  </a:moveTo>
                  <a:cubicBezTo>
                    <a:pt x="41" y="4"/>
                    <a:pt x="52" y="15"/>
                    <a:pt x="52" y="28"/>
                  </a:cubicBezTo>
                  <a:cubicBezTo>
                    <a:pt x="52" y="41"/>
                    <a:pt x="41" y="52"/>
                    <a:pt x="28" y="52"/>
                  </a:cubicBezTo>
                  <a:cubicBezTo>
                    <a:pt x="15" y="52"/>
                    <a:pt x="4" y="41"/>
                    <a:pt x="4" y="28"/>
                  </a:cubicBezTo>
                  <a:cubicBezTo>
                    <a:pt x="4" y="15"/>
                    <a:pt x="15" y="4"/>
                    <a:pt x="28" y="4"/>
                  </a:cubicBezTo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endParaRPr>
            </a:p>
          </p:txBody>
        </p:sp>
        <p:sp>
          <p:nvSpPr>
            <p:cNvPr id="39" name="Freeform 6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7091750" y="2657745"/>
              <a:ext cx="76200" cy="131763"/>
            </a:xfrm>
            <a:custGeom>
              <a:avLst/>
              <a:gdLst>
                <a:gd name="T0" fmla="*/ 0 w 48"/>
                <a:gd name="T1" fmla="*/ 70 h 83"/>
                <a:gd name="T2" fmla="*/ 34 w 48"/>
                <a:gd name="T3" fmla="*/ 40 h 83"/>
                <a:gd name="T4" fmla="*/ 0 w 48"/>
                <a:gd name="T5" fmla="*/ 13 h 83"/>
                <a:gd name="T6" fmla="*/ 0 w 48"/>
                <a:gd name="T7" fmla="*/ 0 h 83"/>
                <a:gd name="T8" fmla="*/ 48 w 48"/>
                <a:gd name="T9" fmla="*/ 40 h 83"/>
                <a:gd name="T10" fmla="*/ 0 w 48"/>
                <a:gd name="T11" fmla="*/ 83 h 83"/>
                <a:gd name="T12" fmla="*/ 0 w 48"/>
                <a:gd name="T13" fmla="*/ 7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83">
                  <a:moveTo>
                    <a:pt x="0" y="70"/>
                  </a:moveTo>
                  <a:lnTo>
                    <a:pt x="34" y="40"/>
                  </a:lnTo>
                  <a:lnTo>
                    <a:pt x="0" y="13"/>
                  </a:lnTo>
                  <a:lnTo>
                    <a:pt x="0" y="0"/>
                  </a:lnTo>
                  <a:lnTo>
                    <a:pt x="48" y="40"/>
                  </a:lnTo>
                  <a:lnTo>
                    <a:pt x="0" y="83"/>
                  </a:lnTo>
                  <a:lnTo>
                    <a:pt x="0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8355314" y="4919421"/>
            <a:ext cx="214313" cy="165497"/>
            <a:chOff x="7395183" y="3832633"/>
            <a:chExt cx="214313" cy="220663"/>
          </a:xfrm>
          <a:solidFill>
            <a:schemeClr val="bg1"/>
          </a:solidFill>
        </p:grpSpPr>
        <p:sp>
          <p:nvSpPr>
            <p:cNvPr id="41" name="Freeform 7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7395183" y="3832633"/>
              <a:ext cx="214313" cy="220663"/>
            </a:xfrm>
            <a:custGeom>
              <a:avLst/>
              <a:gdLst>
                <a:gd name="T0" fmla="*/ 28 w 56"/>
                <a:gd name="T1" fmla="*/ 4 h 56"/>
                <a:gd name="T2" fmla="*/ 52 w 56"/>
                <a:gd name="T3" fmla="*/ 28 h 56"/>
                <a:gd name="T4" fmla="*/ 28 w 56"/>
                <a:gd name="T5" fmla="*/ 52 h 56"/>
                <a:gd name="T6" fmla="*/ 4 w 56"/>
                <a:gd name="T7" fmla="*/ 28 h 56"/>
                <a:gd name="T8" fmla="*/ 28 w 56"/>
                <a:gd name="T9" fmla="*/ 4 h 56"/>
                <a:gd name="T10" fmla="*/ 28 w 56"/>
                <a:gd name="T11" fmla="*/ 0 h 56"/>
                <a:gd name="T12" fmla="*/ 0 w 56"/>
                <a:gd name="T13" fmla="*/ 28 h 56"/>
                <a:gd name="T14" fmla="*/ 28 w 56"/>
                <a:gd name="T15" fmla="*/ 56 h 56"/>
                <a:gd name="T16" fmla="*/ 56 w 56"/>
                <a:gd name="T17" fmla="*/ 28 h 56"/>
                <a:gd name="T18" fmla="*/ 28 w 56"/>
                <a:gd name="T1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4"/>
                  </a:moveTo>
                  <a:cubicBezTo>
                    <a:pt x="41" y="4"/>
                    <a:pt x="52" y="15"/>
                    <a:pt x="52" y="28"/>
                  </a:cubicBezTo>
                  <a:cubicBezTo>
                    <a:pt x="52" y="41"/>
                    <a:pt x="41" y="52"/>
                    <a:pt x="28" y="52"/>
                  </a:cubicBezTo>
                  <a:cubicBezTo>
                    <a:pt x="15" y="52"/>
                    <a:pt x="4" y="41"/>
                    <a:pt x="4" y="28"/>
                  </a:cubicBezTo>
                  <a:cubicBezTo>
                    <a:pt x="4" y="15"/>
                    <a:pt x="15" y="4"/>
                    <a:pt x="28" y="4"/>
                  </a:cubicBezTo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endParaRPr>
            </a:p>
          </p:txBody>
        </p:sp>
        <p:sp>
          <p:nvSpPr>
            <p:cNvPr id="42" name="Freeform 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7457096" y="3880258"/>
              <a:ext cx="76200" cy="130175"/>
            </a:xfrm>
            <a:custGeom>
              <a:avLst/>
              <a:gdLst>
                <a:gd name="T0" fmla="*/ 48 w 48"/>
                <a:gd name="T1" fmla="*/ 12 h 82"/>
                <a:gd name="T2" fmla="*/ 14 w 48"/>
                <a:gd name="T3" fmla="*/ 42 h 82"/>
                <a:gd name="T4" fmla="*/ 48 w 48"/>
                <a:gd name="T5" fmla="*/ 70 h 82"/>
                <a:gd name="T6" fmla="*/ 48 w 48"/>
                <a:gd name="T7" fmla="*/ 82 h 82"/>
                <a:gd name="T8" fmla="*/ 0 w 48"/>
                <a:gd name="T9" fmla="*/ 42 h 82"/>
                <a:gd name="T10" fmla="*/ 48 w 48"/>
                <a:gd name="T11" fmla="*/ 0 h 82"/>
                <a:gd name="T12" fmla="*/ 48 w 48"/>
                <a:gd name="T13" fmla="*/ 1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82">
                  <a:moveTo>
                    <a:pt x="48" y="12"/>
                  </a:moveTo>
                  <a:lnTo>
                    <a:pt x="14" y="42"/>
                  </a:lnTo>
                  <a:lnTo>
                    <a:pt x="48" y="70"/>
                  </a:lnTo>
                  <a:lnTo>
                    <a:pt x="48" y="82"/>
                  </a:lnTo>
                  <a:lnTo>
                    <a:pt x="0" y="42"/>
                  </a:lnTo>
                  <a:lnTo>
                    <a:pt x="48" y="0"/>
                  </a:lnTo>
                  <a:lnTo>
                    <a:pt x="48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endParaRPr>
            </a:p>
          </p:txBody>
        </p:sp>
      </p:grpSp>
      <p:sp>
        <p:nvSpPr>
          <p:cNvPr id="43" name="Rectangle 42"/>
          <p:cNvSpPr/>
          <p:nvPr userDrawn="1"/>
        </p:nvSpPr>
        <p:spPr>
          <a:xfrm>
            <a:off x="1" y="4664676"/>
            <a:ext cx="1186249" cy="478824"/>
          </a:xfrm>
          <a:prstGeom prst="rect">
            <a:avLst/>
          </a:prstGeom>
          <a:solidFill>
            <a:srgbClr val="CE0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BA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77" y="4783157"/>
            <a:ext cx="448295" cy="23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856906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3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3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8" name="Google Shape;68;p83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8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8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6CEAD-6C4C-46CF-ADB1-280DD35AEF6B}" type="datetime1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28/01/2021</a:t>
            </a:fld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C500B-1BCB-452B-802D-F943D569753B}" type="slidenum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900" b="0" i="0" u="none" strike="noStrike" kern="1200" cap="none" spc="0" normalizeH="0" baseline="0" noProof="0" dirty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763176"/>
      </p:ext>
    </p:extLst>
  </p:cSld>
  <p:clrMapOvr>
    <a:masterClrMapping/>
  </p:clrMapOvr>
  <p:transition spd="slow"/>
  <p:hf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6CEAD-6C4C-46CF-ADB1-280DD35AEF6B}" type="datetime1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28/01/2021</a:t>
            </a:fld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C500B-1BCB-452B-802D-F943D569753B}" type="slidenum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900" b="0" i="0" u="none" strike="noStrike" kern="1200" cap="none" spc="0" normalizeH="0" baseline="0" noProof="0" dirty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8175146"/>
      </p:ext>
    </p:extLst>
  </p:cSld>
  <p:clrMapOvr>
    <a:masterClrMapping/>
  </p:clrMapOvr>
  <p:transition spd="slow"/>
  <p:hf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6CEAD-6C4C-46CF-ADB1-280DD35AEF6B}" type="datetime1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28/01/2021</a:t>
            </a:fld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C500B-1BCB-452B-802D-F943D569753B}" type="slidenum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900" b="0" i="0" u="none" strike="noStrike" kern="1200" cap="none" spc="0" normalizeH="0" baseline="0" noProof="0" dirty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9041051"/>
      </p:ext>
    </p:extLst>
  </p:cSld>
  <p:clrMapOvr>
    <a:masterClrMapping/>
  </p:clrMapOvr>
  <p:transition spd="slow"/>
  <p:hf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6CEAD-6C4C-46CF-ADB1-280DD35AEF6B}" type="datetime1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28/01/2021</a:t>
            </a:fld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C500B-1BCB-452B-802D-F943D569753B}" type="slidenum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900" b="0" i="0" u="none" strike="noStrike" kern="1200" cap="none" spc="0" normalizeH="0" baseline="0" noProof="0" dirty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266350"/>
      </p:ext>
    </p:extLst>
  </p:cSld>
  <p:clrMapOvr>
    <a:masterClrMapping/>
  </p:clrMapOvr>
  <p:transition spd="slow"/>
  <p:hf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6CEAD-6C4C-46CF-ADB1-280DD35AEF6B}" type="datetime1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28/01/2021</a:t>
            </a:fld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C500B-1BCB-452B-802D-F943D569753B}" type="slidenum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900" b="0" i="0" u="none" strike="noStrike" kern="1200" cap="none" spc="0" normalizeH="0" baseline="0" noProof="0" dirty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430635"/>
      </p:ext>
    </p:extLst>
  </p:cSld>
  <p:clrMapOvr>
    <a:masterClrMapping/>
  </p:clrMapOvr>
  <p:transition spd="slow"/>
  <p:hf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6CEAD-6C4C-46CF-ADB1-280DD35AEF6B}" type="datetime1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28/01/2021</a:t>
            </a:fld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C500B-1BCB-452B-802D-F943D569753B}" type="slidenum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900" b="0" i="0" u="none" strike="noStrike" kern="1200" cap="none" spc="0" normalizeH="0" baseline="0" noProof="0" dirty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99403"/>
      </p:ext>
    </p:extLst>
  </p:cSld>
  <p:clrMapOvr>
    <a:masterClrMapping/>
  </p:clrMapOvr>
  <p:transition spd="slow"/>
  <p:hf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6CEAD-6C4C-46CF-ADB1-280DD35AEF6B}" type="datetime1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28/01/2021</a:t>
            </a:fld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C500B-1BCB-452B-802D-F943D569753B}" type="slidenum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900" b="0" i="0" u="none" strike="noStrike" kern="1200" cap="none" spc="0" normalizeH="0" baseline="0" noProof="0" dirty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406727"/>
      </p:ext>
    </p:extLst>
  </p:cSld>
  <p:clrMapOvr>
    <a:masterClrMapping/>
  </p:clrMapOvr>
  <p:transition spd="slow"/>
  <p:hf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6CEAD-6C4C-46CF-ADB1-280DD35AEF6B}" type="datetime1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28/01/2021</a:t>
            </a:fld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C500B-1BCB-452B-802D-F943D569753B}" type="slidenum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900" b="0" i="0" u="none" strike="noStrike" kern="1200" cap="none" spc="0" normalizeH="0" baseline="0" noProof="0" dirty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254838"/>
      </p:ext>
    </p:extLst>
  </p:cSld>
  <p:clrMapOvr>
    <a:masterClrMapping/>
  </p:clrMapOvr>
  <p:transition spd="slow"/>
  <p:hf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6CEAD-6C4C-46CF-ADB1-280DD35AEF6B}" type="datetime1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28/01/2021</a:t>
            </a:fld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C500B-1BCB-452B-802D-F943D569753B}" type="slidenum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900" b="0" i="0" u="none" strike="noStrike" kern="1200" cap="none" spc="0" normalizeH="0" baseline="0" noProof="0" dirty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8712921"/>
      </p:ext>
    </p:extLst>
  </p:cSld>
  <p:clrMapOvr>
    <a:masterClrMapping/>
  </p:clrMapOvr>
  <p:transition spd="slow"/>
  <p:hf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6CEAD-6C4C-46CF-ADB1-280DD35AEF6B}" type="datetime1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28/01/2021</a:t>
            </a:fld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C500B-1BCB-452B-802D-F943D569753B}" type="slidenum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900" b="0" i="0" u="none" strike="noStrike" kern="1200" cap="none" spc="0" normalizeH="0" baseline="0" noProof="0" dirty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121292"/>
      </p:ext>
    </p:extLst>
  </p:cSld>
  <p:clrMapOvr>
    <a:masterClrMapping/>
  </p:clrMapOvr>
  <p:transition spd="slow"/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  <p:sp>
        <p:nvSpPr>
          <p:cNvPr id="15" name="Google Shape;15;p63"/>
          <p:cNvSpPr txBox="1"/>
          <p:nvPr/>
        </p:nvSpPr>
        <p:spPr>
          <a:xfrm>
            <a:off x="-9150" y="5213747"/>
            <a:ext cx="838962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4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This presentation uses a free template provided by FPPT.com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4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www.free-power-point-templates.com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7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4" name="Google Shape;104;p6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Google Shape;105;p67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9B9C9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Google Shape;106;p67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9B9C9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Google Shape;107;p6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9B9C9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9B9C9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9B9C9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9B9C9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9B9C9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9B9C9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9B9C9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9B9C9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9B9C9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7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2" name="Google Shape;212;p72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3" name="Google Shape;213;p7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4" name="Google Shape;214;p7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5" name="Google Shape;215;p7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  <p:sp>
        <p:nvSpPr>
          <p:cNvPr id="216" name="Google Shape;216;p72"/>
          <p:cNvSpPr txBox="1"/>
          <p:nvPr/>
        </p:nvSpPr>
        <p:spPr>
          <a:xfrm>
            <a:off x="-9150" y="5213747"/>
            <a:ext cx="838962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presentation uses a free template provided by FPPT.com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www.free-power-point-templates.com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83B6CEAD-6C4C-46CF-ADB1-280DD35AEF6B}" type="datetime1">
              <a:rPr lang="id-ID" kern="1200" smtClean="0">
                <a:solidFill>
                  <a:srgbClr val="5F6062">
                    <a:tint val="75000"/>
                  </a:srgb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28/01/2021</a:t>
            </a:fld>
            <a:endParaRPr lang="id-ID" kern="1200">
              <a:solidFill>
                <a:srgbClr val="5F6062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id-ID" kern="1200">
              <a:solidFill>
                <a:srgbClr val="5F6062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506C500B-1BCB-452B-802D-F943D569753B}" type="slidenum">
              <a:rPr lang="id-ID" kern="1200" smtClean="0">
                <a:solidFill>
                  <a:srgbClr val="5F6062">
                    <a:tint val="75000"/>
                  </a:srgb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id-ID" kern="1200" dirty="0">
              <a:solidFill>
                <a:srgbClr val="5F6062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219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</p:sldLayoutIdLst>
  <p:transition spd="slow"/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6CEAD-6C4C-46CF-ADB1-280DD35AEF6B}" type="datetime1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28/01/2021</a:t>
            </a:fld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C500B-1BCB-452B-802D-F943D569753B}" type="slidenum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900" b="0" i="0" u="none" strike="noStrike" kern="1200" cap="none" spc="0" normalizeH="0" baseline="0" noProof="0" dirty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32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</p:sldLayoutIdLst>
  <p:transition spd="slow"/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6CEAD-6C4C-46CF-ADB1-280DD35AEF6B}" type="datetime1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28/01/2021</a:t>
            </a:fld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C500B-1BCB-452B-802D-F943D569753B}" type="slidenum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900" b="0" i="0" u="none" strike="noStrike" kern="1200" cap="none" spc="0" normalizeH="0" baseline="0" noProof="0" dirty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972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</p:sldLayoutIdLst>
  <p:transition spd="slow"/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6CEAD-6C4C-46CF-ADB1-280DD35AEF6B}" type="datetime1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28/01/2021</a:t>
            </a:fld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C500B-1BCB-452B-802D-F943D569753B}" type="slidenum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900" b="0" i="0" u="none" strike="noStrike" kern="1200" cap="none" spc="0" normalizeH="0" baseline="0" noProof="0" dirty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660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</p:sldLayoutIdLst>
  <p:transition spd="slow"/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6CEAD-6C4C-46CF-ADB1-280DD35AEF6B}" type="datetime1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28/01/2021</a:t>
            </a:fld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900" b="0" i="0" u="none" strike="noStrike" kern="1200" cap="none" spc="0" normalizeH="0" baseline="0" noProof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C500B-1BCB-452B-802D-F943D569753B}" type="slidenum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900" b="0" i="0" u="none" strike="noStrike" kern="1200" cap="none" spc="0" normalizeH="0" baseline="0" noProof="0" dirty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19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</p:sldLayoutIdLst>
  <p:transition spd="slow"/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8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jp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8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80.png"/><Relationship Id="rId4" Type="http://schemas.openxmlformats.org/officeDocument/2006/relationships/image" Target="../media/image79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2.jpg"/><Relationship Id="rId5" Type="http://schemas.openxmlformats.org/officeDocument/2006/relationships/image" Target="../media/image89.png"/><Relationship Id="rId4" Type="http://schemas.openxmlformats.org/officeDocument/2006/relationships/image" Target="../media/image91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1.jpg"/><Relationship Id="rId4" Type="http://schemas.openxmlformats.org/officeDocument/2006/relationships/image" Target="../media/image100.jp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g"/><Relationship Id="rId5" Type="http://schemas.openxmlformats.org/officeDocument/2006/relationships/image" Target="../media/image104.jpg"/><Relationship Id="rId4" Type="http://schemas.openxmlformats.org/officeDocument/2006/relationships/image" Target="../media/image103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1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0.png"/><Relationship Id="rId5" Type="http://schemas.openxmlformats.org/officeDocument/2006/relationships/hyperlink" Target="mailto:ects.coordinator@foi.unizg.hr" TargetMode="External"/><Relationship Id="rId4" Type="http://schemas.openxmlformats.org/officeDocument/2006/relationships/hyperlink" Target="mailto:international@foi.hr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"/>
          <p:cNvSpPr txBox="1">
            <a:spLocks noGrp="1"/>
          </p:cNvSpPr>
          <p:nvPr>
            <p:ph type="ctrTitle"/>
          </p:nvPr>
        </p:nvSpPr>
        <p:spPr>
          <a:xfrm>
            <a:off x="4104735" y="3029865"/>
            <a:ext cx="5039265" cy="12216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r-HR" sz="4400" b="1"/>
              <a:t>Erasmus ide dalje!</a:t>
            </a:r>
            <a:br>
              <a:rPr lang="hr-HR" sz="4400" b="1"/>
            </a:br>
            <a:r>
              <a:rPr lang="hr-HR" sz="2400" b="1"/>
              <a:t>Virtualni</a:t>
            </a:r>
            <a:r>
              <a:rPr lang="hr-HR" sz="2000" b="1"/>
              <a:t> </a:t>
            </a:r>
            <a:r>
              <a:rPr lang="hr-HR" sz="2400" b="1"/>
              <a:t>Erasmus+ info dan</a:t>
            </a:r>
            <a:br>
              <a:rPr lang="hr-HR" sz="2400" b="1"/>
            </a:br>
            <a:r>
              <a:rPr lang="hr-HR" sz="2000" b="1"/>
              <a:t>Fakultet organizacije i informatike  </a:t>
            </a:r>
            <a:br>
              <a:rPr lang="hr-HR" sz="2000" b="1"/>
            </a:br>
            <a:r>
              <a:rPr lang="hr-HR" sz="2000" b="1"/>
              <a:t>27. siječnja 2021.</a:t>
            </a:r>
            <a:r>
              <a:rPr lang="hr-HR" sz="4400"/>
              <a:t/>
            </a:r>
            <a:br>
              <a:rPr lang="hr-HR" sz="4400"/>
            </a:br>
            <a:endParaRPr sz="4800"/>
          </a:p>
        </p:txBody>
      </p:sp>
      <p:pic>
        <p:nvPicPr>
          <p:cNvPr id="229" name="Google Shape;22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93640" y="4244039"/>
            <a:ext cx="3264762" cy="8919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0"/>
          <p:cNvSpPr txBox="1">
            <a:spLocks noGrp="1"/>
          </p:cNvSpPr>
          <p:nvPr>
            <p:ph type="title"/>
          </p:nvPr>
        </p:nvSpPr>
        <p:spPr>
          <a:xfrm>
            <a:off x="2281425" y="128470"/>
            <a:ext cx="6108200" cy="572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2600"/>
              <a:buFont typeface="Calibri"/>
              <a:buNone/>
            </a:pPr>
            <a:r>
              <a:rPr lang="hr-HR" sz="2600"/>
              <a:t>NOVI ERASMUS+ PROGRAM 2021. – 2027.</a:t>
            </a:r>
            <a:endParaRPr/>
          </a:p>
        </p:txBody>
      </p:sp>
      <p:sp>
        <p:nvSpPr>
          <p:cNvPr id="295" name="Google Shape;295;p10"/>
          <p:cNvSpPr txBox="1">
            <a:spLocks noGrp="1"/>
          </p:cNvSpPr>
          <p:nvPr>
            <p:ph type="body" idx="1"/>
          </p:nvPr>
        </p:nvSpPr>
        <p:spPr>
          <a:xfrm>
            <a:off x="2281425" y="1044700"/>
            <a:ext cx="5310631" cy="3663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2170"/>
              <a:buChar char="•"/>
            </a:pPr>
            <a:r>
              <a:rPr lang="hr-HR" sz="2170"/>
              <a:t>Još veća uključivost studenata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rgbClr val="244061"/>
              </a:buClr>
              <a:buSzPts val="2170"/>
              <a:buChar char="•"/>
            </a:pPr>
            <a:r>
              <a:rPr lang="hr-HR" sz="2170"/>
              <a:t>Veći ukupni budžet -&gt; </a:t>
            </a:r>
            <a:r>
              <a:rPr lang="hr-HR" sz="2170" u="sng"/>
              <a:t>više stipendija za studente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rgbClr val="244061"/>
              </a:buClr>
              <a:buSzPts val="2170"/>
              <a:buChar char="•"/>
            </a:pPr>
            <a:r>
              <a:rPr lang="hr-HR" sz="2170"/>
              <a:t>Više vrsta mobilnosti:</a:t>
            </a:r>
            <a:endParaRPr/>
          </a:p>
          <a:p>
            <a:pPr marL="742950" lvl="1" indent="-285750" algn="l" rtl="0">
              <a:lnSpc>
                <a:spcPct val="80000"/>
              </a:lnSpc>
              <a:spcBef>
                <a:spcPts val="356"/>
              </a:spcBef>
              <a:spcAft>
                <a:spcPts val="0"/>
              </a:spcAft>
              <a:buClr>
                <a:srgbClr val="244061"/>
              </a:buClr>
              <a:buSzPts val="1782"/>
              <a:buFont typeface="Noto Sans Symbols"/>
              <a:buChar char="▪"/>
            </a:pPr>
            <a:r>
              <a:rPr lang="hr-HR" sz="1782" b="1"/>
              <a:t>Fizička </a:t>
            </a:r>
            <a:endParaRPr/>
          </a:p>
          <a:p>
            <a:pPr marL="742950" lvl="1" indent="-285750" algn="l" rtl="0">
              <a:lnSpc>
                <a:spcPct val="80000"/>
              </a:lnSpc>
              <a:spcBef>
                <a:spcPts val="356"/>
              </a:spcBef>
              <a:spcAft>
                <a:spcPts val="0"/>
              </a:spcAft>
              <a:buClr>
                <a:srgbClr val="244061"/>
              </a:buClr>
              <a:buSzPts val="1782"/>
              <a:buFont typeface="Noto Sans Symbols"/>
              <a:buChar char="▪"/>
            </a:pPr>
            <a:r>
              <a:rPr lang="hr-HR" sz="1782" b="1"/>
              <a:t>Virtualna</a:t>
            </a:r>
            <a:r>
              <a:rPr lang="hr-HR" sz="1782"/>
              <a:t> – novo!</a:t>
            </a:r>
            <a:endParaRPr/>
          </a:p>
          <a:p>
            <a:pPr marL="742950" lvl="1" indent="-285750" algn="l" rtl="0">
              <a:lnSpc>
                <a:spcPct val="80000"/>
              </a:lnSpc>
              <a:spcBef>
                <a:spcPts val="356"/>
              </a:spcBef>
              <a:spcAft>
                <a:spcPts val="0"/>
              </a:spcAft>
              <a:buClr>
                <a:srgbClr val="244061"/>
              </a:buClr>
              <a:buSzPts val="1782"/>
              <a:buFont typeface="Noto Sans Symbols"/>
              <a:buChar char="▪"/>
            </a:pPr>
            <a:r>
              <a:rPr lang="hr-HR" sz="1782" b="1"/>
              <a:t>Kombinirana</a:t>
            </a:r>
            <a:r>
              <a:rPr lang="hr-HR" sz="1782"/>
              <a:t> (</a:t>
            </a:r>
            <a:r>
              <a:rPr lang="hr-HR" sz="1782" i="1"/>
              <a:t>blended</a:t>
            </a:r>
            <a:r>
              <a:rPr lang="hr-HR" sz="1782"/>
              <a:t>) – novo!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rgbClr val="244061"/>
              </a:buClr>
              <a:buSzPts val="2170"/>
              <a:buChar char="•"/>
            </a:pPr>
            <a:r>
              <a:rPr lang="hr-HR" sz="2170"/>
              <a:t>Digitalizacija (manje papirologije)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rgbClr val="244061"/>
              </a:buClr>
              <a:buSzPts val="2170"/>
              <a:buChar char="•"/>
            </a:pPr>
            <a:r>
              <a:rPr lang="hr-HR" sz="2170"/>
              <a:t>Erasmus+ App</a:t>
            </a:r>
            <a:br>
              <a:rPr lang="hr-HR" sz="2170"/>
            </a:br>
            <a:r>
              <a:rPr lang="hr-HR" sz="1550"/>
              <a:t>- pristup informacijama o mogućnostima mobilnosti kroz Erasmus+ program</a:t>
            </a:r>
            <a:endParaRPr/>
          </a:p>
          <a:p>
            <a:pPr marL="0" lvl="0" indent="0" algn="l" rtl="0">
              <a:lnSpc>
                <a:spcPct val="80000"/>
              </a:lnSpc>
              <a:spcBef>
                <a:spcPts val="310"/>
              </a:spcBef>
              <a:spcAft>
                <a:spcPts val="0"/>
              </a:spcAft>
              <a:buClr>
                <a:srgbClr val="244061"/>
              </a:buClr>
              <a:buSzPts val="1550"/>
              <a:buNone/>
            </a:pPr>
            <a:r>
              <a:rPr lang="hr-HR" sz="1550"/>
              <a:t>       - podrška kroz cijelo Erasmus putovanje u inozemstvo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1"/>
          <p:cNvSpPr txBox="1">
            <a:spLocks noGrp="1"/>
          </p:cNvSpPr>
          <p:nvPr>
            <p:ph type="title"/>
          </p:nvPr>
        </p:nvSpPr>
        <p:spPr>
          <a:xfrm>
            <a:off x="2281425" y="2303940"/>
            <a:ext cx="3054100" cy="572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2790"/>
              <a:buFont typeface="Calibri"/>
              <a:buNone/>
            </a:pPr>
            <a:r>
              <a:rPr lang="hr-HR" sz="2790"/>
              <a:t>Što kažu studenti – </a:t>
            </a:r>
            <a:r>
              <a:rPr lang="hr-HR" sz="2790" b="1"/>
              <a:t>zašto na Erasmus?</a:t>
            </a:r>
            <a:r>
              <a:rPr lang="hr-HR" sz="3240"/>
              <a:t/>
            </a:r>
            <a:br>
              <a:rPr lang="hr-HR" sz="3240"/>
            </a:br>
            <a:endParaRPr sz="3240"/>
          </a:p>
        </p:txBody>
      </p:sp>
      <p:sp>
        <p:nvSpPr>
          <p:cNvPr id="301" name="Google Shape;301;p11"/>
          <p:cNvSpPr txBox="1">
            <a:spLocks noGrp="1"/>
          </p:cNvSpPr>
          <p:nvPr>
            <p:ph type="body" idx="1"/>
          </p:nvPr>
        </p:nvSpPr>
        <p:spPr>
          <a:xfrm>
            <a:off x="2281425" y="1044701"/>
            <a:ext cx="3054100" cy="3663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2800"/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rgbClr val="244061"/>
              </a:buClr>
              <a:buSzPts val="2800"/>
              <a:buNone/>
            </a:pPr>
            <a:endParaRPr/>
          </a:p>
        </p:txBody>
      </p:sp>
      <p:pic>
        <p:nvPicPr>
          <p:cNvPr id="302" name="Google Shape;30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5524" y="0"/>
            <a:ext cx="3664921" cy="5184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2"/>
          <p:cNvSpPr txBox="1">
            <a:spLocks noGrp="1"/>
          </p:cNvSpPr>
          <p:nvPr>
            <p:ph type="title"/>
          </p:nvPr>
        </p:nvSpPr>
        <p:spPr>
          <a:xfrm>
            <a:off x="754375" y="1197405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hr-HR">
                <a:solidFill>
                  <a:schemeClr val="lt1"/>
                </a:solidFill>
              </a:rPr>
              <a:t>ERASMUS+ STUDIJSKI BORAVAK</a:t>
            </a:r>
            <a:endParaRPr/>
          </a:p>
        </p:txBody>
      </p:sp>
      <p:pic>
        <p:nvPicPr>
          <p:cNvPr id="308" name="Google Shape;30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867913"/>
            <a:ext cx="2044409" cy="330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44409" y="1867913"/>
            <a:ext cx="2832999" cy="2103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77411" y="1867913"/>
            <a:ext cx="2191981" cy="3300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44411" y="3488207"/>
            <a:ext cx="2833000" cy="1655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10812" y="1867914"/>
            <a:ext cx="2333188" cy="3300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3"/>
          <p:cNvSpPr txBox="1">
            <a:spLocks noGrp="1"/>
          </p:cNvSpPr>
          <p:nvPr>
            <p:ph type="title"/>
          </p:nvPr>
        </p:nvSpPr>
        <p:spPr>
          <a:xfrm>
            <a:off x="2281424" y="281175"/>
            <a:ext cx="6566316" cy="7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3600"/>
              <a:buFont typeface="Calibri"/>
              <a:buNone/>
            </a:pPr>
            <a:r>
              <a:rPr lang="hr-HR"/>
              <a:t>Što je Erasmus+ studijski boravak?</a:t>
            </a:r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body" idx="1"/>
          </p:nvPr>
        </p:nvSpPr>
        <p:spPr>
          <a:xfrm>
            <a:off x="2281425" y="1044701"/>
            <a:ext cx="6108200" cy="3663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2000"/>
              <a:buChar char="•"/>
            </a:pPr>
            <a:r>
              <a:rPr lang="hr-HR" sz="2000"/>
              <a:t>Ono što zovemo </a:t>
            </a:r>
            <a:r>
              <a:rPr lang="hr-HR" sz="2000" b="1"/>
              <a:t>„razmjena”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44061"/>
              </a:buClr>
              <a:buSzPts val="2000"/>
              <a:buChar char="•"/>
            </a:pPr>
            <a:r>
              <a:rPr lang="hr-HR" sz="2000"/>
              <a:t>Odlazak na studij u inozemstvo na određeni period (student cijelo vrijeme ostaje upisan na studij na FOI-ju)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44061"/>
              </a:buClr>
              <a:buSzPts val="2000"/>
              <a:buChar char="•"/>
            </a:pPr>
            <a:r>
              <a:rPr lang="hr-HR" sz="2000"/>
              <a:t>Mogućnost: 3-12 mjeseci (najčešće 5 mjeseci – 1 semestar)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44061"/>
              </a:buClr>
              <a:buSzPts val="2000"/>
              <a:buChar char="•"/>
            </a:pPr>
            <a:r>
              <a:rPr lang="hr-HR" sz="2000"/>
              <a:t>Zemlje EU + Lihtenštajn, Island, Norveška, Turska, Srbija 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44061"/>
              </a:buClr>
              <a:buSzPts val="2000"/>
              <a:buChar char="•"/>
            </a:pPr>
            <a:r>
              <a:rPr lang="hr-HR" sz="2000"/>
              <a:t>Glavne značajke: </a:t>
            </a:r>
            <a:endParaRPr/>
          </a:p>
          <a:p>
            <a:pPr marL="742950" lvl="1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44061"/>
              </a:buClr>
              <a:buSzPts val="2000"/>
              <a:buFont typeface="Noto Sans Symbols"/>
              <a:buChar char="⮚"/>
            </a:pPr>
            <a:r>
              <a:rPr lang="hr-HR" sz="2000"/>
              <a:t>student NE plaća školarinu</a:t>
            </a:r>
            <a:endParaRPr/>
          </a:p>
          <a:p>
            <a:pPr marL="742950" lvl="1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44061"/>
              </a:buClr>
              <a:buSzPts val="2000"/>
              <a:buFont typeface="Noto Sans Symbols"/>
              <a:buChar char="⮚"/>
            </a:pPr>
            <a:r>
              <a:rPr lang="hr-HR" sz="2000"/>
              <a:t>Erasmus </a:t>
            </a:r>
            <a:r>
              <a:rPr lang="hr-HR" sz="2000" b="1"/>
              <a:t>stipendija</a:t>
            </a:r>
            <a:endParaRPr/>
          </a:p>
        </p:txBody>
      </p:sp>
      <p:pic>
        <p:nvPicPr>
          <p:cNvPr id="319" name="Google Shape;31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42382" y="3946095"/>
            <a:ext cx="3201618" cy="11974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4"/>
          <p:cNvSpPr/>
          <p:nvPr/>
        </p:nvSpPr>
        <p:spPr>
          <a:xfrm>
            <a:off x="5041139" y="1137501"/>
            <a:ext cx="847121" cy="75076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7425" y="10076"/>
                </a:moveTo>
                <a:lnTo>
                  <a:pt x="14175" y="10076"/>
                </a:lnTo>
                <a:cubicBezTo>
                  <a:pt x="14548" y="10076"/>
                  <a:pt x="14850" y="10398"/>
                  <a:pt x="14850" y="10795"/>
                </a:cubicBezTo>
                <a:cubicBezTo>
                  <a:pt x="14850" y="11193"/>
                  <a:pt x="14548" y="11515"/>
                  <a:pt x="14175" y="11515"/>
                </a:cubicBezTo>
                <a:lnTo>
                  <a:pt x="7425" y="11515"/>
                </a:lnTo>
                <a:cubicBezTo>
                  <a:pt x="7052" y="11515"/>
                  <a:pt x="6750" y="11193"/>
                  <a:pt x="6750" y="10795"/>
                </a:cubicBezTo>
                <a:cubicBezTo>
                  <a:pt x="6750" y="10398"/>
                  <a:pt x="7052" y="10076"/>
                  <a:pt x="7425" y="10076"/>
                </a:cubicBezTo>
                <a:close/>
                <a:moveTo>
                  <a:pt x="16875" y="7197"/>
                </a:moveTo>
                <a:lnTo>
                  <a:pt x="4725" y="7197"/>
                </a:lnTo>
                <a:cubicBezTo>
                  <a:pt x="4352" y="7197"/>
                  <a:pt x="4050" y="6875"/>
                  <a:pt x="4050" y="6477"/>
                </a:cubicBezTo>
                <a:cubicBezTo>
                  <a:pt x="4050" y="6080"/>
                  <a:pt x="4352" y="5758"/>
                  <a:pt x="4725" y="5758"/>
                </a:cubicBezTo>
                <a:lnTo>
                  <a:pt x="16875" y="5758"/>
                </a:lnTo>
                <a:cubicBezTo>
                  <a:pt x="17248" y="5758"/>
                  <a:pt x="17550" y="6080"/>
                  <a:pt x="17550" y="6477"/>
                </a:cubicBezTo>
                <a:cubicBezTo>
                  <a:pt x="17550" y="6875"/>
                  <a:pt x="17248" y="7197"/>
                  <a:pt x="16875" y="7197"/>
                </a:cubicBezTo>
                <a:close/>
                <a:moveTo>
                  <a:pt x="20250" y="2879"/>
                </a:moveTo>
                <a:cubicBezTo>
                  <a:pt x="20250" y="2084"/>
                  <a:pt x="19645" y="1439"/>
                  <a:pt x="18900" y="1439"/>
                </a:cubicBezTo>
                <a:lnTo>
                  <a:pt x="2700" y="1439"/>
                </a:lnTo>
                <a:cubicBezTo>
                  <a:pt x="1955" y="1439"/>
                  <a:pt x="1350" y="2084"/>
                  <a:pt x="1350" y="2879"/>
                </a:cubicBezTo>
                <a:lnTo>
                  <a:pt x="1350" y="15834"/>
                </a:lnTo>
                <a:cubicBezTo>
                  <a:pt x="1350" y="16629"/>
                  <a:pt x="1955" y="17273"/>
                  <a:pt x="2700" y="17273"/>
                </a:cubicBezTo>
                <a:lnTo>
                  <a:pt x="8767" y="17273"/>
                </a:lnTo>
                <a:lnTo>
                  <a:pt x="10800" y="19441"/>
                </a:lnTo>
                <a:lnTo>
                  <a:pt x="12833" y="17273"/>
                </a:lnTo>
                <a:lnTo>
                  <a:pt x="18900" y="17273"/>
                </a:lnTo>
                <a:cubicBezTo>
                  <a:pt x="19645" y="17273"/>
                  <a:pt x="20250" y="16629"/>
                  <a:pt x="20250" y="15834"/>
                </a:cubicBezTo>
                <a:cubicBezTo>
                  <a:pt x="20250" y="15834"/>
                  <a:pt x="20250" y="2879"/>
                  <a:pt x="20250" y="2879"/>
                </a:cubicBezTo>
                <a:close/>
                <a:moveTo>
                  <a:pt x="19575" y="18712"/>
                </a:moveTo>
                <a:lnTo>
                  <a:pt x="13508" y="18712"/>
                </a:lnTo>
                <a:lnTo>
                  <a:pt x="10800" y="21600"/>
                </a:lnTo>
                <a:lnTo>
                  <a:pt x="8091" y="18712"/>
                </a:lnTo>
                <a:lnTo>
                  <a:pt x="2025" y="18712"/>
                </a:lnTo>
                <a:cubicBezTo>
                  <a:pt x="907" y="18712"/>
                  <a:pt x="0" y="17746"/>
                  <a:pt x="0" y="16553"/>
                </a:cubicBezTo>
                <a:lnTo>
                  <a:pt x="0" y="2159"/>
                </a:lnTo>
                <a:cubicBezTo>
                  <a:pt x="0" y="967"/>
                  <a:pt x="907" y="0"/>
                  <a:pt x="2025" y="0"/>
                </a:cubicBezTo>
                <a:lnTo>
                  <a:pt x="19575" y="0"/>
                </a:lnTo>
                <a:cubicBezTo>
                  <a:pt x="20693" y="0"/>
                  <a:pt x="21600" y="967"/>
                  <a:pt x="21600" y="2159"/>
                </a:cubicBezTo>
                <a:lnTo>
                  <a:pt x="21600" y="16553"/>
                </a:lnTo>
                <a:cubicBezTo>
                  <a:pt x="21600" y="17746"/>
                  <a:pt x="20693" y="18712"/>
                  <a:pt x="19575" y="18712"/>
                </a:cubicBezTo>
                <a:close/>
                <a:moveTo>
                  <a:pt x="19575" y="18712"/>
                </a:moveTo>
              </a:path>
            </a:pathLst>
          </a:custGeom>
          <a:solidFill>
            <a:srgbClr val="F8B32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75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25" name="Google Shape;325;p14"/>
          <p:cNvSpPr/>
          <p:nvPr/>
        </p:nvSpPr>
        <p:spPr>
          <a:xfrm>
            <a:off x="2191880" y="2571750"/>
            <a:ext cx="1890713" cy="1789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350" b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STJECANJE </a:t>
            </a:r>
            <a:r>
              <a:rPr lang="hr-HR" sz="1350" b="1">
                <a:solidFill>
                  <a:srgbClr val="CE003D"/>
                </a:solidFill>
                <a:latin typeface="Calibri"/>
                <a:ea typeface="Calibri"/>
                <a:cs typeface="Calibri"/>
                <a:sym typeface="Calibri"/>
              </a:rPr>
              <a:t>MEĐUNARODNOG PROFESIONALNOG ISKUSTVA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24406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128588" marR="0" lvl="0" indent="-128588" algn="ctr" rtl="0"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1400"/>
              <a:buFont typeface="Arial"/>
              <a:buChar char="•"/>
            </a:pPr>
            <a:r>
              <a:rPr lang="hr-HR" sz="140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Stjecanje novih znanja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24406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8588" marR="0" lvl="0" indent="-128588" algn="ctr" rtl="0"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1400"/>
              <a:buFont typeface="Arial"/>
              <a:buChar char="•"/>
            </a:pPr>
            <a:r>
              <a:rPr lang="hr-HR" sz="140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Mogućnost slušanja predmeta koji nisu dostupni na matičnom fakultetu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26" name="Google Shape;326;p14"/>
          <p:cNvSpPr/>
          <p:nvPr/>
        </p:nvSpPr>
        <p:spPr>
          <a:xfrm>
            <a:off x="2773587" y="1390277"/>
            <a:ext cx="727298" cy="768825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7550" y="6075"/>
                </a:moveTo>
                <a:lnTo>
                  <a:pt x="10125" y="6075"/>
                </a:lnTo>
                <a:lnTo>
                  <a:pt x="10125" y="7425"/>
                </a:lnTo>
                <a:lnTo>
                  <a:pt x="8775" y="7425"/>
                </a:lnTo>
                <a:lnTo>
                  <a:pt x="8775" y="6075"/>
                </a:lnTo>
                <a:lnTo>
                  <a:pt x="4050" y="6075"/>
                </a:lnTo>
                <a:cubicBezTo>
                  <a:pt x="3677" y="6075"/>
                  <a:pt x="3375" y="5773"/>
                  <a:pt x="3375" y="5400"/>
                </a:cubicBezTo>
                <a:cubicBezTo>
                  <a:pt x="3375" y="5027"/>
                  <a:pt x="3677" y="4725"/>
                  <a:pt x="4050" y="4725"/>
                </a:cubicBezTo>
                <a:lnTo>
                  <a:pt x="8775" y="4725"/>
                </a:lnTo>
                <a:lnTo>
                  <a:pt x="8775" y="3375"/>
                </a:lnTo>
                <a:lnTo>
                  <a:pt x="10125" y="3375"/>
                </a:lnTo>
                <a:lnTo>
                  <a:pt x="10125" y="4725"/>
                </a:lnTo>
                <a:lnTo>
                  <a:pt x="17550" y="4725"/>
                </a:lnTo>
                <a:cubicBezTo>
                  <a:pt x="17923" y="4725"/>
                  <a:pt x="18225" y="5027"/>
                  <a:pt x="18225" y="5400"/>
                </a:cubicBezTo>
                <a:cubicBezTo>
                  <a:pt x="18225" y="5773"/>
                  <a:pt x="17923" y="6075"/>
                  <a:pt x="17550" y="6075"/>
                </a:cubicBezTo>
                <a:close/>
                <a:moveTo>
                  <a:pt x="17550" y="11475"/>
                </a:moveTo>
                <a:lnTo>
                  <a:pt x="15525" y="11475"/>
                </a:lnTo>
                <a:lnTo>
                  <a:pt x="15525" y="12825"/>
                </a:lnTo>
                <a:lnTo>
                  <a:pt x="14175" y="12825"/>
                </a:lnTo>
                <a:lnTo>
                  <a:pt x="14175" y="11475"/>
                </a:lnTo>
                <a:lnTo>
                  <a:pt x="4050" y="11475"/>
                </a:lnTo>
                <a:cubicBezTo>
                  <a:pt x="3677" y="11475"/>
                  <a:pt x="3375" y="11173"/>
                  <a:pt x="3375" y="10800"/>
                </a:cubicBezTo>
                <a:cubicBezTo>
                  <a:pt x="3375" y="10427"/>
                  <a:pt x="3677" y="10125"/>
                  <a:pt x="4050" y="10125"/>
                </a:cubicBezTo>
                <a:lnTo>
                  <a:pt x="14175" y="10125"/>
                </a:lnTo>
                <a:lnTo>
                  <a:pt x="14175" y="8775"/>
                </a:lnTo>
                <a:lnTo>
                  <a:pt x="15525" y="8775"/>
                </a:lnTo>
                <a:lnTo>
                  <a:pt x="15525" y="10125"/>
                </a:lnTo>
                <a:lnTo>
                  <a:pt x="17550" y="10125"/>
                </a:lnTo>
                <a:cubicBezTo>
                  <a:pt x="17923" y="10125"/>
                  <a:pt x="18225" y="10427"/>
                  <a:pt x="18225" y="10800"/>
                </a:cubicBezTo>
                <a:cubicBezTo>
                  <a:pt x="18225" y="11173"/>
                  <a:pt x="17923" y="11475"/>
                  <a:pt x="17550" y="11475"/>
                </a:cubicBezTo>
                <a:close/>
                <a:moveTo>
                  <a:pt x="17550" y="16875"/>
                </a:moveTo>
                <a:lnTo>
                  <a:pt x="6750" y="16875"/>
                </a:lnTo>
                <a:lnTo>
                  <a:pt x="6750" y="18225"/>
                </a:lnTo>
                <a:lnTo>
                  <a:pt x="5400" y="18225"/>
                </a:lnTo>
                <a:lnTo>
                  <a:pt x="5400" y="16875"/>
                </a:lnTo>
                <a:lnTo>
                  <a:pt x="4050" y="16875"/>
                </a:lnTo>
                <a:cubicBezTo>
                  <a:pt x="3677" y="16875"/>
                  <a:pt x="3375" y="16573"/>
                  <a:pt x="3375" y="16200"/>
                </a:cubicBezTo>
                <a:cubicBezTo>
                  <a:pt x="3375" y="15828"/>
                  <a:pt x="3677" y="15525"/>
                  <a:pt x="4050" y="15525"/>
                </a:cubicBezTo>
                <a:lnTo>
                  <a:pt x="5400" y="15525"/>
                </a:lnTo>
                <a:lnTo>
                  <a:pt x="5400" y="14175"/>
                </a:lnTo>
                <a:lnTo>
                  <a:pt x="6750" y="14175"/>
                </a:lnTo>
                <a:lnTo>
                  <a:pt x="6750" y="15525"/>
                </a:lnTo>
                <a:lnTo>
                  <a:pt x="17550" y="15525"/>
                </a:lnTo>
                <a:cubicBezTo>
                  <a:pt x="17923" y="15525"/>
                  <a:pt x="18225" y="15828"/>
                  <a:pt x="18225" y="16200"/>
                </a:cubicBezTo>
                <a:cubicBezTo>
                  <a:pt x="18225" y="16573"/>
                  <a:pt x="17923" y="16875"/>
                  <a:pt x="17550" y="16875"/>
                </a:cubicBezTo>
                <a:close/>
                <a:moveTo>
                  <a:pt x="20250" y="2025"/>
                </a:moveTo>
                <a:cubicBezTo>
                  <a:pt x="20250" y="1652"/>
                  <a:pt x="19948" y="1350"/>
                  <a:pt x="19575" y="1350"/>
                </a:cubicBezTo>
                <a:lnTo>
                  <a:pt x="2025" y="1350"/>
                </a:lnTo>
                <a:cubicBezTo>
                  <a:pt x="1652" y="1350"/>
                  <a:pt x="1350" y="1652"/>
                  <a:pt x="1350" y="2025"/>
                </a:cubicBezTo>
                <a:lnTo>
                  <a:pt x="1350" y="19575"/>
                </a:lnTo>
                <a:cubicBezTo>
                  <a:pt x="1350" y="19948"/>
                  <a:pt x="1652" y="20250"/>
                  <a:pt x="2025" y="20250"/>
                </a:cubicBezTo>
                <a:lnTo>
                  <a:pt x="19575" y="20250"/>
                </a:lnTo>
                <a:cubicBezTo>
                  <a:pt x="19948" y="20250"/>
                  <a:pt x="20250" y="19948"/>
                  <a:pt x="20250" y="19575"/>
                </a:cubicBezTo>
                <a:cubicBezTo>
                  <a:pt x="20250" y="19575"/>
                  <a:pt x="20250" y="2025"/>
                  <a:pt x="20250" y="2025"/>
                </a:cubicBezTo>
                <a:close/>
                <a:moveTo>
                  <a:pt x="19575" y="21600"/>
                </a:moveTo>
                <a:lnTo>
                  <a:pt x="2025" y="21600"/>
                </a:lnTo>
                <a:cubicBezTo>
                  <a:pt x="907" y="21600"/>
                  <a:pt x="0" y="20693"/>
                  <a:pt x="0" y="19575"/>
                </a:cubicBezTo>
                <a:lnTo>
                  <a:pt x="0" y="2025"/>
                </a:lnTo>
                <a:cubicBezTo>
                  <a:pt x="0" y="907"/>
                  <a:pt x="907" y="0"/>
                  <a:pt x="2025" y="0"/>
                </a:cubicBezTo>
                <a:lnTo>
                  <a:pt x="19575" y="0"/>
                </a:lnTo>
                <a:cubicBezTo>
                  <a:pt x="20693" y="0"/>
                  <a:pt x="21600" y="907"/>
                  <a:pt x="21600" y="2025"/>
                </a:cubicBezTo>
                <a:lnTo>
                  <a:pt x="21600" y="19575"/>
                </a:lnTo>
                <a:cubicBezTo>
                  <a:pt x="21600" y="20693"/>
                  <a:pt x="20693" y="21600"/>
                  <a:pt x="19575" y="21600"/>
                </a:cubicBezTo>
                <a:close/>
                <a:moveTo>
                  <a:pt x="19575" y="21600"/>
                </a:moveTo>
              </a:path>
            </a:pathLst>
          </a:custGeom>
          <a:solidFill>
            <a:srgbClr val="F8B32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88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27" name="Google Shape;327;p14"/>
          <p:cNvSpPr/>
          <p:nvPr/>
        </p:nvSpPr>
        <p:spPr>
          <a:xfrm>
            <a:off x="4519343" y="2724455"/>
            <a:ext cx="1890714" cy="1267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350" b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STJECANJE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350" b="1">
                <a:solidFill>
                  <a:srgbClr val="CE003D"/>
                </a:solidFill>
                <a:latin typeface="Calibri"/>
                <a:ea typeface="Calibri"/>
                <a:cs typeface="Calibri"/>
                <a:sym typeface="Calibri"/>
              </a:rPr>
              <a:t>TRANSVERZALNIH </a:t>
            </a:r>
            <a:r>
              <a:rPr lang="hr-HR" sz="1400" b="1">
                <a:solidFill>
                  <a:srgbClr val="CE003D"/>
                </a:solidFill>
                <a:latin typeface="Calibri"/>
                <a:ea typeface="Calibri"/>
                <a:cs typeface="Calibri"/>
                <a:sym typeface="Calibri"/>
              </a:rPr>
              <a:t>VJEŠTINA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128588" marR="0" lvl="0" indent="-128588" algn="ctr" rtl="0"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1400"/>
              <a:buFont typeface="Arial"/>
              <a:buChar char="•"/>
            </a:pPr>
            <a:r>
              <a:rPr lang="hr-HR" sz="140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Vještine rješavanja problema i donošenja odluka, otvorenosti prema novim izazovima, tolerancija prema drugačijim osobnim vrijednostima i ponašanjima…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40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/>
          </a:p>
        </p:txBody>
      </p:sp>
      <p:sp>
        <p:nvSpPr>
          <p:cNvPr id="328" name="Google Shape;328;p14"/>
          <p:cNvSpPr/>
          <p:nvPr/>
        </p:nvSpPr>
        <p:spPr>
          <a:xfrm>
            <a:off x="7525517" y="1433453"/>
            <a:ext cx="826124" cy="6346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7200"/>
                </a:moveTo>
                <a:cubicBezTo>
                  <a:pt x="8563" y="7200"/>
                  <a:pt x="6750" y="9134"/>
                  <a:pt x="6750" y="11520"/>
                </a:cubicBezTo>
                <a:cubicBezTo>
                  <a:pt x="6750" y="13906"/>
                  <a:pt x="8563" y="15840"/>
                  <a:pt x="10800" y="15840"/>
                </a:cubicBezTo>
                <a:cubicBezTo>
                  <a:pt x="13037" y="15840"/>
                  <a:pt x="14850" y="13906"/>
                  <a:pt x="14850" y="11520"/>
                </a:cubicBezTo>
                <a:cubicBezTo>
                  <a:pt x="14850" y="9134"/>
                  <a:pt x="13037" y="7200"/>
                  <a:pt x="10800" y="7200"/>
                </a:cubicBezTo>
                <a:close/>
                <a:moveTo>
                  <a:pt x="10800" y="17280"/>
                </a:moveTo>
                <a:cubicBezTo>
                  <a:pt x="7818" y="17280"/>
                  <a:pt x="5400" y="14701"/>
                  <a:pt x="5400" y="11520"/>
                </a:cubicBezTo>
                <a:cubicBezTo>
                  <a:pt x="5400" y="8339"/>
                  <a:pt x="7818" y="5760"/>
                  <a:pt x="10800" y="5760"/>
                </a:cubicBezTo>
                <a:cubicBezTo>
                  <a:pt x="13782" y="5760"/>
                  <a:pt x="16200" y="8339"/>
                  <a:pt x="16200" y="11520"/>
                </a:cubicBezTo>
                <a:cubicBezTo>
                  <a:pt x="16200" y="14701"/>
                  <a:pt x="13782" y="17280"/>
                  <a:pt x="10800" y="17280"/>
                </a:cubicBezTo>
                <a:close/>
                <a:moveTo>
                  <a:pt x="20250" y="5040"/>
                </a:moveTo>
                <a:cubicBezTo>
                  <a:pt x="20250" y="4642"/>
                  <a:pt x="19948" y="4320"/>
                  <a:pt x="19575" y="4320"/>
                </a:cubicBezTo>
                <a:lnTo>
                  <a:pt x="16157" y="4320"/>
                </a:lnTo>
                <a:cubicBezTo>
                  <a:pt x="16171" y="4260"/>
                  <a:pt x="16200" y="4204"/>
                  <a:pt x="16200" y="4140"/>
                </a:cubicBezTo>
                <a:lnTo>
                  <a:pt x="15120" y="2340"/>
                </a:lnTo>
                <a:cubicBezTo>
                  <a:pt x="15120" y="2340"/>
                  <a:pt x="14636" y="1440"/>
                  <a:pt x="14040" y="1440"/>
                </a:cubicBezTo>
                <a:lnTo>
                  <a:pt x="7560" y="1440"/>
                </a:lnTo>
                <a:cubicBezTo>
                  <a:pt x="6963" y="1440"/>
                  <a:pt x="6480" y="2340"/>
                  <a:pt x="6480" y="2340"/>
                </a:cubicBezTo>
                <a:lnTo>
                  <a:pt x="5400" y="4140"/>
                </a:lnTo>
                <a:cubicBezTo>
                  <a:pt x="5400" y="4204"/>
                  <a:pt x="5428" y="4260"/>
                  <a:pt x="5443" y="4320"/>
                </a:cubicBezTo>
                <a:lnTo>
                  <a:pt x="2025" y="4320"/>
                </a:lnTo>
                <a:cubicBezTo>
                  <a:pt x="1652" y="4320"/>
                  <a:pt x="1350" y="4642"/>
                  <a:pt x="1350" y="5040"/>
                </a:cubicBezTo>
                <a:lnTo>
                  <a:pt x="1350" y="19440"/>
                </a:lnTo>
                <a:cubicBezTo>
                  <a:pt x="1350" y="19837"/>
                  <a:pt x="1652" y="20160"/>
                  <a:pt x="2025" y="20160"/>
                </a:cubicBezTo>
                <a:lnTo>
                  <a:pt x="19575" y="20160"/>
                </a:lnTo>
                <a:cubicBezTo>
                  <a:pt x="19948" y="20160"/>
                  <a:pt x="20250" y="19837"/>
                  <a:pt x="20250" y="19440"/>
                </a:cubicBezTo>
                <a:cubicBezTo>
                  <a:pt x="20250" y="19440"/>
                  <a:pt x="20250" y="5040"/>
                  <a:pt x="20250" y="5040"/>
                </a:cubicBezTo>
                <a:close/>
                <a:moveTo>
                  <a:pt x="20250" y="21600"/>
                </a:moveTo>
                <a:lnTo>
                  <a:pt x="1350" y="21600"/>
                </a:lnTo>
                <a:cubicBezTo>
                  <a:pt x="605" y="21600"/>
                  <a:pt x="0" y="20955"/>
                  <a:pt x="0" y="20160"/>
                </a:cubicBezTo>
                <a:lnTo>
                  <a:pt x="0" y="4320"/>
                </a:lnTo>
                <a:cubicBezTo>
                  <a:pt x="0" y="3525"/>
                  <a:pt x="605" y="2880"/>
                  <a:pt x="1350" y="2880"/>
                </a:cubicBezTo>
                <a:lnTo>
                  <a:pt x="4725" y="2880"/>
                </a:lnTo>
                <a:lnTo>
                  <a:pt x="5400" y="1440"/>
                </a:lnTo>
                <a:cubicBezTo>
                  <a:pt x="5400" y="1440"/>
                  <a:pt x="6004" y="0"/>
                  <a:pt x="6750" y="0"/>
                </a:cubicBezTo>
                <a:lnTo>
                  <a:pt x="14850" y="0"/>
                </a:lnTo>
                <a:cubicBezTo>
                  <a:pt x="15596" y="0"/>
                  <a:pt x="16200" y="1440"/>
                  <a:pt x="16200" y="1440"/>
                </a:cubicBezTo>
                <a:lnTo>
                  <a:pt x="16875" y="2880"/>
                </a:lnTo>
                <a:lnTo>
                  <a:pt x="20250" y="2880"/>
                </a:lnTo>
                <a:cubicBezTo>
                  <a:pt x="20995" y="2880"/>
                  <a:pt x="21600" y="3525"/>
                  <a:pt x="21600" y="4320"/>
                </a:cubicBezTo>
                <a:lnTo>
                  <a:pt x="21600" y="20160"/>
                </a:lnTo>
                <a:cubicBezTo>
                  <a:pt x="21600" y="20955"/>
                  <a:pt x="20995" y="21600"/>
                  <a:pt x="20250" y="21600"/>
                </a:cubicBezTo>
                <a:close/>
                <a:moveTo>
                  <a:pt x="20250" y="21600"/>
                </a:moveTo>
              </a:path>
            </a:pathLst>
          </a:custGeom>
          <a:solidFill>
            <a:srgbClr val="F8B32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25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29" name="Google Shape;329;p14"/>
          <p:cNvSpPr/>
          <p:nvPr/>
        </p:nvSpPr>
        <p:spPr>
          <a:xfrm>
            <a:off x="7079868" y="2225875"/>
            <a:ext cx="1717422" cy="825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350" b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UPOZNAVANJE</a:t>
            </a:r>
            <a:r>
              <a:rPr lang="hr-HR" sz="135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r-HR" sz="1350" b="1">
                <a:solidFill>
                  <a:srgbClr val="CE003D"/>
                </a:solidFill>
                <a:latin typeface="Calibri"/>
                <a:ea typeface="Calibri"/>
                <a:cs typeface="Calibri"/>
                <a:sym typeface="Calibri"/>
              </a:rPr>
              <a:t>NOVIH KULTURA i </a:t>
            </a:r>
            <a:r>
              <a:rPr lang="hr-HR" sz="1350" b="1" i="1">
                <a:solidFill>
                  <a:srgbClr val="CE003D"/>
                </a:solidFill>
                <a:latin typeface="Calibri"/>
                <a:ea typeface="Calibri"/>
                <a:cs typeface="Calibri"/>
                <a:sym typeface="Calibri"/>
              </a:rPr>
              <a:t>NETWORKING</a:t>
            </a:r>
            <a:endParaRPr sz="1350" b="1" i="1">
              <a:solidFill>
                <a:srgbClr val="CE003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30" name="Google Shape;330;p14"/>
          <p:cNvSpPr/>
          <p:nvPr/>
        </p:nvSpPr>
        <p:spPr>
          <a:xfrm>
            <a:off x="7027746" y="3209678"/>
            <a:ext cx="1740425" cy="1314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i="1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128588" marR="0" lvl="0" indent="-128588" algn="ctr" rtl="0"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1400"/>
              <a:buFont typeface="Arial"/>
              <a:buChar char="•"/>
            </a:pPr>
            <a:r>
              <a:rPr lang="hr-HR" sz="140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Upoznavanje nove države te lokalnih kulturalnih specifičnosti</a:t>
            </a:r>
            <a:endParaRPr/>
          </a:p>
          <a:p>
            <a:pPr marL="128588" marR="0" lvl="0" indent="-3968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>
              <a:solidFill>
                <a:srgbClr val="24406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171450" marR="0" lvl="0" indent="-171450" algn="ctr" rtl="0"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1400"/>
              <a:buFont typeface="Arial"/>
              <a:buChar char="•"/>
            </a:pPr>
            <a:r>
              <a:rPr lang="hr-HR" sz="140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Stjecanje međunarodnih prijateljstava i poznanstava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90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/>
          </a:p>
        </p:txBody>
      </p:sp>
      <p:sp>
        <p:nvSpPr>
          <p:cNvPr id="331" name="Google Shape;331;p14"/>
          <p:cNvSpPr txBox="1">
            <a:spLocks noGrp="1"/>
          </p:cNvSpPr>
          <p:nvPr>
            <p:ph type="title"/>
          </p:nvPr>
        </p:nvSpPr>
        <p:spPr>
          <a:xfrm>
            <a:off x="3655770" y="394122"/>
            <a:ext cx="6108200" cy="572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3600"/>
              <a:buFont typeface="Calibri"/>
              <a:buNone/>
            </a:pPr>
            <a:r>
              <a:rPr lang="hr-HR" sz="3600"/>
              <a:t>ZAŠTO SE </a:t>
            </a:r>
            <a:r>
              <a:rPr lang="hr-HR" sz="3600">
                <a:solidFill>
                  <a:srgbClr val="C00000"/>
                </a:solidFill>
              </a:rPr>
              <a:t>PRIJAVITI?</a:t>
            </a:r>
            <a:r>
              <a:rPr lang="hr-HR" sz="3240" b="1">
                <a:solidFill>
                  <a:srgbClr val="953734"/>
                </a:solidFill>
                <a:latin typeface="Raleway"/>
                <a:ea typeface="Raleway"/>
                <a:cs typeface="Raleway"/>
                <a:sym typeface="Raleway"/>
              </a:rPr>
              <a:t/>
            </a:r>
            <a:br>
              <a:rPr lang="hr-HR" sz="3240" b="1">
                <a:solidFill>
                  <a:srgbClr val="953734"/>
                </a:solidFill>
                <a:latin typeface="Raleway"/>
                <a:ea typeface="Raleway"/>
                <a:cs typeface="Raleway"/>
                <a:sym typeface="Raleway"/>
              </a:rPr>
            </a:br>
            <a:endParaRPr sz="3240">
              <a:solidFill>
                <a:srgbClr val="953734"/>
              </a:solidFill>
            </a:endParaRPr>
          </a:p>
        </p:txBody>
      </p:sp>
    </p:spTree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1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808475" y="981164"/>
            <a:ext cx="3439594" cy="228948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15"/>
          <p:cNvSpPr txBox="1">
            <a:spLocks noGrp="1"/>
          </p:cNvSpPr>
          <p:nvPr>
            <p:ph type="title"/>
          </p:nvPr>
        </p:nvSpPr>
        <p:spPr>
          <a:xfrm>
            <a:off x="2281425" y="433880"/>
            <a:ext cx="6719020" cy="572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3240"/>
              <a:buFont typeface="Calibri"/>
              <a:buNone/>
            </a:pPr>
            <a:r>
              <a:rPr lang="hr-HR" sz="3240"/>
              <a:t>Natječaj za Erasmus+ studijski boravak u ak. god. 2021./22.</a:t>
            </a:r>
            <a:endParaRPr/>
          </a:p>
        </p:txBody>
      </p:sp>
      <p:sp>
        <p:nvSpPr>
          <p:cNvPr id="338" name="Google Shape;338;p15"/>
          <p:cNvSpPr txBox="1"/>
          <p:nvPr/>
        </p:nvSpPr>
        <p:spPr>
          <a:xfrm>
            <a:off x="2434130" y="3270644"/>
            <a:ext cx="6260905" cy="646331"/>
          </a:xfrm>
          <a:prstGeom prst="rect">
            <a:avLst/>
          </a:prstGeom>
          <a:solidFill>
            <a:srgbClr val="E5B8B7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Objava Natječaja najavljena je za ožujak 2021. (točan datum i detalji natječaja nisu poznati)</a:t>
            </a:r>
            <a:endParaRPr/>
          </a:p>
        </p:txBody>
      </p:sp>
      <p:sp>
        <p:nvSpPr>
          <p:cNvPr id="339" name="Google Shape;339;p15"/>
          <p:cNvSpPr txBox="1"/>
          <p:nvPr/>
        </p:nvSpPr>
        <p:spPr>
          <a:xfrm>
            <a:off x="2275795" y="4312503"/>
            <a:ext cx="641924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*Napomena: Informacije navedene u ovoj prezentaciji ne zamjenjuju službenu natječajnu dokumentaciju koju je potrebno pažljivo pročitati ako planirate odlazak na Erasmus+ studijski boravak. 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3031"/>
        </a:solid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6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16</a:t>
            </a:fld>
            <a:endParaRPr/>
          </a:p>
        </p:txBody>
      </p:sp>
      <p:pic>
        <p:nvPicPr>
          <p:cNvPr id="345" name="Google Shape;34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1670" y="0"/>
            <a:ext cx="434859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0"/>
            <a:ext cx="411303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7"/>
          <p:cNvSpPr txBox="1"/>
          <p:nvPr/>
        </p:nvSpPr>
        <p:spPr>
          <a:xfrm>
            <a:off x="2258545" y="806735"/>
            <a:ext cx="6009806" cy="4001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600" b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Sveučilište u Zagrebu raspisuje </a:t>
            </a:r>
            <a:r>
              <a:rPr lang="hr-HR" sz="16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natječaj.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CE003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600" b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Natječaj za ak. godinu 2021./22. biti će raspisan u </a:t>
            </a:r>
            <a:r>
              <a:rPr lang="hr-HR" sz="16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ožujku 2021.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24406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60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Objava natječaja na web stranicama UNIZG, FOI-ja, Facebooku FOI-ja, FB i Instagramu FOI International….pratite!</a:t>
            </a:r>
            <a:endParaRPr/>
          </a:p>
          <a:p>
            <a:pPr marL="285750" marR="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6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FOI rangira studente </a:t>
            </a:r>
            <a:r>
              <a:rPr lang="hr-HR" sz="160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i listu šalje </a:t>
            </a:r>
            <a:r>
              <a:rPr lang="hr-HR" sz="16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Sveučilištu u Zagrebu</a:t>
            </a:r>
            <a:r>
              <a:rPr lang="hr-H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r-HR" sz="160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koje</a:t>
            </a:r>
            <a:r>
              <a:rPr lang="hr-H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r-HR" sz="16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donosi odluku o ne/stipendiranju</a:t>
            </a:r>
            <a:endParaRPr/>
          </a:p>
          <a:p>
            <a:pPr marL="214313" marR="0" lvl="0" indent="-11906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None/>
            </a:pPr>
            <a:endParaRPr sz="15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24406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60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Natječaj je obično otvoren oko 3 tjedna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60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s </a:t>
            </a:r>
            <a:r>
              <a:rPr lang="hr-HR" sz="16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velikim budžetom</a:t>
            </a:r>
            <a:r>
              <a:rPr lang="hr-H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r-HR" sz="160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za financiranje!</a:t>
            </a:r>
            <a:endParaRPr/>
          </a:p>
        </p:txBody>
      </p:sp>
      <p:sp>
        <p:nvSpPr>
          <p:cNvPr id="353" name="Google Shape;353;p17"/>
          <p:cNvSpPr/>
          <p:nvPr/>
        </p:nvSpPr>
        <p:spPr>
          <a:xfrm>
            <a:off x="1969526" y="202833"/>
            <a:ext cx="626090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 b="1">
                <a:solidFill>
                  <a:srgbClr val="E5830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r-HR" sz="3200" b="1">
                <a:solidFill>
                  <a:srgbClr val="E58301"/>
                </a:solidFill>
                <a:latin typeface="Calibri"/>
                <a:ea typeface="Calibri"/>
                <a:cs typeface="Calibri"/>
                <a:sym typeface="Calibri"/>
              </a:rPr>
              <a:t>TO DO – PRIJAVA </a:t>
            </a:r>
            <a:endParaRPr sz="2400" b="1">
              <a:solidFill>
                <a:srgbClr val="E5830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17"/>
          <p:cNvSpPr/>
          <p:nvPr/>
        </p:nvSpPr>
        <p:spPr>
          <a:xfrm>
            <a:off x="4711799" y="1267995"/>
            <a:ext cx="490240" cy="30541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5" name="Google Shape;35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90374" y="1976302"/>
            <a:ext cx="573074" cy="335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15418" y="2910147"/>
            <a:ext cx="573074" cy="335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17" descr="How To Catch Your Audiences' Attention in Under Six Seconds - Digital  Future Time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28720" y="4136097"/>
            <a:ext cx="1378652" cy="7002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8"/>
          <p:cNvSpPr txBox="1">
            <a:spLocks noGrp="1"/>
          </p:cNvSpPr>
          <p:nvPr>
            <p:ph type="title"/>
          </p:nvPr>
        </p:nvSpPr>
        <p:spPr>
          <a:xfrm>
            <a:off x="1814160" y="281175"/>
            <a:ext cx="7329840" cy="572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2800"/>
              <a:buFont typeface="Calibri"/>
              <a:buNone/>
            </a:pPr>
            <a:r>
              <a:rPr lang="hr-HR" sz="2800"/>
              <a:t>POTVRDA O ZNANJU STRANOG JEZIKA</a:t>
            </a:r>
            <a:endParaRPr/>
          </a:p>
        </p:txBody>
      </p:sp>
      <p:sp>
        <p:nvSpPr>
          <p:cNvPr id="363" name="Google Shape;363;p18"/>
          <p:cNvSpPr txBox="1">
            <a:spLocks noGrp="1"/>
          </p:cNvSpPr>
          <p:nvPr>
            <p:ph type="body" idx="1"/>
          </p:nvPr>
        </p:nvSpPr>
        <p:spPr>
          <a:xfrm>
            <a:off x="2281425" y="1350110"/>
            <a:ext cx="6108200" cy="3663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2380"/>
              <a:buChar char="•"/>
            </a:pPr>
            <a:r>
              <a:rPr lang="hr-HR" sz="2380"/>
              <a:t>Nije certifikat kao onaj iz škole stranih jezika!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476"/>
              </a:spcBef>
              <a:spcAft>
                <a:spcPts val="0"/>
              </a:spcAft>
              <a:buClr>
                <a:srgbClr val="244061"/>
              </a:buClr>
              <a:buSzPts val="2380"/>
              <a:buChar char="•"/>
            </a:pPr>
            <a:r>
              <a:rPr lang="hr-HR" sz="2380" b="1"/>
              <a:t>Engleski ili njemački </a:t>
            </a:r>
            <a:r>
              <a:rPr lang="hr-HR" sz="1785"/>
              <a:t>(ako se ide u zemlje njemačkog govornog područja)</a:t>
            </a:r>
            <a:endParaRPr sz="1700"/>
          </a:p>
          <a:p>
            <a:pPr marL="342900" lvl="0" indent="-342900" algn="l" rtl="0">
              <a:lnSpc>
                <a:spcPct val="90000"/>
              </a:lnSpc>
              <a:spcBef>
                <a:spcPts val="476"/>
              </a:spcBef>
              <a:spcAft>
                <a:spcPts val="0"/>
              </a:spcAft>
              <a:buClr>
                <a:srgbClr val="244061"/>
              </a:buClr>
              <a:buSzPts val="2380"/>
              <a:buChar char="•"/>
            </a:pPr>
            <a:r>
              <a:rPr lang="hr-HR" sz="2380" b="1"/>
              <a:t>Studenti 1. godine PDS-a</a:t>
            </a:r>
            <a:endParaRPr/>
          </a:p>
          <a:p>
            <a:pPr marL="742950" lvl="1" indent="-285750" algn="l" rtl="0">
              <a:lnSpc>
                <a:spcPct val="90000"/>
              </a:lnSpc>
              <a:spcBef>
                <a:spcPts val="357"/>
              </a:spcBef>
              <a:spcAft>
                <a:spcPts val="0"/>
              </a:spcAft>
              <a:buClr>
                <a:srgbClr val="244061"/>
              </a:buClr>
              <a:buSzPts val="1785"/>
              <a:buFont typeface="Noto Sans Symbols"/>
              <a:buChar char="▪"/>
            </a:pPr>
            <a:r>
              <a:rPr lang="hr-HR" sz="1785"/>
              <a:t>Izdaje škola stranih jezika</a:t>
            </a:r>
            <a:endParaRPr/>
          </a:p>
          <a:p>
            <a:pPr marL="742950" lvl="1" indent="-285750" algn="l" rtl="0">
              <a:lnSpc>
                <a:spcPct val="90000"/>
              </a:lnSpc>
              <a:spcBef>
                <a:spcPts val="357"/>
              </a:spcBef>
              <a:spcAft>
                <a:spcPts val="0"/>
              </a:spcAft>
              <a:buClr>
                <a:srgbClr val="244061"/>
              </a:buClr>
              <a:buSzPts val="1785"/>
              <a:buFont typeface="Noto Sans Symbols"/>
              <a:buChar char="▪"/>
            </a:pPr>
            <a:r>
              <a:rPr lang="hr-HR" sz="1785"/>
              <a:t>Cijena oko 350 kn (najpovoljnije u VŽ) – moguće sufinanciranje od strane FOI-ja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476"/>
              </a:spcBef>
              <a:spcAft>
                <a:spcPts val="0"/>
              </a:spcAft>
              <a:buClr>
                <a:srgbClr val="244061"/>
              </a:buClr>
              <a:buSzPts val="2380"/>
              <a:buChar char="•"/>
            </a:pPr>
            <a:r>
              <a:rPr lang="hr-HR" sz="2380" b="1"/>
              <a:t>Ostali studenti</a:t>
            </a:r>
            <a:endParaRPr/>
          </a:p>
          <a:p>
            <a:pPr marL="742950" lvl="1" indent="-285750" algn="l" rtl="0">
              <a:lnSpc>
                <a:spcPct val="90000"/>
              </a:lnSpc>
              <a:spcBef>
                <a:spcPts val="357"/>
              </a:spcBef>
              <a:spcAft>
                <a:spcPts val="0"/>
              </a:spcAft>
              <a:buClr>
                <a:srgbClr val="244061"/>
              </a:buClr>
              <a:buSzPts val="1785"/>
              <a:buFont typeface="Noto Sans Symbols"/>
              <a:buChar char="▪"/>
            </a:pPr>
            <a:r>
              <a:rPr lang="hr-HR" sz="1785"/>
              <a:t>Izdaje Ured za međunarodnu suradnju FOI-ja za jezik koji je student slušao na FOI-ju (minimalno </a:t>
            </a:r>
            <a:r>
              <a:rPr lang="hr-HR" sz="1785" u="sng"/>
              <a:t>dva semestra</a:t>
            </a:r>
            <a:r>
              <a:rPr lang="hr-HR" sz="1785"/>
              <a:t>)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" name="Google Shape;368;p19"/>
          <p:cNvGraphicFramePr/>
          <p:nvPr/>
        </p:nvGraphicFramePr>
        <p:xfrm>
          <a:off x="2281425" y="590135"/>
          <a:ext cx="6288800" cy="3418000"/>
        </p:xfrm>
        <a:graphic>
          <a:graphicData uri="http://schemas.openxmlformats.org/drawingml/2006/table">
            <a:tbl>
              <a:tblPr firstRow="1" firstCol="1" bandRow="1">
                <a:noFill/>
                <a:tableStyleId>{71188920-03FB-44B0-BC83-FBFE7A62BD9A}</a:tableStyleId>
              </a:tblPr>
              <a:tblGrid>
                <a:gridCol w="171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5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1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9350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400" u="none" strike="noStrike" cap="none"/>
                        <a:t>Zemlje</a:t>
                      </a:r>
                      <a:endParaRPr sz="240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7150" anchor="ctr"/>
                </a:tc>
                <a:tc h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400" u="none" strike="noStrike" cap="none"/>
                        <a:t>Financijska potpora (EUR mjesečno)</a:t>
                      </a:r>
                      <a:endParaRPr sz="1400" u="none" strike="noStrike" cap="none">
                        <a:solidFill>
                          <a:srgbClr val="0C0C0C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715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3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400" u="none" strike="noStrike" cap="none"/>
                        <a:t>Grupa 1 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200" u="none" strike="noStrike" cap="none"/>
                        <a:t>Programske države s 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200" u="none" strike="noStrike" cap="none"/>
                        <a:t>nižim troškovima</a:t>
                      </a:r>
                      <a:endParaRPr sz="1200" u="none" strike="noStrike" cap="none">
                        <a:solidFill>
                          <a:srgbClr val="0C0C0C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715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400" u="none" strike="noStrike" cap="none"/>
                        <a:t>Bugarska, Češka, Estonija, Latvija, Litva, Mađarska, Sj. Makedonija, Poljska, Rumunjska, Slovenija, Slovačka, Turska</a:t>
                      </a:r>
                      <a:endParaRPr sz="1400" u="none" strike="noStrike" cap="none">
                        <a:solidFill>
                          <a:srgbClr val="0C0C0C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71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400" u="none" strike="noStrike" cap="none"/>
                        <a:t>470 €</a:t>
                      </a:r>
                      <a:endParaRPr sz="14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715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2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400" u="none" strike="noStrike" cap="none"/>
                        <a:t>Grupa 2 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200" u="none" strike="noStrike" cap="none"/>
                        <a:t>Programske države sa  srednjim troškovima života</a:t>
                      </a:r>
                      <a:endParaRPr sz="1200" u="none" strike="noStrike" cap="none">
                        <a:solidFill>
                          <a:srgbClr val="0C0C0C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715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400" u="none" strike="noStrike" cap="none"/>
                        <a:t>Austrija, Belgija, Cipar, Francuska, Italija, Grčka, Malta, Nizozemska, Njemačka, Portugal, Španjolska</a:t>
                      </a:r>
                      <a:endParaRPr sz="1400" u="none" strike="noStrike" cap="none">
                        <a:solidFill>
                          <a:srgbClr val="0C0C0C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71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400" u="none" strike="noStrike" cap="none"/>
                        <a:t>520 €</a:t>
                      </a:r>
                      <a:endParaRPr sz="14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715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2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400" u="none" strike="noStrike" cap="none"/>
                        <a:t>Grupa 3 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200" u="none" strike="noStrike" cap="none"/>
                        <a:t>Programske države s višim troškovima života</a:t>
                      </a:r>
                      <a:endParaRPr sz="1200" u="none" strike="noStrike" cap="none">
                        <a:solidFill>
                          <a:srgbClr val="0C0C0C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715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400" u="none" strike="noStrike" cap="none"/>
                        <a:t>Danska, Finska, Irska, Island, Lihtenštajn, Luksemburg, Norveška, Švedska, Ujedinjeno Kraljevstvo</a:t>
                      </a:r>
                      <a:endParaRPr sz="1400" u="none" strike="noStrike" cap="none">
                        <a:solidFill>
                          <a:srgbClr val="0C0C0C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71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400" u="none" strike="noStrike" cap="none"/>
                        <a:t>520 €</a:t>
                      </a:r>
                      <a:endParaRPr sz="14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715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69" name="Google Shape;369;p19"/>
          <p:cNvSpPr txBox="1"/>
          <p:nvPr/>
        </p:nvSpPr>
        <p:spPr>
          <a:xfrm>
            <a:off x="2134524" y="128470"/>
            <a:ext cx="687294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IZNOSI </a:t>
            </a:r>
            <a:r>
              <a:rPr lang="hr-HR" sz="2400">
                <a:solidFill>
                  <a:srgbClr val="E58301"/>
                </a:solidFill>
                <a:latin typeface="Calibri"/>
                <a:ea typeface="Calibri"/>
                <a:cs typeface="Calibri"/>
                <a:sym typeface="Calibri"/>
              </a:rPr>
              <a:t>STIPENDIJE PO ZEMLJAMA (</a:t>
            </a:r>
            <a:r>
              <a:rPr lang="hr-HR" sz="2400" u="sng">
                <a:solidFill>
                  <a:srgbClr val="E58301"/>
                </a:solidFill>
                <a:latin typeface="Calibri"/>
                <a:ea typeface="Calibri"/>
                <a:cs typeface="Calibri"/>
                <a:sym typeface="Calibri"/>
              </a:rPr>
              <a:t>ak. god. 2020./21</a:t>
            </a:r>
            <a:r>
              <a:rPr lang="hr-HR" sz="2400">
                <a:solidFill>
                  <a:srgbClr val="E5830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</p:txBody>
      </p:sp>
      <p:sp>
        <p:nvSpPr>
          <p:cNvPr id="370" name="Google Shape;370;p19"/>
          <p:cNvSpPr txBox="1"/>
          <p:nvPr/>
        </p:nvSpPr>
        <p:spPr>
          <a:xfrm>
            <a:off x="2281425" y="3883951"/>
            <a:ext cx="5708561" cy="1338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4313" marR="0" lvl="0" indent="-12858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4313" marR="0" lvl="0" indent="-21431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</a:pPr>
            <a:r>
              <a:rPr lang="hr-HR" sz="135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Studenti u nepovoljnom položaju – dodatno financiranje od 200€ mjesečno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Char char="-"/>
            </a:pPr>
            <a:r>
              <a:rPr lang="hr-HR" sz="135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studenti nižeg socioekonomskog statusa te druge podzastupljene i ranjive skupine studenata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35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hr-HR" sz="135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Napomena – iznosi se odnose na Erasmus mobilnosti u akademskoj godini 2020./21. 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"/>
          <p:cNvSpPr txBox="1">
            <a:spLocks noGrp="1"/>
          </p:cNvSpPr>
          <p:nvPr>
            <p:ph type="title"/>
          </p:nvPr>
        </p:nvSpPr>
        <p:spPr>
          <a:xfrm>
            <a:off x="2586835" y="281175"/>
            <a:ext cx="5802790" cy="572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3240"/>
              <a:buFont typeface="Calibri"/>
              <a:buNone/>
            </a:pPr>
            <a:r>
              <a:rPr lang="hr-HR" sz="3240"/>
              <a:t>Sadržaj</a:t>
            </a:r>
            <a:endParaRPr sz="3240"/>
          </a:p>
        </p:txBody>
      </p:sp>
      <p:sp>
        <p:nvSpPr>
          <p:cNvPr id="235" name="Google Shape;235;p2"/>
          <p:cNvSpPr txBox="1">
            <a:spLocks noGrp="1"/>
          </p:cNvSpPr>
          <p:nvPr>
            <p:ph type="body" idx="1"/>
          </p:nvPr>
        </p:nvSpPr>
        <p:spPr>
          <a:xfrm>
            <a:off x="2281425" y="1044700"/>
            <a:ext cx="6108200" cy="3663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2380"/>
              <a:buFont typeface="Calibri"/>
              <a:buAutoNum type="arabicPeriod"/>
            </a:pPr>
            <a:r>
              <a:rPr lang="hr-HR" sz="2380"/>
              <a:t>Upoznavanje i uvodno o Erasmus+ programu</a:t>
            </a:r>
            <a:endParaRPr/>
          </a:p>
          <a:p>
            <a:pPr marL="342900" lvl="0" indent="-342900" algn="just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rgbClr val="244061"/>
              </a:buClr>
              <a:buSzPts val="2380"/>
              <a:buFont typeface="Calibri"/>
              <a:buAutoNum type="arabicPeriod"/>
            </a:pPr>
            <a:r>
              <a:rPr lang="hr-HR" sz="2380"/>
              <a:t>Erasmus+ studijski boravak – osnovne informacije</a:t>
            </a:r>
            <a:endParaRPr/>
          </a:p>
          <a:p>
            <a:pPr marL="342900" lvl="0" indent="-342900" algn="just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rgbClr val="244061"/>
              </a:buClr>
              <a:buSzPts val="2380"/>
              <a:buFont typeface="Calibri"/>
              <a:buAutoNum type="arabicPeriod"/>
            </a:pPr>
            <a:r>
              <a:rPr lang="hr-HR" sz="2380"/>
              <a:t>Tijek prijave i stipendije</a:t>
            </a:r>
            <a:endParaRPr/>
          </a:p>
          <a:p>
            <a:pPr marL="342900" lvl="0" indent="-342900" algn="just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rgbClr val="244061"/>
              </a:buClr>
              <a:buSzPts val="2380"/>
              <a:buFont typeface="Calibri"/>
              <a:buAutoNum type="arabicPeriod"/>
            </a:pPr>
            <a:r>
              <a:rPr lang="hr-HR" sz="2380"/>
              <a:t>Planiranje semestra na razmjeni i odabir predmeta</a:t>
            </a:r>
            <a:endParaRPr/>
          </a:p>
          <a:p>
            <a:pPr marL="342900" lvl="0" indent="-342900" algn="just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rgbClr val="244061"/>
              </a:buClr>
              <a:buSzPts val="2380"/>
              <a:buFont typeface="Calibri"/>
              <a:buAutoNum type="arabicPeriod"/>
            </a:pPr>
            <a:r>
              <a:rPr lang="hr-HR" sz="2380"/>
              <a:t>Partnerska sveučilišta FOI-ja</a:t>
            </a:r>
            <a:endParaRPr/>
          </a:p>
          <a:p>
            <a:pPr marL="342900" lvl="0" indent="-342900" algn="just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rgbClr val="244061"/>
              </a:buClr>
              <a:buSzPts val="2380"/>
              <a:buFont typeface="Calibri"/>
              <a:buAutoNum type="arabicPeriod"/>
            </a:pPr>
            <a:r>
              <a:rPr lang="hr-HR" sz="2380"/>
              <a:t>Erasmus+ stručna praksa – osnovne informacije</a:t>
            </a:r>
            <a:endParaRPr/>
          </a:p>
          <a:p>
            <a:pPr marL="342900" lvl="0" indent="-342900" algn="just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rgbClr val="244061"/>
              </a:buClr>
              <a:buSzPts val="2380"/>
              <a:buFont typeface="Calibri"/>
              <a:buAutoNum type="arabicPeriod"/>
            </a:pPr>
            <a:r>
              <a:rPr lang="hr-HR" sz="2380"/>
              <a:t>Erasmus iskustva FOI studenata</a:t>
            </a:r>
            <a:endParaRPr/>
          </a:p>
          <a:p>
            <a:pPr marL="0" lvl="0" indent="0" algn="just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rgbClr val="244061"/>
              </a:buClr>
              <a:buSzPts val="2380"/>
              <a:buNone/>
            </a:pPr>
            <a:endParaRPr sz="2380">
              <a:highlight>
                <a:srgbClr val="FFFF00"/>
              </a:highlight>
            </a:endParaRPr>
          </a:p>
        </p:txBody>
      </p:sp>
    </p:spTree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0"/>
          <p:cNvSpPr txBox="1">
            <a:spLocks noGrp="1"/>
          </p:cNvSpPr>
          <p:nvPr>
            <p:ph type="title"/>
          </p:nvPr>
        </p:nvSpPr>
        <p:spPr>
          <a:xfrm>
            <a:off x="2184278" y="128470"/>
            <a:ext cx="5747232" cy="916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E58301"/>
              </a:buClr>
              <a:buSzPts val="2800"/>
              <a:buFont typeface="Calibri"/>
              <a:buNone/>
            </a:pPr>
            <a:r>
              <a:rPr lang="hr-HR" sz="2800">
                <a:solidFill>
                  <a:srgbClr val="E58301"/>
                </a:solidFill>
              </a:rPr>
              <a:t>SUFINANCIRANJE FOI-ja</a:t>
            </a:r>
            <a:endParaRPr/>
          </a:p>
        </p:txBody>
      </p:sp>
      <p:sp>
        <p:nvSpPr>
          <p:cNvPr id="376" name="Google Shape;376;p20"/>
          <p:cNvSpPr txBox="1">
            <a:spLocks noGrp="1"/>
          </p:cNvSpPr>
          <p:nvPr>
            <p:ph type="body" idx="1"/>
          </p:nvPr>
        </p:nvSpPr>
        <p:spPr>
          <a:xfrm>
            <a:off x="2281425" y="1044700"/>
            <a:ext cx="4266590" cy="3663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2600"/>
              <a:buChar char="•"/>
            </a:pPr>
            <a:r>
              <a:rPr lang="hr-HR" sz="2600" b="1"/>
              <a:t>moguće 2 financijske potpore studentima na razmjeni u </a:t>
            </a:r>
            <a:r>
              <a:rPr lang="hr-HR" sz="2600" b="1" u="sng"/>
              <a:t>Francuskoj</a:t>
            </a:r>
            <a:r>
              <a:rPr lang="hr-HR" sz="2600" b="1"/>
              <a:t>:</a:t>
            </a:r>
            <a:endParaRPr/>
          </a:p>
          <a:p>
            <a:pPr marL="742950" lvl="1" indent="-285750" algn="l" rtl="0">
              <a:spcBef>
                <a:spcPts val="480"/>
              </a:spcBef>
              <a:spcAft>
                <a:spcPts val="0"/>
              </a:spcAft>
              <a:buClr>
                <a:srgbClr val="244061"/>
              </a:buClr>
              <a:buSzPts val="2400"/>
              <a:buFont typeface="Noto Sans Symbols"/>
              <a:buChar char="▪"/>
            </a:pPr>
            <a:r>
              <a:rPr lang="hr-HR" sz="2400"/>
              <a:t>jedna za ESIEA-u</a:t>
            </a:r>
            <a:endParaRPr/>
          </a:p>
          <a:p>
            <a:pPr marL="742950" lvl="1" indent="-285750" algn="l" rtl="0">
              <a:spcBef>
                <a:spcPts val="440"/>
              </a:spcBef>
              <a:spcAft>
                <a:spcPts val="0"/>
              </a:spcAft>
              <a:buClr>
                <a:srgbClr val="244061"/>
              </a:buClr>
              <a:buSzPts val="2200"/>
              <a:buFont typeface="Noto Sans Symbols"/>
              <a:buChar char="▪"/>
            </a:pPr>
            <a:r>
              <a:rPr lang="hr-HR" sz="2200"/>
              <a:t>jedna za ESIEA/UPEC/EPITECH</a:t>
            </a:r>
            <a:endParaRPr/>
          </a:p>
          <a:p>
            <a:pPr marL="742950" lvl="1" indent="-285750" algn="l" rtl="0">
              <a:spcBef>
                <a:spcPts val="440"/>
              </a:spcBef>
              <a:spcAft>
                <a:spcPts val="0"/>
              </a:spcAft>
              <a:buClr>
                <a:srgbClr val="244061"/>
              </a:buClr>
              <a:buSzPts val="2200"/>
              <a:buFont typeface="Noto Sans Symbols"/>
              <a:buChar char="▪"/>
            </a:pPr>
            <a:r>
              <a:rPr lang="hr-HR" sz="2200"/>
              <a:t>dodjeluju se za prva 2 studenta na rang listi FOI-ja</a:t>
            </a:r>
            <a:endParaRPr/>
          </a:p>
          <a:p>
            <a:pPr marL="742950" lvl="1" indent="-107950" algn="l" rtl="0">
              <a:spcBef>
                <a:spcPts val="560"/>
              </a:spcBef>
              <a:spcAft>
                <a:spcPts val="0"/>
              </a:spcAft>
              <a:buClr>
                <a:srgbClr val="244061"/>
              </a:buClr>
              <a:buSzPts val="2800"/>
              <a:buFont typeface="Noto Sans Symbols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377" name="Google Shape;377;p20"/>
          <p:cNvSpPr txBox="1"/>
          <p:nvPr/>
        </p:nvSpPr>
        <p:spPr>
          <a:xfrm>
            <a:off x="6862575" y="891995"/>
            <a:ext cx="1875211" cy="120032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rgbClr val="E58301"/>
                </a:solidFill>
                <a:latin typeface="Calibri"/>
                <a:ea typeface="Calibri"/>
                <a:cs typeface="Calibri"/>
                <a:sym typeface="Calibri"/>
              </a:rPr>
              <a:t>Iznos FOI-jeve mjesečne financijske potpore: </a:t>
            </a:r>
            <a:r>
              <a:rPr lang="hr-HR" sz="1800" b="1">
                <a:solidFill>
                  <a:srgbClr val="E58301"/>
                </a:solidFill>
                <a:latin typeface="Calibri"/>
                <a:ea typeface="Calibri"/>
                <a:cs typeface="Calibri"/>
                <a:sym typeface="Calibri"/>
              </a:rPr>
              <a:t>150 EUR</a:t>
            </a:r>
            <a:endParaRPr sz="1200">
              <a:solidFill>
                <a:srgbClr val="E5830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8" name="Google Shape;378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03607" y="2136716"/>
            <a:ext cx="1863587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1"/>
          <p:cNvSpPr txBox="1">
            <a:spLocks noGrp="1"/>
          </p:cNvSpPr>
          <p:nvPr>
            <p:ph type="title"/>
          </p:nvPr>
        </p:nvSpPr>
        <p:spPr>
          <a:xfrm>
            <a:off x="2238198" y="218110"/>
            <a:ext cx="6621126" cy="572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E58301"/>
              </a:buClr>
              <a:buSzPts val="2600"/>
              <a:buFont typeface="Calibri"/>
              <a:buNone/>
            </a:pPr>
            <a:r>
              <a:rPr lang="hr-HR" sz="2600">
                <a:solidFill>
                  <a:srgbClr val="E58301"/>
                </a:solidFill>
              </a:rPr>
              <a:t>STUDENTSKE MEĐUNARODNE ORGANIZACIJE</a:t>
            </a:r>
            <a:endParaRPr/>
          </a:p>
        </p:txBody>
      </p:sp>
      <p:sp>
        <p:nvSpPr>
          <p:cNvPr id="384" name="Google Shape;384;p21"/>
          <p:cNvSpPr txBox="1">
            <a:spLocks noGrp="1"/>
          </p:cNvSpPr>
          <p:nvPr>
            <p:ph type="body" idx="1"/>
          </p:nvPr>
        </p:nvSpPr>
        <p:spPr>
          <a:xfrm>
            <a:off x="2128720" y="950174"/>
            <a:ext cx="4275738" cy="2088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2000"/>
              <a:buFont typeface="Noto Sans Symbols"/>
              <a:buChar char="⮚"/>
            </a:pPr>
            <a:r>
              <a:rPr lang="hr-HR" sz="2000"/>
              <a:t>pomažu integraciji međunarodnih studenata kroz mnoštvo aktivnosti (buddy sistem, organiziranje zabava, druženja, izleta…)</a:t>
            </a:r>
            <a:endParaRPr sz="2000" b="1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rgbClr val="244061"/>
              </a:buClr>
              <a:buSzPts val="2000"/>
              <a:buFont typeface="Noto Sans Symbols"/>
              <a:buChar char="▪"/>
            </a:pPr>
            <a:r>
              <a:rPr lang="hr-HR" sz="2000" b="1"/>
              <a:t>ESN - Erasmus Student Network </a:t>
            </a:r>
            <a:r>
              <a:rPr lang="hr-HR" sz="2000"/>
              <a:t>(najveća)</a:t>
            </a:r>
            <a:endParaRPr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rgbClr val="244061"/>
              </a:buClr>
              <a:buSzPts val="2000"/>
              <a:buFont typeface="Noto Sans Symbols"/>
              <a:buChar char="▪"/>
            </a:pPr>
            <a:r>
              <a:rPr lang="hr-HR" sz="2000"/>
              <a:t>Erasmus Nation</a:t>
            </a:r>
            <a:endParaRPr sz="200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rgbClr val="244061"/>
              </a:buClr>
              <a:buSzPts val="2000"/>
              <a:buFont typeface="Noto Sans Symbols"/>
              <a:buChar char="▪"/>
            </a:pPr>
            <a:r>
              <a:rPr lang="hr-HR" sz="2000"/>
              <a:t>Exchange your life: Erasmus Community</a:t>
            </a:r>
            <a:endParaRPr sz="2000"/>
          </a:p>
        </p:txBody>
      </p:sp>
      <p:pic>
        <p:nvPicPr>
          <p:cNvPr id="385" name="Google Shape;38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82904" y="1009567"/>
            <a:ext cx="2098010" cy="98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28720" y="3946095"/>
            <a:ext cx="2901397" cy="1032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62575" y="2571750"/>
            <a:ext cx="2124075" cy="216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2"/>
          <p:cNvSpPr txBox="1">
            <a:spLocks noGrp="1"/>
          </p:cNvSpPr>
          <p:nvPr>
            <p:ph type="title"/>
          </p:nvPr>
        </p:nvSpPr>
        <p:spPr>
          <a:xfrm>
            <a:off x="296260" y="2724455"/>
            <a:ext cx="549738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hr-HR" sz="3200" b="1">
                <a:solidFill>
                  <a:schemeClr val="lt1"/>
                </a:solidFill>
              </a:rPr>
              <a:t>PLANIRANJE SEMESTRA NA RAZMJENI I ODABIR PREDMETA</a:t>
            </a:r>
            <a:r>
              <a:rPr lang="hr-HR" sz="3200" b="1"/>
              <a:t/>
            </a:r>
            <a:br>
              <a:rPr lang="hr-HR" sz="3200" b="1"/>
            </a:br>
            <a:r>
              <a:rPr lang="hr-HR" sz="3200" b="1"/>
              <a:t/>
            </a:r>
            <a:br>
              <a:rPr lang="hr-HR" sz="3200" b="1"/>
            </a:br>
            <a:r>
              <a:rPr lang="hr-HR" sz="2800" b="1"/>
              <a:t>Doc. dr. sc. Martina Tomičić Furjan</a:t>
            </a:r>
            <a:br>
              <a:rPr lang="hr-HR" sz="2800" b="1"/>
            </a:br>
            <a:r>
              <a:rPr lang="hr-HR" sz="2800" b="1"/>
              <a:t>ECTS koordinatorica</a:t>
            </a:r>
            <a:br>
              <a:rPr lang="hr-HR" sz="2800" b="1"/>
            </a:br>
            <a:r>
              <a:rPr lang="hr-HR" sz="3200" b="1"/>
              <a:t/>
            </a:r>
            <a:br>
              <a:rPr lang="hr-HR" sz="3200" b="1"/>
            </a:br>
            <a:r>
              <a:rPr lang="hr-HR" sz="2400" b="1"/>
              <a:t>ects.coordinator@foi.unizg.hr</a:t>
            </a:r>
            <a:endParaRPr sz="3200" b="1"/>
          </a:p>
        </p:txBody>
      </p:sp>
      <p:pic>
        <p:nvPicPr>
          <p:cNvPr id="393" name="Google Shape;393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37844" y="1655520"/>
            <a:ext cx="1951781" cy="31456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3"/>
          <p:cNvSpPr txBox="1">
            <a:spLocks noGrp="1"/>
          </p:cNvSpPr>
          <p:nvPr>
            <p:ph type="title"/>
          </p:nvPr>
        </p:nvSpPr>
        <p:spPr>
          <a:xfrm>
            <a:off x="448965" y="281175"/>
            <a:ext cx="8246070" cy="61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3100"/>
              <a:buFont typeface="Calibri"/>
              <a:buNone/>
            </a:pPr>
            <a:r>
              <a:rPr lang="hr-HR" sz="3100" i="1"/>
              <a:t>WISH LISTA</a:t>
            </a:r>
            <a:endParaRPr i="1"/>
          </a:p>
        </p:txBody>
      </p:sp>
      <p:grpSp>
        <p:nvGrpSpPr>
          <p:cNvPr id="399" name="Google Shape;399;p23"/>
          <p:cNvGrpSpPr/>
          <p:nvPr/>
        </p:nvGrpSpPr>
        <p:grpSpPr>
          <a:xfrm>
            <a:off x="-22882" y="1394770"/>
            <a:ext cx="6718721" cy="3264269"/>
            <a:chOff x="0" y="200540"/>
            <a:chExt cx="6718721" cy="3264269"/>
          </a:xfrm>
        </p:grpSpPr>
        <p:sp>
          <p:nvSpPr>
            <p:cNvPr id="400" name="Google Shape;400;p23"/>
            <p:cNvSpPr/>
            <p:nvPr/>
          </p:nvSpPr>
          <p:spPr>
            <a:xfrm>
              <a:off x="0" y="200540"/>
              <a:ext cx="6718721" cy="97850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BF504D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3"/>
            <p:cNvSpPr txBox="1"/>
            <p:nvPr/>
          </p:nvSpPr>
          <p:spPr>
            <a:xfrm>
              <a:off x="0" y="445165"/>
              <a:ext cx="6474096" cy="4892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254000" bIns="1553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hr-HR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Sveučilišta koja mogu odabrati za razmjenu</a:t>
              </a:r>
              <a:endParaRPr/>
            </a:p>
          </p:txBody>
        </p:sp>
        <p:sp>
          <p:nvSpPr>
            <p:cNvPr id="402" name="Google Shape;402;p23"/>
            <p:cNvSpPr/>
            <p:nvPr/>
          </p:nvSpPr>
          <p:spPr>
            <a:xfrm>
              <a:off x="0" y="955106"/>
              <a:ext cx="2069366" cy="1884954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BF50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3"/>
            <p:cNvSpPr txBox="1"/>
            <p:nvPr/>
          </p:nvSpPr>
          <p:spPr>
            <a:xfrm>
              <a:off x="0" y="955106"/>
              <a:ext cx="2069366" cy="18849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4061"/>
                </a:buClr>
                <a:buSzPts val="1800"/>
                <a:buFont typeface="Calibri"/>
                <a:buNone/>
              </a:pPr>
              <a:r>
                <a:rPr lang="hr-HR" sz="1800">
                  <a:solidFill>
                    <a:srgbClr val="244061"/>
                  </a:solidFill>
                  <a:latin typeface="Calibri"/>
                  <a:ea typeface="Calibri"/>
                  <a:cs typeface="Calibri"/>
                  <a:sym typeface="Calibri"/>
                </a:rPr>
                <a:t>Odaberi odgovarajuća sveučilišta za razmjenu sukladno studiju i razini na FOI</a:t>
              </a:r>
              <a:endParaRPr/>
            </a:p>
          </p:txBody>
        </p:sp>
        <p:sp>
          <p:nvSpPr>
            <p:cNvPr id="404" name="Google Shape;404;p23"/>
            <p:cNvSpPr/>
            <p:nvPr/>
          </p:nvSpPr>
          <p:spPr>
            <a:xfrm>
              <a:off x="2069366" y="526707"/>
              <a:ext cx="4649354" cy="97850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BB9952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3"/>
            <p:cNvSpPr txBox="1"/>
            <p:nvPr/>
          </p:nvSpPr>
          <p:spPr>
            <a:xfrm>
              <a:off x="2069366" y="771332"/>
              <a:ext cx="4404729" cy="4892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254000" bIns="1553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hr-HR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Sveučilišta na koja želim ići</a:t>
              </a:r>
              <a:endParaRPr/>
            </a:p>
          </p:txBody>
        </p:sp>
        <p:sp>
          <p:nvSpPr>
            <p:cNvPr id="406" name="Google Shape;406;p23"/>
            <p:cNvSpPr/>
            <p:nvPr/>
          </p:nvSpPr>
          <p:spPr>
            <a:xfrm>
              <a:off x="2069366" y="1281273"/>
              <a:ext cx="2069366" cy="1884954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BB99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3"/>
            <p:cNvSpPr txBox="1"/>
            <p:nvPr/>
          </p:nvSpPr>
          <p:spPr>
            <a:xfrm>
              <a:off x="2069366" y="1281273"/>
              <a:ext cx="2069366" cy="18849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4061"/>
                </a:buClr>
                <a:buSzPts val="1800"/>
                <a:buFont typeface="Calibri"/>
                <a:buNone/>
              </a:pPr>
              <a:r>
                <a:rPr lang="hr-HR" sz="1800">
                  <a:solidFill>
                    <a:srgbClr val="244061"/>
                  </a:solidFill>
                  <a:latin typeface="Calibri"/>
                  <a:ea typeface="Calibri"/>
                  <a:cs typeface="Calibri"/>
                  <a:sym typeface="Calibri"/>
                </a:rPr>
                <a:t>Odaberi destinaciju (blizu /daleko, istok / zapad, sjever /jug)</a:t>
              </a:r>
              <a:endParaRPr/>
            </a:p>
          </p:txBody>
        </p:sp>
        <p:sp>
          <p:nvSpPr>
            <p:cNvPr id="408" name="Google Shape;408;p23"/>
            <p:cNvSpPr/>
            <p:nvPr/>
          </p:nvSpPr>
          <p:spPr>
            <a:xfrm>
              <a:off x="4138732" y="852875"/>
              <a:ext cx="2579988" cy="97850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99B95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3"/>
            <p:cNvSpPr txBox="1"/>
            <p:nvPr/>
          </p:nvSpPr>
          <p:spPr>
            <a:xfrm>
              <a:off x="4138732" y="1097500"/>
              <a:ext cx="2335363" cy="4892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254000" bIns="1553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hr-HR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Top 3 Sveučilišta</a:t>
              </a:r>
              <a:endParaRPr/>
            </a:p>
          </p:txBody>
        </p:sp>
        <p:sp>
          <p:nvSpPr>
            <p:cNvPr id="410" name="Google Shape;410;p23"/>
            <p:cNvSpPr/>
            <p:nvPr/>
          </p:nvSpPr>
          <p:spPr>
            <a:xfrm>
              <a:off x="4138732" y="1607441"/>
              <a:ext cx="2069366" cy="1857368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99B95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3"/>
            <p:cNvSpPr txBox="1"/>
            <p:nvPr/>
          </p:nvSpPr>
          <p:spPr>
            <a:xfrm>
              <a:off x="4138732" y="1607441"/>
              <a:ext cx="2069366" cy="18573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44061"/>
                </a:buClr>
                <a:buSzPts val="1800"/>
                <a:buFont typeface="Calibri"/>
                <a:buNone/>
              </a:pPr>
              <a:r>
                <a:rPr lang="hr-HR" sz="1800">
                  <a:solidFill>
                    <a:srgbClr val="244061"/>
                  </a:solidFill>
                  <a:latin typeface="Calibri"/>
                  <a:ea typeface="Calibri"/>
                  <a:cs typeface="Calibri"/>
                  <a:sym typeface="Calibri"/>
                </a:rPr>
                <a:t>Suzi izbor sukladno mogućnostima i željama</a:t>
              </a:r>
              <a:endParaRPr/>
            </a:p>
          </p:txBody>
        </p:sp>
      </p:grpSp>
      <p:sp>
        <p:nvSpPr>
          <p:cNvPr id="412" name="Google Shape;412;p23"/>
          <p:cNvSpPr/>
          <p:nvPr/>
        </p:nvSpPr>
        <p:spPr>
          <a:xfrm>
            <a:off x="6811830" y="1210559"/>
            <a:ext cx="2281425" cy="2443280"/>
          </a:xfrm>
          <a:custGeom>
            <a:avLst/>
            <a:gdLst/>
            <a:ahLst/>
            <a:cxnLst/>
            <a:rect l="l" t="t" r="r" b="b"/>
            <a:pathLst>
              <a:path w="2281425" h="2443280" fill="none" extrusionOk="0">
                <a:moveTo>
                  <a:pt x="0" y="0"/>
                </a:moveTo>
                <a:cubicBezTo>
                  <a:pt x="239303" y="-7566"/>
                  <a:pt x="345934" y="23104"/>
                  <a:pt x="593171" y="0"/>
                </a:cubicBezTo>
                <a:cubicBezTo>
                  <a:pt x="840408" y="-23104"/>
                  <a:pt x="946496" y="41063"/>
                  <a:pt x="1117898" y="0"/>
                </a:cubicBezTo>
                <a:cubicBezTo>
                  <a:pt x="1289300" y="-41063"/>
                  <a:pt x="1518682" y="41890"/>
                  <a:pt x="1688255" y="0"/>
                </a:cubicBezTo>
                <a:cubicBezTo>
                  <a:pt x="1857828" y="-41890"/>
                  <a:pt x="2134251" y="14333"/>
                  <a:pt x="2281425" y="0"/>
                </a:cubicBezTo>
                <a:cubicBezTo>
                  <a:pt x="2312856" y="206084"/>
                  <a:pt x="2265826" y="291399"/>
                  <a:pt x="2281425" y="415358"/>
                </a:cubicBezTo>
                <a:cubicBezTo>
                  <a:pt x="2297024" y="539317"/>
                  <a:pt x="2281176" y="729060"/>
                  <a:pt x="2281425" y="904014"/>
                </a:cubicBezTo>
                <a:cubicBezTo>
                  <a:pt x="2281674" y="1078968"/>
                  <a:pt x="2226444" y="1223341"/>
                  <a:pt x="2281425" y="1417102"/>
                </a:cubicBezTo>
                <a:cubicBezTo>
                  <a:pt x="2336406" y="1610863"/>
                  <a:pt x="2257227" y="1670503"/>
                  <a:pt x="2281425" y="1881326"/>
                </a:cubicBezTo>
                <a:cubicBezTo>
                  <a:pt x="2305623" y="2092149"/>
                  <a:pt x="2233461" y="2234652"/>
                  <a:pt x="2281425" y="2443280"/>
                </a:cubicBezTo>
                <a:cubicBezTo>
                  <a:pt x="2137937" y="2494679"/>
                  <a:pt x="1937632" y="2434555"/>
                  <a:pt x="1756697" y="2443280"/>
                </a:cubicBezTo>
                <a:cubicBezTo>
                  <a:pt x="1575762" y="2452005"/>
                  <a:pt x="1451247" y="2384945"/>
                  <a:pt x="1186341" y="2443280"/>
                </a:cubicBezTo>
                <a:cubicBezTo>
                  <a:pt x="921435" y="2501615"/>
                  <a:pt x="833659" y="2400470"/>
                  <a:pt x="638799" y="2443280"/>
                </a:cubicBezTo>
                <a:cubicBezTo>
                  <a:pt x="443939" y="2486090"/>
                  <a:pt x="306871" y="2425693"/>
                  <a:pt x="0" y="2443280"/>
                </a:cubicBezTo>
                <a:cubicBezTo>
                  <a:pt x="-34631" y="2240656"/>
                  <a:pt x="22571" y="2083517"/>
                  <a:pt x="0" y="1954624"/>
                </a:cubicBezTo>
                <a:cubicBezTo>
                  <a:pt x="-22571" y="1825731"/>
                  <a:pt x="38365" y="1627715"/>
                  <a:pt x="0" y="1539266"/>
                </a:cubicBezTo>
                <a:cubicBezTo>
                  <a:pt x="-38365" y="1450817"/>
                  <a:pt x="33962" y="1260255"/>
                  <a:pt x="0" y="1075043"/>
                </a:cubicBezTo>
                <a:cubicBezTo>
                  <a:pt x="-33962" y="889831"/>
                  <a:pt x="18294" y="780660"/>
                  <a:pt x="0" y="586387"/>
                </a:cubicBezTo>
                <a:cubicBezTo>
                  <a:pt x="-18294" y="392114"/>
                  <a:pt x="47248" y="142893"/>
                  <a:pt x="0" y="0"/>
                </a:cubicBezTo>
                <a:close/>
              </a:path>
              <a:path w="2281425" h="2443280" extrusionOk="0">
                <a:moveTo>
                  <a:pt x="0" y="0"/>
                </a:moveTo>
                <a:cubicBezTo>
                  <a:pt x="254540" y="-70387"/>
                  <a:pt x="446749" y="22884"/>
                  <a:pt x="593171" y="0"/>
                </a:cubicBezTo>
                <a:cubicBezTo>
                  <a:pt x="739593" y="-22884"/>
                  <a:pt x="897542" y="35307"/>
                  <a:pt x="1186341" y="0"/>
                </a:cubicBezTo>
                <a:cubicBezTo>
                  <a:pt x="1475140" y="-35307"/>
                  <a:pt x="1443554" y="35561"/>
                  <a:pt x="1688255" y="0"/>
                </a:cubicBezTo>
                <a:cubicBezTo>
                  <a:pt x="1932956" y="-35561"/>
                  <a:pt x="2025680" y="19156"/>
                  <a:pt x="2281425" y="0"/>
                </a:cubicBezTo>
                <a:cubicBezTo>
                  <a:pt x="2288636" y="166964"/>
                  <a:pt x="2252760" y="229869"/>
                  <a:pt x="2281425" y="415358"/>
                </a:cubicBezTo>
                <a:cubicBezTo>
                  <a:pt x="2310090" y="600847"/>
                  <a:pt x="2260493" y="685562"/>
                  <a:pt x="2281425" y="855148"/>
                </a:cubicBezTo>
                <a:cubicBezTo>
                  <a:pt x="2302357" y="1024734"/>
                  <a:pt x="2275408" y="1120888"/>
                  <a:pt x="2281425" y="1343804"/>
                </a:cubicBezTo>
                <a:cubicBezTo>
                  <a:pt x="2287442" y="1566720"/>
                  <a:pt x="2242999" y="1748627"/>
                  <a:pt x="2281425" y="1856893"/>
                </a:cubicBezTo>
                <a:cubicBezTo>
                  <a:pt x="2319851" y="1965159"/>
                  <a:pt x="2246287" y="2179201"/>
                  <a:pt x="2281425" y="2443280"/>
                </a:cubicBezTo>
                <a:cubicBezTo>
                  <a:pt x="2153526" y="2468670"/>
                  <a:pt x="1901914" y="2413577"/>
                  <a:pt x="1779512" y="2443280"/>
                </a:cubicBezTo>
                <a:cubicBezTo>
                  <a:pt x="1657110" y="2472983"/>
                  <a:pt x="1345818" y="2384843"/>
                  <a:pt x="1163527" y="2443280"/>
                </a:cubicBezTo>
                <a:cubicBezTo>
                  <a:pt x="981236" y="2501717"/>
                  <a:pt x="882978" y="2391610"/>
                  <a:pt x="638799" y="2443280"/>
                </a:cubicBezTo>
                <a:cubicBezTo>
                  <a:pt x="394620" y="2494950"/>
                  <a:pt x="162704" y="2396988"/>
                  <a:pt x="0" y="2443280"/>
                </a:cubicBezTo>
                <a:cubicBezTo>
                  <a:pt x="-46013" y="2261037"/>
                  <a:pt x="35746" y="2187594"/>
                  <a:pt x="0" y="2003490"/>
                </a:cubicBezTo>
                <a:cubicBezTo>
                  <a:pt x="-35746" y="1819386"/>
                  <a:pt x="34085" y="1681409"/>
                  <a:pt x="0" y="1588132"/>
                </a:cubicBezTo>
                <a:cubicBezTo>
                  <a:pt x="-34085" y="1494855"/>
                  <a:pt x="576" y="1357483"/>
                  <a:pt x="0" y="1148342"/>
                </a:cubicBezTo>
                <a:cubicBezTo>
                  <a:pt x="-576" y="939201"/>
                  <a:pt x="44486" y="847439"/>
                  <a:pt x="0" y="708551"/>
                </a:cubicBezTo>
                <a:cubicBezTo>
                  <a:pt x="-44486" y="569663"/>
                  <a:pt x="83465" y="208469"/>
                  <a:pt x="0" y="0"/>
                </a:cubicBezTo>
                <a:close/>
              </a:path>
            </a:pathLst>
          </a:custGeom>
          <a:solidFill>
            <a:srgbClr val="C000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Kontaktiraj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Ured za međunarodnu suradnju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i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ECTS koordinatoricu</a:t>
            </a:r>
            <a:endParaRPr/>
          </a:p>
        </p:txBody>
      </p:sp>
      <p:pic>
        <p:nvPicPr>
          <p:cNvPr id="413" name="Google Shape;413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62575" y="4359577"/>
            <a:ext cx="634909" cy="640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37093" y="4363841"/>
            <a:ext cx="640336" cy="651189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23"/>
          <p:cNvSpPr/>
          <p:nvPr/>
        </p:nvSpPr>
        <p:spPr>
          <a:xfrm>
            <a:off x="7025192" y="3852552"/>
            <a:ext cx="1471062" cy="408070"/>
          </a:xfrm>
          <a:prstGeom prst="rect">
            <a:avLst/>
          </a:prstGeom>
          <a:solidFill>
            <a:srgbClr val="FFC0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Student / ica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4"/>
          <p:cNvSpPr txBox="1">
            <a:spLocks noGrp="1"/>
          </p:cNvSpPr>
          <p:nvPr>
            <p:ph type="title"/>
          </p:nvPr>
        </p:nvSpPr>
        <p:spPr>
          <a:xfrm>
            <a:off x="448965" y="281175"/>
            <a:ext cx="8246070" cy="61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3240"/>
              <a:buFont typeface="Calibri"/>
              <a:buNone/>
            </a:pPr>
            <a:r>
              <a:rPr lang="hr-HR" sz="3240"/>
              <a:t> Smjer / Semestar</a:t>
            </a:r>
            <a:endParaRPr/>
          </a:p>
        </p:txBody>
      </p:sp>
      <p:sp>
        <p:nvSpPr>
          <p:cNvPr id="421" name="Google Shape;421;p24"/>
          <p:cNvSpPr txBox="1">
            <a:spLocks noGrp="1"/>
          </p:cNvSpPr>
          <p:nvPr>
            <p:ph type="body" idx="1"/>
          </p:nvPr>
        </p:nvSpPr>
        <p:spPr>
          <a:xfrm>
            <a:off x="0" y="1197406"/>
            <a:ext cx="6862575" cy="3946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90"/>
              <a:buChar char="•"/>
            </a:pPr>
            <a:r>
              <a:rPr lang="hr-HR" sz="2590"/>
              <a:t>Istraži </a:t>
            </a:r>
            <a:r>
              <a:rPr lang="hr-HR" sz="2590" b="1" i="1"/>
              <a:t>COURSE CATALOG </a:t>
            </a:r>
            <a:r>
              <a:rPr lang="hr-HR" sz="2590"/>
              <a:t>za </a:t>
            </a:r>
            <a:r>
              <a:rPr lang="hr-HR" sz="2590" b="1"/>
              <a:t>Erasmus / strane studente </a:t>
            </a:r>
            <a:r>
              <a:rPr lang="hr-HR" sz="2590"/>
              <a:t>za odabrana top sveučilišta s obzirom na:</a:t>
            </a:r>
            <a:endParaRPr/>
          </a:p>
          <a:p>
            <a:pPr marL="742950" lvl="1" indent="-285750" algn="l" rtl="0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chemeClr val="lt1"/>
              </a:buClr>
              <a:buSzPts val="2590"/>
              <a:buChar char="–"/>
            </a:pPr>
            <a:r>
              <a:rPr lang="hr-HR" sz="2590"/>
              <a:t>Obavezne predmete za smjer i semestar u kojem planiraš razmjenu (FOI) + obavezne predmete za upis željenog smjera na diplomskom studiju (za PDS studente)</a:t>
            </a:r>
            <a:endParaRPr/>
          </a:p>
          <a:p>
            <a:pPr marL="742950" lvl="1" indent="-285750" algn="l" rtl="0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chemeClr val="lt1"/>
              </a:buClr>
              <a:buSzPts val="2590"/>
              <a:buChar char="–"/>
            </a:pPr>
            <a:r>
              <a:rPr lang="hr-HR" sz="2590"/>
              <a:t>Izborne predmete kojima popunjavaš kategorije u ECTS strukturi svog smjera (FOI)</a:t>
            </a:r>
            <a:endParaRPr/>
          </a:p>
          <a:p>
            <a:pPr marL="742950" lvl="1" indent="-285750" algn="l" rtl="0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chemeClr val="lt1"/>
              </a:buClr>
              <a:buSzPts val="2590"/>
              <a:buChar char="–"/>
            </a:pPr>
            <a:r>
              <a:rPr lang="hr-HR" sz="2590"/>
              <a:t>Semestar izvođenja kolegija – ljetni / zimski (strano sveučilište)</a:t>
            </a:r>
            <a:endParaRPr/>
          </a:p>
          <a:p>
            <a:pPr marL="342900" lvl="0" indent="-178435" algn="l" rtl="0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chemeClr val="lt1"/>
              </a:buClr>
              <a:buSzPts val="2590"/>
              <a:buNone/>
            </a:pPr>
            <a:endParaRPr sz="2590"/>
          </a:p>
        </p:txBody>
      </p:sp>
      <p:pic>
        <p:nvPicPr>
          <p:cNvPr id="422" name="Google Shape;42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61356" y="2162545"/>
            <a:ext cx="634909" cy="640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35874" y="2166809"/>
            <a:ext cx="640336" cy="651189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24"/>
          <p:cNvSpPr/>
          <p:nvPr/>
        </p:nvSpPr>
        <p:spPr>
          <a:xfrm>
            <a:off x="7223973" y="1655520"/>
            <a:ext cx="1471062" cy="408070"/>
          </a:xfrm>
          <a:prstGeom prst="rect">
            <a:avLst/>
          </a:prstGeom>
          <a:solidFill>
            <a:srgbClr val="FFC0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Student / ica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5" name="Google Shape;425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26100" y="3750860"/>
            <a:ext cx="754436" cy="773780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24"/>
          <p:cNvSpPr/>
          <p:nvPr/>
        </p:nvSpPr>
        <p:spPr>
          <a:xfrm>
            <a:off x="7233003" y="3182570"/>
            <a:ext cx="1471062" cy="408070"/>
          </a:xfrm>
          <a:prstGeom prst="rect">
            <a:avLst/>
          </a:prstGeom>
          <a:solidFill>
            <a:srgbClr val="FFC0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MTF</a:t>
            </a:r>
            <a:endParaRPr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5"/>
          <p:cNvSpPr txBox="1">
            <a:spLocks noGrp="1"/>
          </p:cNvSpPr>
          <p:nvPr>
            <p:ph type="title"/>
          </p:nvPr>
        </p:nvSpPr>
        <p:spPr>
          <a:xfrm>
            <a:off x="448965" y="281175"/>
            <a:ext cx="8246070" cy="61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3240"/>
              <a:buFont typeface="Calibri"/>
              <a:buNone/>
            </a:pPr>
            <a:r>
              <a:rPr lang="hr-HR" sz="3240"/>
              <a:t>Obavezni predmeti (1)</a:t>
            </a:r>
            <a:endParaRPr/>
          </a:p>
        </p:txBody>
      </p:sp>
      <p:sp>
        <p:nvSpPr>
          <p:cNvPr id="432" name="Google Shape;432;p25"/>
          <p:cNvSpPr txBox="1">
            <a:spLocks noGrp="1"/>
          </p:cNvSpPr>
          <p:nvPr>
            <p:ph type="body" idx="1"/>
          </p:nvPr>
        </p:nvSpPr>
        <p:spPr>
          <a:xfrm>
            <a:off x="379941" y="1502815"/>
            <a:ext cx="5719110" cy="3359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90"/>
              <a:buChar char="•"/>
            </a:pPr>
            <a:r>
              <a:rPr lang="hr-HR" sz="2590"/>
              <a:t>Kreiraj inicijalnu listu predmeta (strano sveučilište) koji se sadržajno preklapaju s predmetima FOI istražujući:</a:t>
            </a:r>
            <a:endParaRPr/>
          </a:p>
          <a:p>
            <a:pPr marL="742950" lvl="1" indent="-285750" algn="l" rtl="0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Clr>
                <a:schemeClr val="lt1"/>
              </a:buClr>
              <a:buSzPts val="2590"/>
              <a:buChar char="–"/>
            </a:pPr>
            <a:r>
              <a:rPr lang="hr-HR" sz="2590"/>
              <a:t>ishode učenja </a:t>
            </a:r>
            <a:endParaRPr/>
          </a:p>
          <a:p>
            <a:pPr marL="742950" lvl="1" indent="-285750" algn="l" rtl="0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Clr>
                <a:schemeClr val="lt1"/>
              </a:buClr>
              <a:buSzPts val="2590"/>
              <a:buChar char="–"/>
            </a:pPr>
            <a:r>
              <a:rPr lang="hr-HR" sz="2590"/>
              <a:t>ključne metodologije koje se istražuju i primjenjuju</a:t>
            </a:r>
            <a:endParaRPr/>
          </a:p>
          <a:p>
            <a:pPr marL="742950" lvl="1" indent="-285750" algn="l" rtl="0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Clr>
                <a:schemeClr val="lt1"/>
              </a:buClr>
              <a:buSzPts val="2590"/>
              <a:buChar char="–"/>
            </a:pPr>
            <a:r>
              <a:rPr lang="hr-HR" sz="2590"/>
              <a:t>tehnologije, alate, pristupe i sl.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Clr>
                <a:schemeClr val="lt1"/>
              </a:buClr>
              <a:buSzPts val="2590"/>
              <a:buNone/>
            </a:pPr>
            <a:endParaRPr sz="2590"/>
          </a:p>
        </p:txBody>
      </p:sp>
      <p:pic>
        <p:nvPicPr>
          <p:cNvPr id="433" name="Google Shape;433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35874" y="2166809"/>
            <a:ext cx="640336" cy="651189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25"/>
          <p:cNvSpPr/>
          <p:nvPr/>
        </p:nvSpPr>
        <p:spPr>
          <a:xfrm>
            <a:off x="7223973" y="1655520"/>
            <a:ext cx="1471062" cy="408070"/>
          </a:xfrm>
          <a:prstGeom prst="rect">
            <a:avLst/>
          </a:prstGeom>
          <a:solidFill>
            <a:srgbClr val="FFC0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Student / ica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5" name="Google Shape;435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6100" y="3750860"/>
            <a:ext cx="754436" cy="773780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25"/>
          <p:cNvSpPr/>
          <p:nvPr/>
        </p:nvSpPr>
        <p:spPr>
          <a:xfrm>
            <a:off x="7233003" y="3182570"/>
            <a:ext cx="1471062" cy="408070"/>
          </a:xfrm>
          <a:prstGeom prst="rect">
            <a:avLst/>
          </a:prstGeom>
          <a:solidFill>
            <a:srgbClr val="FFC0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MTF</a:t>
            </a:r>
            <a:endParaRPr/>
          </a:p>
        </p:txBody>
      </p:sp>
      <p:pic>
        <p:nvPicPr>
          <p:cNvPr id="437" name="Google Shape;437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61356" y="2162545"/>
            <a:ext cx="634909" cy="6403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6"/>
          <p:cNvSpPr txBox="1">
            <a:spLocks noGrp="1"/>
          </p:cNvSpPr>
          <p:nvPr>
            <p:ph type="title"/>
          </p:nvPr>
        </p:nvSpPr>
        <p:spPr>
          <a:xfrm>
            <a:off x="448965" y="281175"/>
            <a:ext cx="8246070" cy="61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3240"/>
              <a:buFont typeface="Calibri"/>
              <a:buNone/>
            </a:pPr>
            <a:r>
              <a:rPr lang="hr-HR" sz="3240"/>
              <a:t>Obavezni predmeti (2)</a:t>
            </a:r>
            <a:endParaRPr/>
          </a:p>
        </p:txBody>
      </p:sp>
      <p:sp>
        <p:nvSpPr>
          <p:cNvPr id="443" name="Google Shape;443;p26"/>
          <p:cNvSpPr txBox="1">
            <a:spLocks noGrp="1"/>
          </p:cNvSpPr>
          <p:nvPr>
            <p:ph type="body" idx="1"/>
          </p:nvPr>
        </p:nvSpPr>
        <p:spPr>
          <a:xfrm>
            <a:off x="379941" y="1502815"/>
            <a:ext cx="5719110" cy="3359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651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/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hr-HR"/>
              <a:t>Pričekaj… i pusti ECTS koordinatoricu da odradi svoj posao ☺</a:t>
            </a:r>
            <a:endParaRPr/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/>
          </a:p>
        </p:txBody>
      </p:sp>
      <p:pic>
        <p:nvPicPr>
          <p:cNvPr id="444" name="Google Shape;444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61082" y="2177035"/>
            <a:ext cx="754436" cy="773780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26"/>
          <p:cNvSpPr/>
          <p:nvPr/>
        </p:nvSpPr>
        <p:spPr>
          <a:xfrm>
            <a:off x="7167985" y="1552860"/>
            <a:ext cx="1471062" cy="408070"/>
          </a:xfrm>
          <a:prstGeom prst="rect">
            <a:avLst/>
          </a:prstGeom>
          <a:solidFill>
            <a:srgbClr val="FFC0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MTF</a:t>
            </a:r>
            <a:endParaRPr/>
          </a:p>
        </p:txBody>
      </p:sp>
      <p:pic>
        <p:nvPicPr>
          <p:cNvPr id="446" name="Google Shape;446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01319" y="2950815"/>
            <a:ext cx="798337" cy="826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63350" y="2950815"/>
            <a:ext cx="819346" cy="840355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26"/>
          <p:cNvSpPr/>
          <p:nvPr/>
        </p:nvSpPr>
        <p:spPr>
          <a:xfrm>
            <a:off x="7228026" y="4001478"/>
            <a:ext cx="1471062" cy="408070"/>
          </a:xfrm>
          <a:prstGeom prst="rect">
            <a:avLst/>
          </a:prstGeom>
          <a:solidFill>
            <a:srgbClr val="FFC0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Nastavnici</a:t>
            </a:r>
            <a:endParaRPr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7"/>
          <p:cNvSpPr txBox="1">
            <a:spLocks noGrp="1"/>
          </p:cNvSpPr>
          <p:nvPr>
            <p:ph type="title"/>
          </p:nvPr>
        </p:nvSpPr>
        <p:spPr>
          <a:xfrm>
            <a:off x="448965" y="281175"/>
            <a:ext cx="8246070" cy="61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3240"/>
              <a:buFont typeface="Calibri"/>
              <a:buNone/>
            </a:pPr>
            <a:r>
              <a:rPr lang="hr-HR" sz="3240"/>
              <a:t>Obavezni predmeti (3)</a:t>
            </a:r>
            <a:endParaRPr/>
          </a:p>
        </p:txBody>
      </p:sp>
      <p:sp>
        <p:nvSpPr>
          <p:cNvPr id="454" name="Google Shape;454;p27"/>
          <p:cNvSpPr txBox="1">
            <a:spLocks noGrp="1"/>
          </p:cNvSpPr>
          <p:nvPr>
            <p:ph type="body" idx="1"/>
          </p:nvPr>
        </p:nvSpPr>
        <p:spPr>
          <a:xfrm>
            <a:off x="379941" y="1502815"/>
            <a:ext cx="5413699" cy="3359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hr-HR"/>
              <a:t>Kreiraj listu predmeta odobrenih za priznavanje</a:t>
            </a:r>
            <a:endParaRPr/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hr-HR"/>
              <a:t>Nakon provedenog natječaja (kod popunjavanja LA prije odlaska) prilagodi listu stvarnim uvjetima izvođenja predmeta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/>
          </a:p>
        </p:txBody>
      </p:sp>
      <p:pic>
        <p:nvPicPr>
          <p:cNvPr id="455" name="Google Shape;455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61356" y="2162545"/>
            <a:ext cx="634909" cy="640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35874" y="2166809"/>
            <a:ext cx="640336" cy="651189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27"/>
          <p:cNvSpPr/>
          <p:nvPr/>
        </p:nvSpPr>
        <p:spPr>
          <a:xfrm>
            <a:off x="7223973" y="1655520"/>
            <a:ext cx="1471062" cy="408070"/>
          </a:xfrm>
          <a:prstGeom prst="rect">
            <a:avLst/>
          </a:prstGeom>
          <a:solidFill>
            <a:srgbClr val="FFC0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Student / ica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8" name="Google Shape;458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26100" y="3750860"/>
            <a:ext cx="754436" cy="773780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27"/>
          <p:cNvSpPr/>
          <p:nvPr/>
        </p:nvSpPr>
        <p:spPr>
          <a:xfrm>
            <a:off x="7233003" y="3182570"/>
            <a:ext cx="1471062" cy="408070"/>
          </a:xfrm>
          <a:prstGeom prst="rect">
            <a:avLst/>
          </a:prstGeom>
          <a:solidFill>
            <a:srgbClr val="FFC0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MTF</a:t>
            </a:r>
            <a:endParaRPr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28"/>
          <p:cNvSpPr txBox="1">
            <a:spLocks noGrp="1"/>
          </p:cNvSpPr>
          <p:nvPr>
            <p:ph type="title"/>
          </p:nvPr>
        </p:nvSpPr>
        <p:spPr>
          <a:xfrm>
            <a:off x="448965" y="281175"/>
            <a:ext cx="8246070" cy="61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3240"/>
              <a:buFont typeface="Calibri"/>
              <a:buNone/>
            </a:pPr>
            <a:r>
              <a:rPr lang="hr-HR" sz="3240"/>
              <a:t>Izborni predmeti</a:t>
            </a:r>
            <a:endParaRPr/>
          </a:p>
        </p:txBody>
      </p:sp>
      <p:sp>
        <p:nvSpPr>
          <p:cNvPr id="465" name="Google Shape;465;p28"/>
          <p:cNvSpPr txBox="1">
            <a:spLocks noGrp="1"/>
          </p:cNvSpPr>
          <p:nvPr>
            <p:ph type="body" idx="1"/>
          </p:nvPr>
        </p:nvSpPr>
        <p:spPr>
          <a:xfrm>
            <a:off x="379941" y="1502815"/>
            <a:ext cx="5413699" cy="3359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90"/>
              <a:buChar char="•"/>
            </a:pPr>
            <a:r>
              <a:rPr lang="hr-HR" sz="2590"/>
              <a:t>Kreiraj listu izbornih predmeta koji ti omogućuju da ostvariš strukturu ECTS bodova svog smjera </a:t>
            </a:r>
            <a:endParaRPr/>
          </a:p>
          <a:p>
            <a:pPr marL="342900" lvl="0" indent="-178435" algn="l" rtl="0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Clr>
                <a:schemeClr val="lt1"/>
              </a:buClr>
              <a:buSzPts val="2590"/>
              <a:buNone/>
            </a:pPr>
            <a:endParaRPr sz="2590"/>
          </a:p>
          <a:p>
            <a:pPr marL="342900" lvl="0" indent="-342900" algn="l" rtl="0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Clr>
                <a:schemeClr val="lt1"/>
              </a:buClr>
              <a:buSzPts val="2590"/>
              <a:buChar char="•"/>
            </a:pPr>
            <a:r>
              <a:rPr lang="hr-HR" sz="2590"/>
              <a:t>Nakon provedenog natječaja (kod popunjavanja LA, prije odlaska) prilagodi listu stvarnim uvjetima izvođenja predmeta</a:t>
            </a:r>
            <a:endParaRPr sz="2590"/>
          </a:p>
          <a:p>
            <a:pPr marL="0" lvl="0" indent="0" algn="l" rtl="0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Clr>
                <a:schemeClr val="lt1"/>
              </a:buClr>
              <a:buSzPts val="2590"/>
              <a:buNone/>
            </a:pPr>
            <a:endParaRPr sz="2590"/>
          </a:p>
        </p:txBody>
      </p:sp>
      <p:pic>
        <p:nvPicPr>
          <p:cNvPr id="466" name="Google Shape;466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61356" y="2162545"/>
            <a:ext cx="634909" cy="640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35874" y="2166809"/>
            <a:ext cx="640336" cy="651189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28"/>
          <p:cNvSpPr/>
          <p:nvPr/>
        </p:nvSpPr>
        <p:spPr>
          <a:xfrm>
            <a:off x="7223973" y="1655520"/>
            <a:ext cx="1471062" cy="408070"/>
          </a:xfrm>
          <a:prstGeom prst="rect">
            <a:avLst/>
          </a:prstGeom>
          <a:solidFill>
            <a:srgbClr val="FFC0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Student / ica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9" name="Google Shape;469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26100" y="3750860"/>
            <a:ext cx="754436" cy="77378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28"/>
          <p:cNvSpPr/>
          <p:nvPr/>
        </p:nvSpPr>
        <p:spPr>
          <a:xfrm>
            <a:off x="7233003" y="3182570"/>
            <a:ext cx="1471062" cy="408070"/>
          </a:xfrm>
          <a:prstGeom prst="rect">
            <a:avLst/>
          </a:prstGeom>
          <a:solidFill>
            <a:srgbClr val="FFC0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MTF</a:t>
            </a:r>
            <a:endParaRPr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29"/>
          <p:cNvSpPr txBox="1">
            <a:spLocks noGrp="1"/>
          </p:cNvSpPr>
          <p:nvPr>
            <p:ph type="title"/>
          </p:nvPr>
        </p:nvSpPr>
        <p:spPr>
          <a:xfrm>
            <a:off x="2281425" y="281175"/>
            <a:ext cx="6108200" cy="458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3240"/>
              <a:buFont typeface="Calibri"/>
              <a:buNone/>
            </a:pPr>
            <a:r>
              <a:rPr lang="hr-HR" sz="3240" b="1" i="1"/>
              <a:t>…teamwork devides tasks and multiplies success!!!</a:t>
            </a:r>
            <a:endParaRPr/>
          </a:p>
        </p:txBody>
      </p:sp>
      <p:pic>
        <p:nvPicPr>
          <p:cNvPr id="476" name="Google Shape;476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1425" y="1329713"/>
            <a:ext cx="3617184" cy="1290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31946" y="2458207"/>
            <a:ext cx="3168499" cy="1154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49305" y="3786360"/>
            <a:ext cx="4360565" cy="979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60420" y="2194861"/>
            <a:ext cx="634909" cy="640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39540" y="1144810"/>
            <a:ext cx="634909" cy="640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56804" y="3766868"/>
            <a:ext cx="518792" cy="523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63559" y="2194861"/>
            <a:ext cx="640336" cy="651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72457" y="3640685"/>
            <a:ext cx="640336" cy="651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71561" y="1114778"/>
            <a:ext cx="640336" cy="651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2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963903" y="757920"/>
            <a:ext cx="754436" cy="773780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29"/>
          <p:cNvSpPr/>
          <p:nvPr/>
        </p:nvSpPr>
        <p:spPr>
          <a:xfrm>
            <a:off x="8236920" y="1177871"/>
            <a:ext cx="225155" cy="15184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29"/>
          <p:cNvSpPr/>
          <p:nvPr/>
        </p:nvSpPr>
        <p:spPr>
          <a:xfrm>
            <a:off x="8112063" y="946925"/>
            <a:ext cx="458115" cy="584775"/>
          </a:xfrm>
          <a:custGeom>
            <a:avLst/>
            <a:gdLst/>
            <a:ahLst/>
            <a:cxnLst/>
            <a:rect l="l" t="t" r="r" b="b"/>
            <a:pathLst>
              <a:path w="458115" h="584775" extrusionOk="0">
                <a:moveTo>
                  <a:pt x="0" y="0"/>
                </a:moveTo>
                <a:cubicBezTo>
                  <a:pt x="134795" y="-47867"/>
                  <a:pt x="261279" y="49698"/>
                  <a:pt x="458115" y="0"/>
                </a:cubicBezTo>
                <a:cubicBezTo>
                  <a:pt x="475807" y="219915"/>
                  <a:pt x="448698" y="419325"/>
                  <a:pt x="458115" y="584775"/>
                </a:cubicBezTo>
                <a:cubicBezTo>
                  <a:pt x="287927" y="614492"/>
                  <a:pt x="221004" y="539800"/>
                  <a:pt x="0" y="584775"/>
                </a:cubicBezTo>
                <a:cubicBezTo>
                  <a:pt x="-66894" y="340600"/>
                  <a:pt x="65105" y="184096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☺</a:t>
            </a:r>
            <a:endParaRPr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"/>
          <p:cNvSpPr txBox="1">
            <a:spLocks noGrp="1"/>
          </p:cNvSpPr>
          <p:nvPr>
            <p:ph type="title"/>
          </p:nvPr>
        </p:nvSpPr>
        <p:spPr>
          <a:xfrm>
            <a:off x="601670" y="2419045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hr-HR" sz="3600">
                <a:solidFill>
                  <a:schemeClr val="lt1"/>
                </a:solidFill>
              </a:rPr>
              <a:t>UPOZNAVANJE I</a:t>
            </a:r>
            <a:br>
              <a:rPr lang="hr-HR" sz="3600">
                <a:solidFill>
                  <a:schemeClr val="lt1"/>
                </a:solidFill>
              </a:rPr>
            </a:br>
            <a:r>
              <a:rPr lang="hr-HR" sz="3600">
                <a:solidFill>
                  <a:schemeClr val="lt1"/>
                </a:solidFill>
              </a:rPr>
              <a:t>UVODNO O ERASMUS+ PROGRAMU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141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0"/>
          <p:cNvSpPr txBox="1">
            <a:spLocks noGrp="1"/>
          </p:cNvSpPr>
          <p:nvPr>
            <p:ph type="title"/>
          </p:nvPr>
        </p:nvSpPr>
        <p:spPr>
          <a:xfrm>
            <a:off x="5030115" y="1197405"/>
            <a:ext cx="3483937" cy="2166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Calibri"/>
              <a:buNone/>
            </a:pPr>
            <a:r>
              <a:rPr lang="hr-HR" sz="1350">
                <a:solidFill>
                  <a:schemeClr val="lt1"/>
                </a:solidFill>
              </a:rPr>
              <a:t/>
            </a:r>
            <a:br>
              <a:rPr lang="hr-HR" sz="1350">
                <a:solidFill>
                  <a:schemeClr val="lt1"/>
                </a:solidFill>
              </a:rPr>
            </a:br>
            <a:r>
              <a:rPr lang="hr-HR" sz="1350">
                <a:solidFill>
                  <a:schemeClr val="lt1"/>
                </a:solidFill>
              </a:rPr>
              <a:t/>
            </a:r>
            <a:br>
              <a:rPr lang="hr-HR" sz="1350">
                <a:solidFill>
                  <a:schemeClr val="lt1"/>
                </a:solidFill>
              </a:rPr>
            </a:br>
            <a:r>
              <a:rPr lang="hr-HR" sz="1350">
                <a:solidFill>
                  <a:schemeClr val="lt1"/>
                </a:solidFill>
              </a:rPr>
              <a:t/>
            </a:r>
            <a:br>
              <a:rPr lang="hr-HR" sz="1350">
                <a:solidFill>
                  <a:schemeClr val="lt1"/>
                </a:solidFill>
              </a:rPr>
            </a:br>
            <a:r>
              <a:rPr lang="hr-HR" sz="1350">
                <a:solidFill>
                  <a:schemeClr val="lt1"/>
                </a:solidFill>
              </a:rPr>
              <a:t/>
            </a:r>
            <a:br>
              <a:rPr lang="hr-HR" sz="1350">
                <a:solidFill>
                  <a:schemeClr val="lt1"/>
                </a:solidFill>
              </a:rPr>
            </a:br>
            <a:r>
              <a:rPr lang="hr-HR" sz="1350">
                <a:solidFill>
                  <a:schemeClr val="lt1"/>
                </a:solidFill>
              </a:rPr>
              <a:t/>
            </a:r>
            <a:br>
              <a:rPr lang="hr-HR" sz="1350">
                <a:solidFill>
                  <a:schemeClr val="lt1"/>
                </a:solidFill>
              </a:rPr>
            </a:br>
            <a:r>
              <a:rPr lang="hr-HR" sz="1350">
                <a:solidFill>
                  <a:schemeClr val="lt1"/>
                </a:solidFill>
              </a:rPr>
              <a:t/>
            </a:r>
            <a:br>
              <a:rPr lang="hr-HR" sz="1350">
                <a:solidFill>
                  <a:schemeClr val="lt1"/>
                </a:solidFill>
              </a:rPr>
            </a:br>
            <a:r>
              <a:rPr lang="hr-HR" sz="3959">
                <a:solidFill>
                  <a:schemeClr val="lt1"/>
                </a:solidFill>
              </a:rPr>
              <a:t> SVEUČILIŠTA ZA RAZMJENU</a:t>
            </a:r>
            <a:r>
              <a:rPr lang="hr-HR" sz="1350">
                <a:solidFill>
                  <a:schemeClr val="lt1"/>
                </a:solidFill>
              </a:rPr>
              <a:t/>
            </a:r>
            <a:br>
              <a:rPr lang="hr-HR" sz="1350">
                <a:solidFill>
                  <a:schemeClr val="lt1"/>
                </a:solidFill>
              </a:rPr>
            </a:br>
            <a:endParaRPr sz="1350">
              <a:solidFill>
                <a:schemeClr val="lt1"/>
              </a:solidFill>
            </a:endParaRPr>
          </a:p>
        </p:txBody>
      </p:sp>
      <p:sp>
        <p:nvSpPr>
          <p:cNvPr id="493" name="Google Shape;493;p30"/>
          <p:cNvSpPr/>
          <p:nvPr/>
        </p:nvSpPr>
        <p:spPr>
          <a:xfrm flipH="1">
            <a:off x="0" y="0"/>
            <a:ext cx="4629586" cy="5143500"/>
          </a:xfrm>
          <a:custGeom>
            <a:avLst/>
            <a:gdLst/>
            <a:ahLst/>
            <a:cxnLst/>
            <a:rect l="l" t="t" r="r" b="b"/>
            <a:pathLst>
              <a:path w="6172782" h="6858000" extrusionOk="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4" name="Google Shape;494;p30" descr="Slika na kojoj se prikazuje tekst&#10;&#10;Opis je automatski generiran"/>
          <p:cNvPicPr preferRelativeResize="0"/>
          <p:nvPr/>
        </p:nvPicPr>
        <p:blipFill rotWithShape="1">
          <a:blip r:embed="rId3">
            <a:alphaModFix/>
          </a:blip>
          <a:srcRect l="24005" r="17799" b="-2"/>
          <a:stretch/>
        </p:blipFill>
        <p:spPr>
          <a:xfrm>
            <a:off x="20" y="10"/>
            <a:ext cx="4518095" cy="5143490"/>
          </a:xfrm>
          <a:custGeom>
            <a:avLst/>
            <a:gdLst/>
            <a:ahLst/>
            <a:cxnLst/>
            <a:rect l="l" t="t" r="r" b="b"/>
            <a:pathLst>
              <a:path w="6024154" h="6858000" extrusionOk="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31"/>
          <p:cNvSpPr txBox="1">
            <a:spLocks noGrp="1"/>
          </p:cNvSpPr>
          <p:nvPr>
            <p:ph type="title"/>
          </p:nvPr>
        </p:nvSpPr>
        <p:spPr>
          <a:xfrm>
            <a:off x="937230" y="48120"/>
            <a:ext cx="7788000" cy="1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546"/>
              </a:buClr>
              <a:buSzPts val="2000"/>
              <a:buFont typeface="Calibri"/>
              <a:buNone/>
            </a:pPr>
            <a:r>
              <a:rPr lang="hr-HR" sz="2000">
                <a:solidFill>
                  <a:srgbClr val="003546"/>
                </a:solidFill>
              </a:rPr>
              <a:t>Za studente </a:t>
            </a:r>
            <a:r>
              <a:rPr lang="hr-HR" sz="2000" b="1">
                <a:solidFill>
                  <a:srgbClr val="003546"/>
                </a:solidFill>
              </a:rPr>
              <a:t>INFORMATIKE – 16 sveučilišta</a:t>
            </a:r>
            <a:endParaRPr/>
          </a:p>
        </p:txBody>
      </p:sp>
      <p:graphicFrame>
        <p:nvGraphicFramePr>
          <p:cNvPr id="500" name="Google Shape;500;p31"/>
          <p:cNvGraphicFramePr/>
          <p:nvPr/>
        </p:nvGraphicFramePr>
        <p:xfrm>
          <a:off x="57610" y="227251"/>
          <a:ext cx="8847725" cy="4897200"/>
        </p:xfrm>
        <a:graphic>
          <a:graphicData uri="http://schemas.openxmlformats.org/drawingml/2006/table">
            <a:tbl>
              <a:tblPr firstRow="1" firstCol="1" bandRow="1">
                <a:noFill/>
                <a:tableStyleId>{F16135FC-9164-4B92-87DC-DDB9B3205A93}</a:tableStyleId>
              </a:tblPr>
              <a:tblGrid>
                <a:gridCol w="2261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3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5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2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7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966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345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Sveučilište </a:t>
                      </a:r>
                      <a:endParaRPr/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Fakultet</a:t>
                      </a:r>
                      <a:endParaRPr/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Zemlja</a:t>
                      </a:r>
                      <a:endParaRPr/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Grad</a:t>
                      </a:r>
                      <a:endParaRPr/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Broj studenata (godišnje)</a:t>
                      </a:r>
                      <a:endParaRPr/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Razina studija</a:t>
                      </a:r>
                      <a:endParaRPr/>
                    </a:p>
                  </a:txBody>
                  <a:tcPr marL="20400" marR="204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Karlsruhe Institute of Technology</a:t>
                      </a:r>
                      <a:endParaRPr/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Department of Economics and Management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Njemačka</a:t>
                      </a:r>
                      <a:endParaRPr/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Karlsruhe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b="1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/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PDS/DS</a:t>
                      </a:r>
                      <a:endParaRPr/>
                    </a:p>
                  </a:txBody>
                  <a:tcPr marL="20400" marR="2040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83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/>
                        <a:t>University of L’Aquila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Department of Information Engineering, Computer Science and Mathematics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Italija</a:t>
                      </a:r>
                      <a:endParaRPr/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L’Aquila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b="1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PDS/DS</a:t>
                      </a:r>
                      <a:endParaRPr/>
                    </a:p>
                  </a:txBody>
                  <a:tcPr marL="20400" marR="2040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Mykolas Romeris University </a:t>
                      </a:r>
                      <a:endParaRPr/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>
                          <a:solidFill>
                            <a:srgbClr val="2F3031"/>
                          </a:solidFill>
                        </a:rPr>
                        <a:t>/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Litva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Vilnius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b="1" u="none" strike="noStrike" cap="none">
                          <a:solidFill>
                            <a:srgbClr val="2F3031"/>
                          </a:solidFill>
                        </a:rPr>
                        <a:t>2 </a:t>
                      </a:r>
                      <a:endParaRPr sz="1050" b="1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DS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7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University of Graz </a:t>
                      </a:r>
                      <a:endParaRPr/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/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Austrija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Graz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b="1" u="none" strike="noStrike" cap="none">
                          <a:solidFill>
                            <a:srgbClr val="2F3031"/>
                          </a:solidFill>
                        </a:rPr>
                        <a:t>6</a:t>
                      </a:r>
                      <a:endParaRPr sz="1050" b="1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PDS/DS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8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University of Žilina </a:t>
                      </a:r>
                      <a:endParaRPr/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Faculty of Menagement Science and Informatics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Slovačka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Žilina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b="1" u="none" strike="noStrike" cap="none">
                          <a:solidFill>
                            <a:srgbClr val="2F3031"/>
                          </a:solidFill>
                        </a:rPr>
                        <a:t>8</a:t>
                      </a:r>
                      <a:endParaRPr sz="1050" b="1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PDS/DS/Post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7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University of Maribor </a:t>
                      </a:r>
                      <a:endParaRPr/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FERI</a:t>
                      </a:r>
                      <a:endParaRPr/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Slovenija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Maribor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b="1" u="none" strike="noStrike" cap="none">
                          <a:solidFill>
                            <a:srgbClr val="2F3031"/>
                          </a:solidFill>
                        </a:rPr>
                        <a:t>2</a:t>
                      </a:r>
                      <a:endParaRPr sz="1050" b="1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PDS/DS/Post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8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University of Porto </a:t>
                      </a:r>
                      <a:endParaRPr/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Faculty of Engineering (FEUP)</a:t>
                      </a:r>
                      <a:endParaRPr/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Portugal 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Porto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b="1" u="none" strike="noStrike" cap="none">
                          <a:solidFill>
                            <a:srgbClr val="2F3031"/>
                          </a:solidFill>
                        </a:rPr>
                        <a:t>2</a:t>
                      </a:r>
                      <a:endParaRPr sz="1050" b="1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PDS/DS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7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University of Alcalá </a:t>
                      </a:r>
                      <a:endParaRPr/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Polytechnic Faculty </a:t>
                      </a:r>
                      <a:endParaRPr/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Španjolska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Alcala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b="1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 sz="1050" b="1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PDS/DS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7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University of Seville </a:t>
                      </a:r>
                      <a:endParaRPr/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/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Španjolska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Sevilla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b="1" u="none" strike="noStrike" cap="none">
                          <a:solidFill>
                            <a:srgbClr val="2F3031"/>
                          </a:solidFill>
                        </a:rPr>
                        <a:t>3</a:t>
                      </a:r>
                      <a:endParaRPr sz="1050" b="1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PDS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8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Slovak University of Technology in</a:t>
                      </a:r>
                      <a:br>
                        <a:rPr lang="hr-HR" sz="105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hr-HR" sz="105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Bratislava</a:t>
                      </a:r>
                      <a:endParaRPr/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Faculty of Materials Science and Technology</a:t>
                      </a:r>
                      <a:endParaRPr/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Slovačka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Trnava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b="1" u="none" strike="noStrike" cap="none">
                          <a:solidFill>
                            <a:srgbClr val="2F3031"/>
                          </a:solidFill>
                        </a:rPr>
                        <a:t>2</a:t>
                      </a:r>
                      <a:endParaRPr sz="1050" b="1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PDS/DS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8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Amsterdam University of Applied Science </a:t>
                      </a:r>
                      <a:endParaRPr/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/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Nizozemska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Amsterdam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b="1" u="none" strike="noStrike" cap="none">
                          <a:solidFill>
                            <a:srgbClr val="2F3031"/>
                          </a:solidFill>
                        </a:rPr>
                        <a:t>2</a:t>
                      </a:r>
                      <a:endParaRPr sz="1050" b="1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PDS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8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Graduate Engineering School (ESIEA)</a:t>
                      </a:r>
                      <a:endParaRPr/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/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Francuska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Laval / Pariz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b="1" u="none" strike="noStrike" cap="none">
                          <a:solidFill>
                            <a:srgbClr val="2F3031"/>
                          </a:solidFill>
                        </a:rPr>
                        <a:t>2</a:t>
                      </a:r>
                      <a:endParaRPr sz="1050" b="1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PDS/DS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8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Odisee University</a:t>
                      </a:r>
                      <a:endParaRPr/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/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Belgija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Brussels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b="1" u="none" strike="noStrike" cap="none">
                          <a:solidFill>
                            <a:srgbClr val="2F3031"/>
                          </a:solidFill>
                        </a:rPr>
                        <a:t>2</a:t>
                      </a:r>
                      <a:endParaRPr sz="1050" b="1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PDS</a:t>
                      </a:r>
                      <a:b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</a:b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49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Mendel University in Brno</a:t>
                      </a:r>
                      <a:endParaRPr/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Faculty of Business</a:t>
                      </a:r>
                      <a:endParaRPr/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Češka</a:t>
                      </a:r>
                      <a:endParaRPr/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Brno</a:t>
                      </a:r>
                      <a:endParaRPr/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b="1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/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PDS/DS</a:t>
                      </a:r>
                      <a:endParaRPr/>
                    </a:p>
                  </a:txBody>
                  <a:tcPr marL="20400" marR="2040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98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EPITECH – Paris Graduate School of Digital Innovation</a:t>
                      </a:r>
                      <a:endParaRPr sz="105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endParaRPr/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Francuska</a:t>
                      </a:r>
                      <a:endParaRPr/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Pariz</a:t>
                      </a:r>
                      <a:endParaRPr/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b="1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PDS/DS</a:t>
                      </a:r>
                      <a:endParaRPr/>
                    </a:p>
                  </a:txBody>
                  <a:tcPr marL="20400" marR="2040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98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UPEC</a:t>
                      </a:r>
                      <a:endParaRPr/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Faculty of Science and Technology</a:t>
                      </a:r>
                      <a:endParaRPr/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Francuska</a:t>
                      </a:r>
                      <a:endParaRPr/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Pariz</a:t>
                      </a:r>
                      <a:endParaRPr/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b="1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L="20400" marR="204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PDS/DS</a:t>
                      </a:r>
                      <a:endParaRPr/>
                    </a:p>
                  </a:txBody>
                  <a:tcPr marL="20400" marR="2040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5" name="Google Shape;505;p32"/>
          <p:cNvGraphicFramePr/>
          <p:nvPr/>
        </p:nvGraphicFramePr>
        <p:xfrm>
          <a:off x="130530" y="863293"/>
          <a:ext cx="8742300" cy="3492075"/>
        </p:xfrm>
        <a:graphic>
          <a:graphicData uri="http://schemas.openxmlformats.org/drawingml/2006/table">
            <a:tbl>
              <a:tblPr firstRow="1" firstCol="1" bandRow="1">
                <a:noFill/>
                <a:tableStyleId>{4D41592B-B223-41FE-A38C-353D9D7F9C1C}</a:tableStyleId>
              </a:tblPr>
              <a:tblGrid>
                <a:gridCol w="2005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5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7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98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734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412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u="none" strike="noStrike" cap="none"/>
                        <a:t>Sveučilište 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2050" marR="220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u="none" strike="noStrike" cap="none"/>
                        <a:t>Fakultet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2050" marR="220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u="none" strike="noStrike" cap="none"/>
                        <a:t>Zemlja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2050" marR="220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u="none" strike="noStrike" cap="none"/>
                        <a:t>Grad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2050" marR="220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u="none" strike="noStrike" cap="none"/>
                        <a:t>Broj studenata (na godinu)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2050" marR="220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u="none" strike="noStrike" cap="none"/>
                        <a:t>Razina studija 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2050" marR="2205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None/>
                      </a:pPr>
                      <a:r>
                        <a:rPr lang="hr-HR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Karlsruhe Institute of Technology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2050" marR="2205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Department of Economics and Management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2050" marR="220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Njemačka</a:t>
                      </a:r>
                      <a:endParaRPr/>
                    </a:p>
                  </a:txBody>
                  <a:tcPr marL="22050" marR="220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Karlsruhe</a:t>
                      </a:r>
                      <a:endParaRPr sz="100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2050" marR="220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/>
                    </a:p>
                  </a:txBody>
                  <a:tcPr marL="22050" marR="220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PDS/DS</a:t>
                      </a:r>
                      <a:endParaRPr/>
                    </a:p>
                  </a:txBody>
                  <a:tcPr marL="22050" marR="2205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01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u="none" strike="noStrike" cap="none"/>
                        <a:t>Mykolas Romeris University 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2050" marR="220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>
                          <a:solidFill>
                            <a:srgbClr val="2F3031"/>
                          </a:solidFill>
                        </a:rPr>
                        <a:t>/</a:t>
                      </a:r>
                      <a:endParaRPr sz="100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2050" marR="220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u="none" strike="noStrike" cap="none">
                          <a:solidFill>
                            <a:srgbClr val="2F3031"/>
                          </a:solidFill>
                        </a:rPr>
                        <a:t>Litva</a:t>
                      </a:r>
                      <a:endParaRPr sz="100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2050" marR="220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u="none" strike="noStrike" cap="none">
                          <a:solidFill>
                            <a:srgbClr val="2F3031"/>
                          </a:solidFill>
                        </a:rPr>
                        <a:t>Vilnius</a:t>
                      </a:r>
                      <a:endParaRPr sz="100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2050" marR="220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b="1" u="none" strike="noStrike" cap="none">
                          <a:solidFill>
                            <a:srgbClr val="2F3031"/>
                          </a:solidFill>
                        </a:rPr>
                        <a:t>2</a:t>
                      </a:r>
                      <a:endParaRPr sz="1000" b="1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2050" marR="220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u="none" strike="noStrike" cap="none">
                          <a:solidFill>
                            <a:srgbClr val="2F3031"/>
                          </a:solidFill>
                        </a:rPr>
                        <a:t>DS</a:t>
                      </a:r>
                      <a:endParaRPr sz="100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2050" marR="2205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3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u="none" strike="noStrike" cap="none"/>
                        <a:t>University of Graz 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2050" marR="220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u="none" strike="noStrike" cap="none">
                          <a:solidFill>
                            <a:srgbClr val="2F3031"/>
                          </a:solidFill>
                        </a:rPr>
                        <a:t>/</a:t>
                      </a:r>
                      <a:endParaRPr sz="100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2050" marR="220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u="none" strike="noStrike" cap="none">
                          <a:solidFill>
                            <a:srgbClr val="2F3031"/>
                          </a:solidFill>
                        </a:rPr>
                        <a:t>Austrija</a:t>
                      </a:r>
                      <a:endParaRPr sz="100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2050" marR="220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u="none" strike="noStrike" cap="none">
                          <a:solidFill>
                            <a:srgbClr val="2F3031"/>
                          </a:solidFill>
                        </a:rPr>
                        <a:t>Graz</a:t>
                      </a:r>
                      <a:endParaRPr sz="100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2050" marR="220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b="1" u="none" strike="noStrike" cap="none">
                          <a:solidFill>
                            <a:srgbClr val="2F3031"/>
                          </a:solidFill>
                        </a:rPr>
                        <a:t>6</a:t>
                      </a:r>
                      <a:endParaRPr sz="1000" b="1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2050" marR="220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u="none" strike="noStrike" cap="none">
                          <a:solidFill>
                            <a:srgbClr val="2F3031"/>
                          </a:solidFill>
                        </a:rPr>
                        <a:t>PDS/DS</a:t>
                      </a:r>
                      <a:endParaRPr sz="100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2050" marR="2205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8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u="none" strike="noStrike" cap="none"/>
                        <a:t>University of Maribor 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2050" marR="220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u="none" strike="noStrike" cap="none">
                          <a:solidFill>
                            <a:srgbClr val="2F3031"/>
                          </a:solidFill>
                        </a:rPr>
                        <a:t>Faculty of Economics and Business</a:t>
                      </a:r>
                      <a:endParaRPr sz="100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2050" marR="220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u="none" strike="noStrike" cap="none">
                          <a:solidFill>
                            <a:srgbClr val="2F3031"/>
                          </a:solidFill>
                        </a:rPr>
                        <a:t>Slovenija</a:t>
                      </a:r>
                      <a:endParaRPr sz="100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2050" marR="220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u="none" strike="noStrike" cap="none">
                          <a:solidFill>
                            <a:srgbClr val="2F3031"/>
                          </a:solidFill>
                        </a:rPr>
                        <a:t>Maribor</a:t>
                      </a:r>
                      <a:endParaRPr sz="100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2050" marR="220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b="1" u="none" strike="noStrike" cap="none">
                          <a:solidFill>
                            <a:srgbClr val="2F3031"/>
                          </a:solidFill>
                        </a:rPr>
                        <a:t>2</a:t>
                      </a:r>
                      <a:endParaRPr sz="1000" b="1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2050" marR="220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u="none" strike="noStrike" cap="none">
                          <a:solidFill>
                            <a:srgbClr val="2F3031"/>
                          </a:solidFill>
                        </a:rPr>
                        <a:t>PDS/DS/Post</a:t>
                      </a:r>
                      <a:endParaRPr sz="100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2050" marR="2205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47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u="none" strike="noStrike" cap="none"/>
                        <a:t>University of Pécs 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2050" marR="220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u="none" strike="noStrike" cap="none">
                          <a:solidFill>
                            <a:srgbClr val="2F3031"/>
                          </a:solidFill>
                        </a:rPr>
                        <a:t>Faculty of Business and Economics</a:t>
                      </a:r>
                      <a:endParaRPr sz="100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2050" marR="220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u="none" strike="noStrike" cap="none">
                          <a:solidFill>
                            <a:srgbClr val="2F3031"/>
                          </a:solidFill>
                        </a:rPr>
                        <a:t>Mađarska</a:t>
                      </a:r>
                      <a:endParaRPr sz="100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2050" marR="220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u="none" strike="noStrike" cap="none">
                          <a:solidFill>
                            <a:srgbClr val="2F3031"/>
                          </a:solidFill>
                        </a:rPr>
                        <a:t>Pečuh</a:t>
                      </a:r>
                      <a:endParaRPr sz="100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2050" marR="220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b="1" u="none" strike="noStrike" cap="none">
                          <a:solidFill>
                            <a:srgbClr val="2F3031"/>
                          </a:solidFill>
                        </a:rPr>
                        <a:t>2</a:t>
                      </a:r>
                      <a:endParaRPr sz="1000" b="1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2050" marR="220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u="none" strike="noStrike" cap="none">
                          <a:solidFill>
                            <a:srgbClr val="2F3031"/>
                          </a:solidFill>
                        </a:rPr>
                        <a:t>PDS/DS</a:t>
                      </a:r>
                      <a:endParaRPr sz="100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2050" marR="2205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u="none" strike="noStrike" cap="none"/>
                        <a:t>Mendel University in Brno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2050" marR="220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u="none" strike="noStrike" cap="none">
                          <a:solidFill>
                            <a:srgbClr val="2F3031"/>
                          </a:solidFill>
                        </a:rPr>
                        <a:t>Faculty of Business</a:t>
                      </a:r>
                      <a:endParaRPr sz="100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2050" marR="220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u="none" strike="noStrike" cap="none">
                          <a:solidFill>
                            <a:srgbClr val="2F3031"/>
                          </a:solidFill>
                        </a:rPr>
                        <a:t>Češka</a:t>
                      </a:r>
                      <a:endParaRPr sz="100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2050" marR="220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u="none" strike="noStrike" cap="none">
                          <a:solidFill>
                            <a:srgbClr val="2F3031"/>
                          </a:solidFill>
                        </a:rPr>
                        <a:t>Brno</a:t>
                      </a:r>
                      <a:endParaRPr sz="100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2050" marR="220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b="1" u="none" strike="noStrike" cap="none">
                          <a:solidFill>
                            <a:srgbClr val="2F3031"/>
                          </a:solidFill>
                        </a:rPr>
                        <a:t>3</a:t>
                      </a:r>
                      <a:endParaRPr sz="1000" b="1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2050" marR="220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u="none" strike="noStrike" cap="none">
                          <a:solidFill>
                            <a:srgbClr val="2F3031"/>
                          </a:solidFill>
                        </a:rPr>
                        <a:t>PDS/DS</a:t>
                      </a:r>
                      <a:endParaRPr sz="100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2050" marR="2205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06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u="none" strike="noStrike" cap="none"/>
                        <a:t>Odisee University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2050" marR="220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u="none" strike="noStrike" cap="none">
                          <a:solidFill>
                            <a:srgbClr val="2F3031"/>
                          </a:solidFill>
                        </a:rPr>
                        <a:t>Business Studies</a:t>
                      </a:r>
                      <a:endParaRPr sz="100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2050" marR="220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u="none" strike="noStrike" cap="none">
                          <a:solidFill>
                            <a:srgbClr val="2F3031"/>
                          </a:solidFill>
                        </a:rPr>
                        <a:t>Belgija</a:t>
                      </a:r>
                      <a:endParaRPr sz="100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2050" marR="220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u="none" strike="noStrike" cap="none">
                          <a:solidFill>
                            <a:srgbClr val="2F3031"/>
                          </a:solidFill>
                        </a:rPr>
                        <a:t>Brussels</a:t>
                      </a:r>
                      <a:endParaRPr sz="100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2050" marR="220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b="1" u="none" strike="noStrike" cap="none">
                          <a:solidFill>
                            <a:srgbClr val="2F3031"/>
                          </a:solidFill>
                        </a:rPr>
                        <a:t>2</a:t>
                      </a:r>
                      <a:endParaRPr sz="1000" b="1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2050" marR="220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u="none" strike="noStrike" cap="none">
                          <a:solidFill>
                            <a:srgbClr val="2F3031"/>
                          </a:solidFill>
                        </a:rPr>
                        <a:t>PDS</a:t>
                      </a:r>
                      <a:endParaRPr sz="100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2050" marR="2205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03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University of Žilina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2050" marR="2205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Faculty of Management Science and Informatics </a:t>
                      </a:r>
                      <a:endParaRPr sz="100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2050" marR="220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Slovačka</a:t>
                      </a:r>
                      <a:endParaRPr/>
                    </a:p>
                  </a:txBody>
                  <a:tcPr marL="22050" marR="220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Žilina</a:t>
                      </a:r>
                      <a:endParaRPr sz="100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2050" marR="220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b="1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L="22050" marR="220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u="none" strike="noStrike" cap="none">
                          <a:solidFill>
                            <a:srgbClr val="2F3031"/>
                          </a:solidFill>
                        </a:rPr>
                        <a:t>PDS/DS</a:t>
                      </a:r>
                      <a:endParaRPr/>
                    </a:p>
                  </a:txBody>
                  <a:tcPr marL="22050" marR="2205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96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UPEC</a:t>
                      </a:r>
                      <a:endParaRPr/>
                    </a:p>
                  </a:txBody>
                  <a:tcPr marL="22050" marR="2205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Faculty of Science and Technology</a:t>
                      </a:r>
                      <a:endParaRPr/>
                    </a:p>
                  </a:txBody>
                  <a:tcPr marL="22050" marR="220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Francuska</a:t>
                      </a:r>
                      <a:endParaRPr/>
                    </a:p>
                  </a:txBody>
                  <a:tcPr marL="22050" marR="220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Pariz</a:t>
                      </a:r>
                      <a:endParaRPr/>
                    </a:p>
                  </a:txBody>
                  <a:tcPr marL="22050" marR="220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b="1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L="22050" marR="220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u="none" strike="noStrike" cap="none">
                          <a:solidFill>
                            <a:srgbClr val="2F3031"/>
                          </a:solidFill>
                        </a:rPr>
                        <a:t>PDS/DS</a:t>
                      </a:r>
                      <a:endParaRPr/>
                    </a:p>
                  </a:txBody>
                  <a:tcPr marL="22050" marR="2205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05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University of Alcala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2050" marR="2205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Faculty of Economics, Business and Tourism</a:t>
                      </a:r>
                      <a:endParaRPr sz="100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2050" marR="220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Španjolska</a:t>
                      </a:r>
                      <a:endParaRPr/>
                    </a:p>
                  </a:txBody>
                  <a:tcPr marL="22050" marR="220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Alcala</a:t>
                      </a:r>
                      <a:endParaRPr sz="100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2050" marR="220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b="1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L="22050" marR="2205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u="none" strike="noStrike" cap="none">
                          <a:solidFill>
                            <a:srgbClr val="2F3031"/>
                          </a:solidFill>
                        </a:rPr>
                        <a:t>PDS</a:t>
                      </a:r>
                      <a:endParaRPr/>
                    </a:p>
                  </a:txBody>
                  <a:tcPr marL="22050" marR="2205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06" name="Google Shape;506;p32"/>
          <p:cNvSpPr txBox="1">
            <a:spLocks noGrp="1"/>
          </p:cNvSpPr>
          <p:nvPr>
            <p:ph type="title"/>
          </p:nvPr>
        </p:nvSpPr>
        <p:spPr>
          <a:xfrm>
            <a:off x="2739540" y="-176940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546"/>
              </a:buClr>
              <a:buSzPts val="2000"/>
              <a:buFont typeface="Calibri"/>
              <a:buNone/>
            </a:pPr>
            <a:r>
              <a:rPr lang="hr-HR" sz="2000">
                <a:solidFill>
                  <a:srgbClr val="003546"/>
                </a:solidFill>
              </a:rPr>
              <a:t>Za studente </a:t>
            </a:r>
            <a:r>
              <a:rPr lang="hr-HR" sz="2000" b="1">
                <a:solidFill>
                  <a:srgbClr val="003546"/>
                </a:solidFill>
              </a:rPr>
              <a:t>EKONOMIKE – 10 sveučilišta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33"/>
          <p:cNvSpPr txBox="1">
            <a:spLocks noGrp="1"/>
          </p:cNvSpPr>
          <p:nvPr>
            <p:ph type="title"/>
          </p:nvPr>
        </p:nvSpPr>
        <p:spPr>
          <a:xfrm>
            <a:off x="628650" y="-35541"/>
            <a:ext cx="7886700" cy="61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hr-HR" sz="200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Za studente </a:t>
            </a:r>
            <a:r>
              <a:rPr lang="hr-HR" sz="2000" b="1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PITUPA </a:t>
            </a:r>
            <a:r>
              <a:rPr lang="hr-HR" sz="200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– 14 sveučilišta </a:t>
            </a:r>
            <a:endParaRPr/>
          </a:p>
        </p:txBody>
      </p:sp>
      <p:sp>
        <p:nvSpPr>
          <p:cNvPr id="513" name="Google Shape;513;p33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33</a:t>
            </a:fld>
            <a:endParaRPr/>
          </a:p>
        </p:txBody>
      </p:sp>
      <p:graphicFrame>
        <p:nvGraphicFramePr>
          <p:cNvPr id="514" name="Google Shape;514;p33"/>
          <p:cNvGraphicFramePr/>
          <p:nvPr/>
        </p:nvGraphicFramePr>
        <p:xfrm>
          <a:off x="265645" y="739290"/>
          <a:ext cx="8847725" cy="4319590"/>
        </p:xfrm>
        <a:graphic>
          <a:graphicData uri="http://schemas.openxmlformats.org/drawingml/2006/table">
            <a:tbl>
              <a:tblPr firstRow="1" firstCol="1" bandRow="1">
                <a:noFill/>
                <a:tableStyleId>{F16135FC-9164-4B92-87DC-DDB9B3205A93}</a:tableStyleId>
              </a:tblPr>
              <a:tblGrid>
                <a:gridCol w="2261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3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5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2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7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966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Sveučilište </a:t>
                      </a:r>
                      <a:endParaRPr/>
                    </a:p>
                  </a:txBody>
                  <a:tcPr marL="20400" marR="20400" marT="0" marB="0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Fakultet</a:t>
                      </a:r>
                      <a:endParaRPr/>
                    </a:p>
                  </a:txBody>
                  <a:tcPr marL="20400" marR="20400" marT="0" marB="0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Zemlja</a:t>
                      </a:r>
                      <a:endParaRPr/>
                    </a:p>
                  </a:txBody>
                  <a:tcPr marL="20400" marR="20400" marT="0" marB="0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Grad</a:t>
                      </a:r>
                      <a:endParaRPr/>
                    </a:p>
                  </a:txBody>
                  <a:tcPr marL="20400" marR="20400" marT="0" marB="0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Broj studenata (godišnje)</a:t>
                      </a:r>
                      <a:endParaRPr/>
                    </a:p>
                  </a:txBody>
                  <a:tcPr marL="20400" marR="20400" marT="0" marB="0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Razina studija</a:t>
                      </a:r>
                      <a:endParaRPr/>
                    </a:p>
                  </a:txBody>
                  <a:tcPr marL="20400" marR="20400" marT="0" marB="0"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Karlsruhe Institute of Technology</a:t>
                      </a:r>
                      <a:endParaRPr/>
                    </a:p>
                  </a:txBody>
                  <a:tcPr marL="20400" marR="20400" marT="0" marB="0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Department of Economics and Management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Njemačka</a:t>
                      </a:r>
                      <a:endParaRPr/>
                    </a:p>
                  </a:txBody>
                  <a:tcPr marL="20400" marR="20400" marT="0" marB="0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Karlsruhe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b="1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/>
                    </a:p>
                  </a:txBody>
                  <a:tcPr marL="20400" marR="20400" marT="0" marB="0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PDS/DS</a:t>
                      </a:r>
                      <a:endParaRPr/>
                    </a:p>
                  </a:txBody>
                  <a:tcPr marL="20400" marR="20400" marT="0" marB="0"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7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University of Graz </a:t>
                      </a:r>
                      <a:endParaRPr/>
                    </a:p>
                  </a:txBody>
                  <a:tcPr marL="20400" marR="20400" marT="0" marB="0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/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Austrija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Graz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b="1" u="none" strike="noStrike" cap="none">
                          <a:solidFill>
                            <a:srgbClr val="2F3031"/>
                          </a:solidFill>
                        </a:rPr>
                        <a:t>6</a:t>
                      </a:r>
                      <a:endParaRPr sz="1050" b="1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PDS/DS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8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University of Žilina </a:t>
                      </a:r>
                      <a:endParaRPr/>
                    </a:p>
                  </a:txBody>
                  <a:tcPr marL="20400" marR="20400" marT="0" marB="0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Faculty of Menagement Science and Informatics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Slovačka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Žilina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b="1" u="none" strike="noStrike" cap="none">
                          <a:solidFill>
                            <a:srgbClr val="2F3031"/>
                          </a:solidFill>
                        </a:rPr>
                        <a:t>8</a:t>
                      </a:r>
                      <a:endParaRPr sz="1050" b="1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PDS/DS/Post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7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University of Maribor </a:t>
                      </a:r>
                      <a:endParaRPr/>
                    </a:p>
                  </a:txBody>
                  <a:tcPr marL="20400" marR="20400" marT="0" marB="0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FERI</a:t>
                      </a:r>
                      <a:endParaRPr/>
                    </a:p>
                  </a:txBody>
                  <a:tcPr marL="20400" marR="20400" marT="0" marB="0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Slovenija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Maribor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b="1" u="none" strike="noStrike" cap="none">
                          <a:solidFill>
                            <a:srgbClr val="2F3031"/>
                          </a:solidFill>
                        </a:rPr>
                        <a:t>2</a:t>
                      </a:r>
                      <a:endParaRPr sz="1050" b="1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PDS/DS/Post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8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University of Porto </a:t>
                      </a:r>
                      <a:endParaRPr/>
                    </a:p>
                  </a:txBody>
                  <a:tcPr marL="20400" marR="20400" marT="0" marB="0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Faculty of Engineering (FEUP)</a:t>
                      </a:r>
                      <a:endParaRPr/>
                    </a:p>
                  </a:txBody>
                  <a:tcPr marL="20400" marR="20400" marT="0" marB="0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Portugal 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Porto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b="1" u="none" strike="noStrike" cap="none">
                          <a:solidFill>
                            <a:srgbClr val="2F3031"/>
                          </a:solidFill>
                        </a:rPr>
                        <a:t>2</a:t>
                      </a:r>
                      <a:endParaRPr sz="1050" b="1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PDS/DS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7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University of Alcalá </a:t>
                      </a:r>
                      <a:endParaRPr/>
                    </a:p>
                  </a:txBody>
                  <a:tcPr marL="20400" marR="20400" marT="0" marB="0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Polytechnic Faculty </a:t>
                      </a:r>
                      <a:endParaRPr/>
                    </a:p>
                  </a:txBody>
                  <a:tcPr marL="20400" marR="20400" marT="0" marB="0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Španjolska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Alcala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b="1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 sz="1050" b="1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PDS/DS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7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University of Seville </a:t>
                      </a:r>
                      <a:endParaRPr/>
                    </a:p>
                  </a:txBody>
                  <a:tcPr marL="20400" marR="20400" marT="0" marB="0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/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Španjolska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Sevilla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b="1" u="none" strike="noStrike" cap="none">
                          <a:solidFill>
                            <a:srgbClr val="2F3031"/>
                          </a:solidFill>
                        </a:rPr>
                        <a:t>3</a:t>
                      </a:r>
                      <a:endParaRPr sz="1050" b="1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PDS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8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Slovak University of Technology in</a:t>
                      </a:r>
                      <a:br>
                        <a:rPr lang="hr-HR" sz="105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hr-HR" sz="105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Bratislava</a:t>
                      </a:r>
                      <a:endParaRPr/>
                    </a:p>
                  </a:txBody>
                  <a:tcPr marL="20400" marR="20400" marT="0" marB="0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Faculty of Materials Science and Technology</a:t>
                      </a:r>
                      <a:endParaRPr/>
                    </a:p>
                  </a:txBody>
                  <a:tcPr marL="20400" marR="20400" marT="0" marB="0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Slovačka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Trnava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b="1" u="none" strike="noStrike" cap="none">
                          <a:solidFill>
                            <a:srgbClr val="2F3031"/>
                          </a:solidFill>
                        </a:rPr>
                        <a:t>2</a:t>
                      </a:r>
                      <a:endParaRPr sz="1050" b="1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PDS/DS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8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Amsterdam University of Applied Science </a:t>
                      </a:r>
                      <a:endParaRPr/>
                    </a:p>
                  </a:txBody>
                  <a:tcPr marL="20400" marR="20400" marT="0" marB="0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/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Nizozemska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Amsterdam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b="1" u="none" strike="noStrike" cap="none">
                          <a:solidFill>
                            <a:srgbClr val="2F3031"/>
                          </a:solidFill>
                        </a:rPr>
                        <a:t>2</a:t>
                      </a:r>
                      <a:endParaRPr sz="1050" b="1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PDS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8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Graduate Engineering School (ESIEA)</a:t>
                      </a:r>
                      <a:endParaRPr/>
                    </a:p>
                  </a:txBody>
                  <a:tcPr marL="20400" marR="20400" marT="0" marB="0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/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Francuska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Laval / Pariz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b="1" u="none" strike="noStrike" cap="none">
                          <a:solidFill>
                            <a:srgbClr val="2F3031"/>
                          </a:solidFill>
                        </a:rPr>
                        <a:t>2</a:t>
                      </a:r>
                      <a:endParaRPr sz="1050" b="1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PDS/DS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Odisee University</a:t>
                      </a:r>
                      <a:endParaRPr/>
                    </a:p>
                  </a:txBody>
                  <a:tcPr marL="20400" marR="20400" marT="0" marB="0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/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Belgija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Brussels</a:t>
                      </a: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b="1" u="none" strike="noStrike" cap="none">
                          <a:solidFill>
                            <a:srgbClr val="2F3031"/>
                          </a:solidFill>
                        </a:rPr>
                        <a:t>2</a:t>
                      </a:r>
                      <a:endParaRPr sz="1050" b="1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  <a:t>PDS</a:t>
                      </a:r>
                      <a:br>
                        <a:rPr lang="hr-HR" sz="1050" u="none" strike="noStrike" cap="none">
                          <a:solidFill>
                            <a:srgbClr val="2F3031"/>
                          </a:solidFill>
                        </a:rPr>
                      </a:br>
                      <a:endParaRPr sz="1050" u="none" strike="noStrike" cap="none">
                        <a:solidFill>
                          <a:srgbClr val="2F30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2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Mendel University in Brno</a:t>
                      </a:r>
                      <a:endParaRPr/>
                    </a:p>
                  </a:txBody>
                  <a:tcPr marL="20400" marR="20400" marT="0" marB="0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Faculty of Business</a:t>
                      </a:r>
                      <a:endParaRPr/>
                    </a:p>
                  </a:txBody>
                  <a:tcPr marL="20400" marR="20400" marT="0" marB="0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Češka</a:t>
                      </a:r>
                      <a:endParaRPr/>
                    </a:p>
                  </a:txBody>
                  <a:tcPr marL="20400" marR="20400" marT="0" marB="0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Brno</a:t>
                      </a:r>
                      <a:endParaRPr/>
                    </a:p>
                  </a:txBody>
                  <a:tcPr marL="20400" marR="20400" marT="0" marB="0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b="1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/>
                    </a:p>
                  </a:txBody>
                  <a:tcPr marL="20400" marR="20400" marT="0" marB="0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PDS/DS</a:t>
                      </a:r>
                      <a:endParaRPr/>
                    </a:p>
                  </a:txBody>
                  <a:tcPr marL="20400" marR="20400" marT="0" marB="0"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8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EPITECH – Paris Graduate School of Digital Innovation</a:t>
                      </a:r>
                      <a:endParaRPr sz="105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0400" marR="20400" marT="0" marB="0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endParaRPr/>
                    </a:p>
                  </a:txBody>
                  <a:tcPr marL="20400" marR="20400" marT="0" marB="0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Francuska</a:t>
                      </a:r>
                      <a:endParaRPr/>
                    </a:p>
                  </a:txBody>
                  <a:tcPr marL="20400" marR="20400" marT="0" marB="0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Pariz</a:t>
                      </a:r>
                      <a:endParaRPr/>
                    </a:p>
                  </a:txBody>
                  <a:tcPr marL="20400" marR="20400" marT="0" marB="0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b="1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L="20400" marR="20400" marT="0" marB="0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PDS/DS</a:t>
                      </a:r>
                      <a:endParaRPr/>
                    </a:p>
                  </a:txBody>
                  <a:tcPr marL="20400" marR="20400" marT="0" marB="0"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8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UPEC</a:t>
                      </a:r>
                      <a:endParaRPr/>
                    </a:p>
                  </a:txBody>
                  <a:tcPr marL="20400" marR="20400" marT="0" marB="0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Faculty of Science and Technology</a:t>
                      </a:r>
                      <a:endParaRPr/>
                    </a:p>
                  </a:txBody>
                  <a:tcPr marL="20400" marR="20400" marT="0" marB="0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Francuska</a:t>
                      </a:r>
                      <a:endParaRPr/>
                    </a:p>
                  </a:txBody>
                  <a:tcPr marL="20400" marR="20400" marT="0" marB="0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Pariz</a:t>
                      </a:r>
                      <a:endParaRPr/>
                    </a:p>
                  </a:txBody>
                  <a:tcPr marL="20400" marR="20400" marT="0" marB="0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b="1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L="20400" marR="20400" marT="0" marB="0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50" u="none" strike="noStrike" cap="none">
                          <a:solidFill>
                            <a:srgbClr val="2F30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PDS/DS</a:t>
                      </a:r>
                      <a:endParaRPr/>
                    </a:p>
                  </a:txBody>
                  <a:tcPr marL="20400" marR="20400" marT="0" marB="0"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34"/>
          <p:cNvSpPr txBox="1">
            <a:spLocks noGrp="1"/>
          </p:cNvSpPr>
          <p:nvPr>
            <p:ph type="title"/>
          </p:nvPr>
        </p:nvSpPr>
        <p:spPr>
          <a:xfrm>
            <a:off x="1511957" y="0"/>
            <a:ext cx="6940302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546"/>
              </a:buClr>
              <a:buSzPts val="3240"/>
              <a:buFont typeface="Calibri"/>
              <a:buNone/>
            </a:pPr>
            <a:r>
              <a:rPr lang="hr-HR" sz="3240">
                <a:solidFill>
                  <a:srgbClr val="003546"/>
                </a:solidFill>
              </a:rPr>
              <a:t>Karlsruhe Institute of Technology (KIT)</a:t>
            </a:r>
            <a:endParaRPr sz="2970"/>
          </a:p>
        </p:txBody>
      </p:sp>
      <p:sp>
        <p:nvSpPr>
          <p:cNvPr id="520" name="Google Shape;520;p34"/>
          <p:cNvSpPr txBox="1">
            <a:spLocks noGrp="1"/>
          </p:cNvSpPr>
          <p:nvPr>
            <p:ph type="body" idx="1"/>
          </p:nvPr>
        </p:nvSpPr>
        <p:spPr>
          <a:xfrm>
            <a:off x="4724705" y="1248966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42"/>
              <a:buNone/>
            </a:pPr>
            <a:r>
              <a:rPr lang="hr-HR" sz="1942" b="1"/>
              <a:t>Jedno od vodećih sveučilišta u Njemačkoj i Europi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4F69"/>
              </a:buClr>
              <a:buSzPts val="1942"/>
              <a:buChar char="•"/>
            </a:pPr>
            <a:r>
              <a:rPr lang="hr-HR" sz="1942">
                <a:solidFill>
                  <a:srgbClr val="004F69"/>
                </a:solidFill>
              </a:rPr>
              <a:t>FOI sklopio sporazum s </a:t>
            </a:r>
            <a:r>
              <a:rPr lang="hr-HR" sz="1942" b="1" i="1">
                <a:solidFill>
                  <a:srgbClr val="004F69"/>
                </a:solidFill>
              </a:rPr>
              <a:t>Department of Economics and Management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4F69"/>
              </a:buClr>
              <a:buSzPts val="1942"/>
              <a:buChar char="•"/>
            </a:pPr>
            <a:r>
              <a:rPr lang="hr-HR" sz="1942">
                <a:solidFill>
                  <a:srgbClr val="004F69"/>
                </a:solidFill>
              </a:rPr>
              <a:t>za studente informatike, Ekonomike poduzetništva, PITUP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4F69"/>
              </a:buClr>
              <a:buSzPts val="1942"/>
              <a:buChar char="•"/>
            </a:pPr>
            <a:r>
              <a:rPr lang="hr-HR" sz="1942">
                <a:solidFill>
                  <a:srgbClr val="004F69"/>
                </a:solidFill>
              </a:rPr>
              <a:t>čak 6 mjesta (studenata)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4F69"/>
              </a:buClr>
              <a:buSzPts val="1942"/>
              <a:buChar char="•"/>
            </a:pPr>
            <a:r>
              <a:rPr lang="hr-HR" sz="1942">
                <a:solidFill>
                  <a:srgbClr val="004F69"/>
                </a:solidFill>
              </a:rPr>
              <a:t>mogućnost odlaska na preddiplomskoj i diplomskoj razini studija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942"/>
              <a:buNone/>
            </a:pPr>
            <a:endParaRPr sz="1942"/>
          </a:p>
          <a:p>
            <a:pPr marL="171450" lvl="0" indent="-48133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942"/>
              <a:buNone/>
            </a:pPr>
            <a:endParaRPr sz="1942"/>
          </a:p>
        </p:txBody>
      </p:sp>
      <p:sp>
        <p:nvSpPr>
          <p:cNvPr id="521" name="Google Shape;521;p34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34</a:t>
            </a:fld>
            <a:endParaRPr/>
          </a:p>
        </p:txBody>
      </p:sp>
      <p:pic>
        <p:nvPicPr>
          <p:cNvPr id="522" name="Google Shape;522;p34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08315" y="2295415"/>
            <a:ext cx="3809400" cy="23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31433">
            <a:off x="262324" y="462100"/>
            <a:ext cx="1661875" cy="1758026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34"/>
          <p:cNvSpPr txBox="1"/>
          <p:nvPr/>
        </p:nvSpPr>
        <p:spPr>
          <a:xfrm rot="1120451">
            <a:off x="671070" y="1155458"/>
            <a:ext cx="1090616" cy="507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100" b="1" i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NOVO!</a:t>
            </a:r>
            <a:endParaRPr sz="2100" b="1" i="1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5"/>
          <p:cNvSpPr txBox="1">
            <a:spLocks noGrp="1"/>
          </p:cNvSpPr>
          <p:nvPr>
            <p:ph type="body" idx="1"/>
          </p:nvPr>
        </p:nvSpPr>
        <p:spPr>
          <a:xfrm>
            <a:off x="227684" y="1287678"/>
            <a:ext cx="4191612" cy="3753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lvl="0" indent="-1714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F69"/>
              </a:buClr>
              <a:buSzPts val="1942"/>
              <a:buChar char="•"/>
            </a:pPr>
            <a:r>
              <a:rPr lang="hr-HR" sz="1942" b="1" dirty="0">
                <a:solidFill>
                  <a:srgbClr val="004F69"/>
                </a:solidFill>
              </a:rPr>
              <a:t>Zanimljivost: mnogi slavni izumitelji i poduzetnici su tamo studirali ili predavali</a:t>
            </a:r>
            <a:endParaRPr dirty="0"/>
          </a:p>
          <a:p>
            <a:pPr marL="514350" lvl="1" indent="-171450" algn="l" rtl="0">
              <a:lnSpc>
                <a:spcPct val="8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65"/>
              <a:buFont typeface="Noto Sans Symbols"/>
              <a:buChar char="▪"/>
            </a:pPr>
            <a:r>
              <a:rPr lang="hr-HR" sz="1665" dirty="0" err="1"/>
              <a:t>Karl</a:t>
            </a:r>
            <a:r>
              <a:rPr lang="hr-HR" sz="1665" dirty="0"/>
              <a:t> Friedrich </a:t>
            </a:r>
            <a:r>
              <a:rPr lang="hr-HR" sz="1665" dirty="0" err="1"/>
              <a:t>Benz</a:t>
            </a:r>
            <a:r>
              <a:rPr lang="hr-HR" sz="1665" dirty="0"/>
              <a:t> – izumitelj benzinsko-pokretnih automobila</a:t>
            </a:r>
            <a:endParaRPr dirty="0"/>
          </a:p>
          <a:p>
            <a:pPr marL="514350" lvl="1" indent="-171450" algn="l" rtl="0">
              <a:lnSpc>
                <a:spcPct val="8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65"/>
              <a:buFont typeface="Noto Sans Symbols"/>
              <a:buChar char="▪"/>
            </a:pPr>
            <a:r>
              <a:rPr lang="hr-HR" sz="1665" dirty="0" err="1"/>
              <a:t>Dieter</a:t>
            </a:r>
            <a:r>
              <a:rPr lang="hr-HR" sz="1665" dirty="0"/>
              <a:t> </a:t>
            </a:r>
            <a:r>
              <a:rPr lang="hr-HR" sz="1665" dirty="0" err="1"/>
              <a:t>Hopp</a:t>
            </a:r>
            <a:r>
              <a:rPr lang="hr-HR" sz="1665" dirty="0"/>
              <a:t> – suosnivač tvrtke SAP AG</a:t>
            </a:r>
            <a:endParaRPr dirty="0"/>
          </a:p>
          <a:p>
            <a:pPr marL="171450" lvl="0" indent="-171450" algn="l" rtl="0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rgbClr val="004F69"/>
              </a:buClr>
              <a:buSzPts val="1942"/>
              <a:buChar char="•"/>
            </a:pPr>
            <a:r>
              <a:rPr lang="hr-HR" sz="1942" dirty="0">
                <a:solidFill>
                  <a:srgbClr val="004F69"/>
                </a:solidFill>
              </a:rPr>
              <a:t>BORAVAK U KARLSRUHE:</a:t>
            </a:r>
            <a:endParaRPr dirty="0"/>
          </a:p>
          <a:p>
            <a:pPr marL="514350" lvl="1" indent="-171450" algn="l" rtl="0">
              <a:lnSpc>
                <a:spcPct val="8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65"/>
              <a:buFont typeface="Noto Sans Symbols"/>
              <a:buChar char="▪"/>
            </a:pPr>
            <a:r>
              <a:rPr lang="hr-HR" sz="1665" dirty="0"/>
              <a:t>Jedan od najtoplijih gradova u Njemačkoj</a:t>
            </a:r>
            <a:endParaRPr dirty="0"/>
          </a:p>
          <a:p>
            <a:pPr marL="514350" lvl="1" indent="-171450" algn="l" rtl="0">
              <a:lnSpc>
                <a:spcPct val="8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65"/>
              <a:buFont typeface="Noto Sans Symbols"/>
              <a:buChar char="▪"/>
            </a:pPr>
            <a:r>
              <a:rPr lang="hr-HR" sz="1665" dirty="0"/>
              <a:t>Mnoštvo studenata (40 000) </a:t>
            </a:r>
            <a:endParaRPr dirty="0"/>
          </a:p>
          <a:p>
            <a:pPr marL="514350" lvl="1" indent="-171450" algn="l" rtl="0">
              <a:lnSpc>
                <a:spcPct val="8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65"/>
              <a:buFont typeface="Noto Sans Symbols"/>
              <a:buChar char="▪"/>
            </a:pPr>
            <a:r>
              <a:rPr lang="hr-HR" sz="1665" dirty="0"/>
              <a:t>Festivali kroz cijelu godinu</a:t>
            </a:r>
            <a:endParaRPr dirty="0"/>
          </a:p>
          <a:p>
            <a:pPr marL="514350" lvl="1" indent="-65722" algn="l" rtl="0">
              <a:lnSpc>
                <a:spcPct val="8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65"/>
              <a:buFont typeface="Noto Sans Symbols"/>
              <a:buNone/>
            </a:pPr>
            <a:endParaRPr sz="1665" dirty="0"/>
          </a:p>
          <a:p>
            <a:pPr marL="171450" lvl="0" indent="-171450" algn="l" rtl="0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rgbClr val="004F69"/>
              </a:buClr>
              <a:buSzPts val="1757"/>
              <a:buChar char="•"/>
            </a:pPr>
            <a:r>
              <a:rPr lang="hr-HR" sz="1757" dirty="0">
                <a:solidFill>
                  <a:srgbClr val="004F69"/>
                </a:solidFill>
              </a:rPr>
              <a:t>Više informacija: </a:t>
            </a:r>
            <a:r>
              <a:rPr lang="hr-HR" sz="1757" dirty="0"/>
              <a:t>https://www.kit.edu/english/index.php</a:t>
            </a:r>
            <a:endParaRPr dirty="0"/>
          </a:p>
          <a:p>
            <a:pPr marL="342900" lvl="1" indent="0" algn="l" rtl="0">
              <a:lnSpc>
                <a:spcPct val="8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65"/>
              <a:buNone/>
            </a:pPr>
            <a:endParaRPr sz="1665" dirty="0"/>
          </a:p>
          <a:p>
            <a:pPr marL="342900" lvl="1" indent="0" algn="l" rtl="0">
              <a:lnSpc>
                <a:spcPct val="8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65"/>
              <a:buNone/>
            </a:pPr>
            <a:endParaRPr sz="1665" dirty="0">
              <a:highlight>
                <a:srgbClr val="FFFF00"/>
              </a:highlight>
            </a:endParaRPr>
          </a:p>
          <a:p>
            <a:pPr marL="342900" lvl="1" indent="0" algn="l" rtl="0">
              <a:lnSpc>
                <a:spcPct val="8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65"/>
              <a:buNone/>
            </a:pPr>
            <a:endParaRPr sz="1665" dirty="0"/>
          </a:p>
        </p:txBody>
      </p:sp>
      <p:pic>
        <p:nvPicPr>
          <p:cNvPr id="530" name="Google Shape;530;p35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 rot="598337">
            <a:off x="4436489" y="416114"/>
            <a:ext cx="4495185" cy="4495185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3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35</a:t>
            </a:fld>
            <a:endParaRPr/>
          </a:p>
        </p:txBody>
      </p:sp>
      <p:sp>
        <p:nvSpPr>
          <p:cNvPr id="532" name="Google Shape;532;p35"/>
          <p:cNvSpPr txBox="1">
            <a:spLocks noGrp="1"/>
          </p:cNvSpPr>
          <p:nvPr>
            <p:ph type="title"/>
          </p:nvPr>
        </p:nvSpPr>
        <p:spPr>
          <a:xfrm>
            <a:off x="0" y="60852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546"/>
              </a:buClr>
              <a:buSzPts val="3200"/>
              <a:buFont typeface="Calibri"/>
              <a:buNone/>
            </a:pPr>
            <a:r>
              <a:rPr lang="hr-HR" sz="3200">
                <a:solidFill>
                  <a:srgbClr val="003546"/>
                </a:solidFill>
              </a:rPr>
              <a:t>Karlsruhe Institute for Technology </a:t>
            </a:r>
            <a:br>
              <a:rPr lang="hr-HR" sz="3200">
                <a:solidFill>
                  <a:srgbClr val="003546"/>
                </a:solidFill>
              </a:rPr>
            </a:br>
            <a:r>
              <a:rPr lang="hr-HR" sz="3200">
                <a:solidFill>
                  <a:srgbClr val="003546"/>
                </a:solidFill>
              </a:rPr>
              <a:t>(KIT)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36"/>
          <p:cNvSpPr txBox="1">
            <a:spLocks noGrp="1"/>
          </p:cNvSpPr>
          <p:nvPr>
            <p:ph type="title"/>
          </p:nvPr>
        </p:nvSpPr>
        <p:spPr>
          <a:xfrm>
            <a:off x="3655770" y="870589"/>
            <a:ext cx="3789454" cy="49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546"/>
              </a:buClr>
              <a:buSzPts val="3200"/>
              <a:buFont typeface="Calibri"/>
              <a:buNone/>
            </a:pPr>
            <a:r>
              <a:rPr lang="hr-HR" sz="3200">
                <a:solidFill>
                  <a:srgbClr val="003546"/>
                </a:solidFill>
                <a:latin typeface="Calibri"/>
                <a:ea typeface="Calibri"/>
                <a:cs typeface="Calibri"/>
                <a:sym typeface="Calibri"/>
              </a:rPr>
              <a:t>University of L’Aquila</a:t>
            </a:r>
            <a:endParaRPr sz="3200">
              <a:solidFill>
                <a:srgbClr val="00354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p36"/>
          <p:cNvSpPr txBox="1">
            <a:spLocks noGrp="1"/>
          </p:cNvSpPr>
          <p:nvPr>
            <p:ph type="body" idx="2"/>
          </p:nvPr>
        </p:nvSpPr>
        <p:spPr>
          <a:xfrm>
            <a:off x="1" y="2170530"/>
            <a:ext cx="3882193" cy="3509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hr-HR" sz="1800" dirty="0"/>
              <a:t>Sporazum s </a:t>
            </a:r>
            <a:r>
              <a:rPr lang="hr-HR" sz="1800" b="1" dirty="0">
                <a:solidFill>
                  <a:srgbClr val="004F69"/>
                </a:solidFill>
              </a:rPr>
              <a:t>Odjelom za informacijsko inženjerstvo, računalne znanosti i matematike</a:t>
            </a:r>
            <a:endParaRPr dirty="0"/>
          </a:p>
          <a:p>
            <a:pPr marL="285750" lvl="0" indent="-2857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hr-HR" sz="1800" dirty="0"/>
              <a:t>Vrlo kvalitetan </a:t>
            </a:r>
            <a:r>
              <a:rPr lang="hr-HR" sz="1800" b="1" dirty="0">
                <a:solidFill>
                  <a:srgbClr val="004F69"/>
                </a:solidFill>
              </a:rPr>
              <a:t>diplomski program na engleskom jeziku</a:t>
            </a:r>
            <a:endParaRPr dirty="0"/>
          </a:p>
          <a:p>
            <a:pPr marL="285750" lvl="0" indent="-2857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hr-HR" sz="1800" dirty="0"/>
              <a:t>FOI studenti DS-a - </a:t>
            </a:r>
            <a:r>
              <a:rPr lang="hr-HR" sz="1800" b="1" dirty="0"/>
              <a:t>Informacijsko i programsko inženjerstvo i Baze podataka i baze </a:t>
            </a:r>
            <a:r>
              <a:rPr lang="hr-HR" sz="1800" b="1" dirty="0" smtClean="0"/>
              <a:t>znanja</a:t>
            </a:r>
          </a:p>
          <a:p>
            <a:pPr marL="285750" lvl="0" indent="-285750">
              <a:buSzPts val="1800"/>
              <a:buFont typeface="Noto Sans Symbols"/>
              <a:buChar char="▪"/>
            </a:pPr>
            <a:r>
              <a:rPr lang="hr-HR" sz="1800" dirty="0" smtClean="0"/>
              <a:t>Više informacija</a:t>
            </a:r>
            <a:r>
              <a:rPr lang="hr-HR" sz="1800" dirty="0"/>
              <a:t>: </a:t>
            </a:r>
            <a:r>
              <a:rPr lang="hr-HR" sz="1800" u="sng" dirty="0"/>
              <a:t>https://www.univaq.it/en/</a:t>
            </a:r>
            <a:endParaRPr u="sng" dirty="0"/>
          </a:p>
          <a:p>
            <a:pPr marL="171450" lvl="0" indent="-952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539" name="Google Shape;539;p36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36</a:t>
            </a:fld>
            <a:endParaRPr/>
          </a:p>
        </p:txBody>
      </p:sp>
      <p:pic>
        <p:nvPicPr>
          <p:cNvPr id="540" name="Google Shape;540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95468" y="2463662"/>
            <a:ext cx="5148532" cy="2679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15085"/>
            <a:ext cx="2708564" cy="1945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69949" y="2170530"/>
            <a:ext cx="574051" cy="586264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36"/>
          <p:cNvSpPr/>
          <p:nvPr/>
        </p:nvSpPr>
        <p:spPr>
          <a:xfrm>
            <a:off x="3996245" y="4665344"/>
            <a:ext cx="589393" cy="477684"/>
          </a:xfrm>
          <a:prstGeom prst="rect">
            <a:avLst/>
          </a:prstGeom>
          <a:solidFill>
            <a:srgbClr val="F8B3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2F2F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44" name="Google Shape;544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50215" y="0"/>
            <a:ext cx="1393785" cy="1960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8650" y="134366"/>
            <a:ext cx="7886700" cy="994172"/>
          </a:xfrm>
        </p:spPr>
        <p:txBody>
          <a:bodyPr/>
          <a:lstStyle/>
          <a:p>
            <a:r>
              <a:rPr lang="hr-HR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hr-HR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oravak</a:t>
            </a:r>
            <a:r>
              <a:rPr lang="hr-HR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hr-HR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L’Aquili</a:t>
            </a:r>
            <a:endParaRPr lang="hr-HR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zervirano mjesto broja slajd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C500B-1BCB-452B-802D-F943D569753B}" type="slidenum">
              <a:rPr kumimoji="0" lang="id-ID" sz="900" b="0" i="0" u="none" strike="noStrike" kern="1200" cap="none" spc="0" normalizeH="0" baseline="0" noProof="0" smtClean="0">
                <a:ln>
                  <a:noFill/>
                </a:ln>
                <a:solidFill>
                  <a:srgbClr val="5F6062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id-ID" sz="900" b="0" i="0" u="none" strike="noStrike" kern="1200" cap="none" spc="0" normalizeH="0" baseline="0" noProof="0" dirty="0">
              <a:ln>
                <a:noFill/>
              </a:ln>
              <a:solidFill>
                <a:srgbClr val="5F6062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kstniOkvir 4"/>
          <p:cNvSpPr txBox="1"/>
          <p:nvPr/>
        </p:nvSpPr>
        <p:spPr>
          <a:xfrm>
            <a:off x="448965" y="1159045"/>
            <a:ext cx="39216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Odlična lokacija grada</a:t>
            </a:r>
            <a:endParaRPr kumimoji="0" lang="hr-HR" sz="2000" b="0" i="0" u="none" strike="noStrike" kern="1200" cap="none" spc="0" normalizeH="0" baseline="0" noProof="0" dirty="0">
              <a:ln>
                <a:noFill/>
              </a:ln>
              <a:solidFill>
                <a:srgbClr val="5F606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Život u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L’Aquili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je dosta povoljan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(za razliku od ostalih talijanskih gradova)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Cijena smještaja</a:t>
            </a: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150-200 EUR/mjesečno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Studentska iskaznica s mnoštvo pogodnosti za studente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1596">
            <a:off x="4637110" y="266894"/>
            <a:ext cx="4338846" cy="4338846"/>
          </a:xfrm>
          <a:prstGeom prst="rect">
            <a:avLst/>
          </a:prstGeom>
        </p:spPr>
      </p:pic>
      <p:sp>
        <p:nvSpPr>
          <p:cNvPr id="4" name="TekstniOkvir 3"/>
          <p:cNvSpPr txBox="1"/>
          <p:nvPr/>
        </p:nvSpPr>
        <p:spPr>
          <a:xfrm>
            <a:off x="1150442" y="3840779"/>
            <a:ext cx="2876474" cy="1200329"/>
          </a:xfrm>
          <a:prstGeom prst="rect">
            <a:avLst/>
          </a:prstGeom>
          <a:noFill/>
          <a:ln>
            <a:solidFill>
              <a:srgbClr val="1D3A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Grad </a:t>
            </a:r>
            <a:r>
              <a:rPr kumimoji="0" lang="hr-H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L’Aquila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okružen je Apeninima, a do Jadranskog mora ima samo sat vremena vožnje!</a:t>
            </a:r>
          </a:p>
        </p:txBody>
      </p:sp>
    </p:spTree>
    <p:extLst>
      <p:ext uri="{BB962C8B-B14F-4D97-AF65-F5344CB8AC3E}">
        <p14:creationId xmlns:p14="http://schemas.microsoft.com/office/powerpoint/2010/main" val="3783510515"/>
      </p:ext>
    </p:extLst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80109" y="0"/>
            <a:ext cx="6457950" cy="779100"/>
          </a:xfrm>
        </p:spPr>
        <p:txBody>
          <a:bodyPr>
            <a:noAutofit/>
          </a:bodyPr>
          <a:lstStyle/>
          <a:p>
            <a:r>
              <a:rPr lang="hr-HR" sz="2800" dirty="0">
                <a:solidFill>
                  <a:srgbClr val="003546"/>
                </a:solidFill>
              </a:rPr>
              <a:t>Amsterdam University </a:t>
            </a:r>
            <a:r>
              <a:rPr lang="hr-HR" sz="2800" dirty="0" err="1">
                <a:solidFill>
                  <a:srgbClr val="003546"/>
                </a:solidFill>
              </a:rPr>
              <a:t>of</a:t>
            </a:r>
            <a:r>
              <a:rPr lang="hr-HR" sz="2800" dirty="0">
                <a:solidFill>
                  <a:srgbClr val="003546"/>
                </a:solidFill>
              </a:rPr>
              <a:t> Applied </a:t>
            </a:r>
            <a:r>
              <a:rPr lang="hr-HR" sz="2800" dirty="0" err="1">
                <a:solidFill>
                  <a:srgbClr val="003546"/>
                </a:solidFill>
              </a:rPr>
              <a:t>Sciences</a:t>
            </a:r>
            <a:endParaRPr lang="hr-HR" sz="2800" dirty="0">
              <a:solidFill>
                <a:srgbClr val="003546"/>
              </a:solidFill>
            </a:endParaRP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180109" y="579510"/>
            <a:ext cx="4251615" cy="3263504"/>
          </a:xfrm>
        </p:spPr>
        <p:txBody>
          <a:bodyPr>
            <a:noAutofit/>
          </a:bodyPr>
          <a:lstStyle/>
          <a:p>
            <a:r>
              <a:rPr lang="hr-HR" sz="2000" dirty="0" smtClean="0"/>
              <a:t>Fokus sveučilišta: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hr-HR" sz="1700" dirty="0" smtClean="0">
                <a:solidFill>
                  <a:schemeClr val="accent6">
                    <a:lumMod val="75000"/>
                  </a:schemeClr>
                </a:solidFill>
              </a:rPr>
              <a:t>napredna tehnološka rješenja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hr-HR" sz="1700" dirty="0" smtClean="0">
                <a:solidFill>
                  <a:schemeClr val="accent6">
                    <a:lumMod val="75000"/>
                  </a:schemeClr>
                </a:solidFill>
              </a:rPr>
              <a:t>informacijske i komunikacijske tehnologije (IKT)</a:t>
            </a:r>
          </a:p>
          <a:p>
            <a:r>
              <a:rPr lang="hr-HR" sz="2000" dirty="0" smtClean="0"/>
              <a:t>Studenti informatike i PITUP-a</a:t>
            </a:r>
          </a:p>
          <a:p>
            <a:r>
              <a:rPr lang="hr-HR" sz="2000" dirty="0" smtClean="0"/>
              <a:t>Preddiplomska razina studija</a:t>
            </a:r>
          </a:p>
          <a:p>
            <a:r>
              <a:rPr lang="hr-HR" sz="2000" dirty="0" smtClean="0"/>
              <a:t>Više informacija</a:t>
            </a:r>
            <a:r>
              <a:rPr lang="hr-HR" sz="2000" dirty="0"/>
              <a:t>: </a:t>
            </a:r>
            <a:r>
              <a:rPr lang="hr-HR" sz="2000" u="sng" dirty="0"/>
              <a:t>https://www.amsterdamuas.com/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38</a:t>
            </a:fld>
            <a:endParaRPr lang="hr-HR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1858">
            <a:off x="4935803" y="997782"/>
            <a:ext cx="3845282" cy="371621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98" y="3203539"/>
            <a:ext cx="3213236" cy="183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947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38"/>
          <p:cNvSpPr txBox="1"/>
          <p:nvPr/>
        </p:nvSpPr>
        <p:spPr>
          <a:xfrm>
            <a:off x="143555" y="1159239"/>
            <a:ext cx="4199533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 err="1">
                <a:solidFill>
                  <a:srgbClr val="004F69"/>
                </a:solidFill>
                <a:latin typeface="Calibri"/>
                <a:ea typeface="Calibri"/>
                <a:cs typeface="Calibri"/>
                <a:sym typeface="Calibri"/>
              </a:rPr>
              <a:t>Mykolas</a:t>
            </a:r>
            <a:r>
              <a:rPr lang="hr-HR" sz="2400" b="1" dirty="0">
                <a:solidFill>
                  <a:srgbClr val="004F6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r-HR" sz="2400" b="1" dirty="0" err="1">
                <a:solidFill>
                  <a:srgbClr val="004F69"/>
                </a:solidFill>
                <a:latin typeface="Calibri"/>
                <a:ea typeface="Calibri"/>
                <a:cs typeface="Calibri"/>
                <a:sym typeface="Calibri"/>
              </a:rPr>
              <a:t>Romeris</a:t>
            </a:r>
            <a:r>
              <a:rPr lang="hr-HR" sz="2400" b="1" dirty="0">
                <a:solidFill>
                  <a:srgbClr val="004F69"/>
                </a:solidFill>
                <a:latin typeface="Calibri"/>
                <a:ea typeface="Calibri"/>
                <a:cs typeface="Calibri"/>
                <a:sym typeface="Calibri"/>
              </a:rPr>
              <a:t> University </a:t>
            </a:r>
            <a:endParaRPr dirty="0"/>
          </a:p>
          <a:p>
            <a:pPr marL="214313" marR="0" lvl="0" indent="-11271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Noto Sans Symbols"/>
              <a:buChar char="▪"/>
            </a:pPr>
            <a:r>
              <a:rPr lang="hr-HR" sz="18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r>
              <a:rPr lang="hr-HR" sz="1800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hr-HR" sz="18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studente diplomskog studija </a:t>
            </a:r>
            <a:r>
              <a:rPr lang="hr-HR" sz="1800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FOI-ja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Noto Sans Symbols"/>
              <a:buChar char="▪"/>
            </a:pPr>
            <a:r>
              <a:rPr lang="hr-HR" sz="1800" dirty="0" err="1" smtClean="0">
                <a:solidFill>
                  <a:srgbClr val="595959"/>
                </a:solidFill>
                <a:latin typeface="Calibri"/>
                <a:cs typeface="Calibri"/>
                <a:sym typeface="Calibri"/>
              </a:rPr>
              <a:t>Infomatičari</a:t>
            </a:r>
            <a:r>
              <a:rPr lang="hr-HR" sz="1800" dirty="0" smtClean="0">
                <a:solidFill>
                  <a:srgbClr val="595959"/>
                </a:solidFill>
                <a:latin typeface="Calibri"/>
                <a:cs typeface="Calibri"/>
                <a:sym typeface="Calibri"/>
              </a:rPr>
              <a:t> i Ekonomika poduzetništva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hr-H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Moguće upisivati predmete s bilo kojeg fakulteta unutar MRU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hr-H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Studentski dom udaljen je svega 5 minuta do glavne zgrade Sveučilišta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Više informacija: </a:t>
            </a:r>
            <a:r>
              <a:rPr lang="hr-HR" sz="1600" b="1" u="sng" dirty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http://www.mruni.eu/en/</a:t>
            </a:r>
            <a:r>
              <a:rPr lang="hr-HR" sz="1600" b="1" dirty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60" name="Google Shape;560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370217" cy="110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72382">
            <a:off x="4518838" y="463312"/>
            <a:ext cx="4408662" cy="4408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"/>
          <p:cNvSpPr txBox="1"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  <a:prstGeom prst="rect">
            <a:avLst/>
          </a:prstGeom>
          <a:gradFill>
            <a:gsLst>
              <a:gs pos="0">
                <a:srgbClr val="D84759"/>
              </a:gs>
              <a:gs pos="50000">
                <a:srgbClr val="D80037"/>
              </a:gs>
              <a:gs pos="100000">
                <a:srgbClr val="C7002D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70"/>
              <a:buFont typeface="Calibri"/>
              <a:buNone/>
            </a:pPr>
            <a:r>
              <a:rPr lang="hr-HR" sz="297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hr-HR" sz="297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hr-HR" sz="297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TKO SMO?</a:t>
            </a:r>
            <a:br>
              <a:rPr lang="hr-HR" sz="297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970">
              <a:solidFill>
                <a:schemeClr val="lt1"/>
              </a:solidFill>
            </a:endParaRPr>
          </a:p>
        </p:txBody>
      </p:sp>
      <p:grpSp>
        <p:nvGrpSpPr>
          <p:cNvPr id="246" name="Google Shape;246;p4"/>
          <p:cNvGrpSpPr/>
          <p:nvPr/>
        </p:nvGrpSpPr>
        <p:grpSpPr>
          <a:xfrm>
            <a:off x="631172" y="2338998"/>
            <a:ext cx="3866868" cy="1841865"/>
            <a:chOff x="934" y="460985"/>
            <a:chExt cx="3866868" cy="1841865"/>
          </a:xfrm>
        </p:grpSpPr>
        <p:sp>
          <p:nvSpPr>
            <p:cNvPr id="247" name="Google Shape;247;p4"/>
            <p:cNvSpPr/>
            <p:nvPr/>
          </p:nvSpPr>
          <p:spPr>
            <a:xfrm>
              <a:off x="3775906" y="602049"/>
              <a:ext cx="91896" cy="1700801"/>
            </a:xfrm>
            <a:prstGeom prst="rect">
              <a:avLst/>
            </a:prstGeom>
            <a:solidFill>
              <a:srgbClr val="E7BABE">
                <a:alpha val="4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98518" y="602049"/>
              <a:ext cx="2390070" cy="1700801"/>
            </a:xfrm>
            <a:prstGeom prst="frame">
              <a:avLst>
                <a:gd name="adj1" fmla="val 5450"/>
              </a:avLst>
            </a:prstGeom>
            <a:solidFill>
              <a:srgbClr val="E7BABE">
                <a:alpha val="4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4"/>
            <p:cNvSpPr/>
            <p:nvPr/>
          </p:nvSpPr>
          <p:spPr>
            <a:xfrm>
              <a:off x="934" y="460985"/>
              <a:ext cx="2309550" cy="1483354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4"/>
            <p:cNvSpPr/>
            <p:nvPr/>
          </p:nvSpPr>
          <p:spPr>
            <a:xfrm>
              <a:off x="191958" y="2007639"/>
              <a:ext cx="2204734" cy="201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4"/>
            <p:cNvSpPr txBox="1"/>
            <p:nvPr/>
          </p:nvSpPr>
          <p:spPr>
            <a:xfrm>
              <a:off x="191958" y="2007639"/>
              <a:ext cx="2204734" cy="201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1750" tIns="41900" rIns="111750" bIns="419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r>
                <a:rPr lang="hr-HR" sz="11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Izabela i Martina</a:t>
              </a:r>
              <a:endParaRPr/>
            </a:p>
          </p:txBody>
        </p:sp>
        <p:sp>
          <p:nvSpPr>
            <p:cNvPr id="252" name="Google Shape;252;p4"/>
            <p:cNvSpPr/>
            <p:nvPr/>
          </p:nvSpPr>
          <p:spPr>
            <a:xfrm>
              <a:off x="2619994" y="595501"/>
              <a:ext cx="1092714" cy="17008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4"/>
            <p:cNvSpPr txBox="1"/>
            <p:nvPr/>
          </p:nvSpPr>
          <p:spPr>
            <a:xfrm>
              <a:off x="2619994" y="595501"/>
              <a:ext cx="1092714" cy="17008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hr-HR" sz="1200" i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Važan dio</a:t>
              </a:r>
              <a:br>
                <a:rPr lang="hr-HR" sz="1200" i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hr-HR" sz="1200" i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FOI International tima čine i </a:t>
              </a:r>
              <a:r>
                <a:rPr lang="hr-HR" sz="1200" b="1" i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brojni studenti suradnici.</a:t>
              </a:r>
              <a:endParaRPr/>
            </a:p>
          </p:txBody>
        </p:sp>
      </p:grpSp>
      <p:sp>
        <p:nvSpPr>
          <p:cNvPr id="254" name="Google Shape;254;p4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4</a:t>
            </a:fld>
            <a:endParaRPr/>
          </a:p>
        </p:txBody>
      </p:sp>
      <p:pic>
        <p:nvPicPr>
          <p:cNvPr id="255" name="Google Shape;255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4375" y="1590736"/>
            <a:ext cx="2595985" cy="6970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56" name="Google Shape;256;p4"/>
          <p:cNvSpPr txBox="1">
            <a:spLocks noGrp="1"/>
          </p:cNvSpPr>
          <p:nvPr>
            <p:ph type="body" idx="3"/>
          </p:nvPr>
        </p:nvSpPr>
        <p:spPr>
          <a:xfrm>
            <a:off x="5030115" y="4413618"/>
            <a:ext cx="4123035" cy="739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5"/>
              <a:buNone/>
            </a:pPr>
            <a:r>
              <a:rPr lang="hr-HR" sz="1105">
                <a:solidFill>
                  <a:schemeClr val="dk2"/>
                </a:solidFill>
              </a:rPr>
              <a:t>Izv. prof. dr. sc. Igor Balaban  </a:t>
            </a:r>
            <a:br>
              <a:rPr lang="hr-HR" sz="1105">
                <a:solidFill>
                  <a:schemeClr val="dk2"/>
                </a:solidFill>
              </a:rPr>
            </a:br>
            <a:r>
              <a:rPr lang="hr-HR" sz="1105" b="0" i="1">
                <a:solidFill>
                  <a:schemeClr val="dk2"/>
                </a:solidFill>
              </a:rPr>
              <a:t>Prodekan za znanost, projekte i međunarodnu suradnju</a:t>
            </a:r>
            <a:endParaRPr/>
          </a:p>
          <a:p>
            <a:pPr marL="0" lvl="0" indent="0" algn="l" rtl="0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105"/>
              <a:buNone/>
            </a:pPr>
            <a:r>
              <a:rPr lang="hr-HR" sz="1105">
                <a:solidFill>
                  <a:schemeClr val="dk2"/>
                </a:solidFill>
              </a:rPr>
              <a:t>Doc. dr. sc. Martina Tomičić Furjan </a:t>
            </a:r>
            <a:br>
              <a:rPr lang="hr-HR" sz="1105">
                <a:solidFill>
                  <a:schemeClr val="dk2"/>
                </a:solidFill>
              </a:rPr>
            </a:br>
            <a:r>
              <a:rPr lang="hr-HR" sz="1105" b="0" i="1">
                <a:solidFill>
                  <a:schemeClr val="dk2"/>
                </a:solidFill>
              </a:rPr>
              <a:t>ECTS koordinatorica</a:t>
            </a:r>
            <a:endParaRPr/>
          </a:p>
          <a:p>
            <a:pPr marL="0" lvl="0" indent="0" algn="l" rtl="0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585"/>
              <a:buNone/>
            </a:pPr>
            <a:endParaRPr sz="585"/>
          </a:p>
        </p:txBody>
      </p:sp>
      <p:pic>
        <p:nvPicPr>
          <p:cNvPr id="257" name="Google Shape;257;p4"/>
          <p:cNvPicPr preferRelativeResize="0">
            <a:picLocks noGrp="1"/>
          </p:cNvPicPr>
          <p:nvPr>
            <p:ph type="body" idx="4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5172777" y="1797234"/>
            <a:ext cx="2570346" cy="2425449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4"/>
          <p:cNvSpPr txBox="1">
            <a:spLocks noGrp="1"/>
          </p:cNvSpPr>
          <p:nvPr>
            <p:ph type="body" idx="1"/>
          </p:nvPr>
        </p:nvSpPr>
        <p:spPr>
          <a:xfrm>
            <a:off x="2637830" y="1104946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hr-HR"/>
              <a:t>FOI INTERNATIONAL TIM ČINE: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6260" y="115750"/>
            <a:ext cx="538981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200" b="0" i="0" u="none" strike="noStrike" kern="1200" cap="none" spc="0" normalizeH="0" baseline="0" noProof="0" dirty="0">
                <a:ln>
                  <a:noFill/>
                </a:ln>
                <a:solidFill>
                  <a:srgbClr val="006A8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/>
                <a:ea typeface="+mn-ea"/>
                <a:cs typeface="+mn-cs"/>
              </a:rPr>
              <a:t>Boravak u Vilniusu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600" b="0" i="0" u="none" strike="noStrike" kern="1200" cap="none" spc="0" normalizeH="0" baseline="0" noProof="0" dirty="0">
              <a:ln>
                <a:noFill/>
              </a:ln>
              <a:solidFill>
                <a:srgbClr val="CE003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Kako doći do Vilniusa?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Avionom Zagreb-Amsterdam- Vilnius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600" b="0" i="0" u="none" strike="noStrike" kern="1200" cap="none" spc="0" normalizeH="0" baseline="0" noProof="0" dirty="0">
              <a:ln>
                <a:noFill/>
              </a:ln>
              <a:solidFill>
                <a:srgbClr val="5F606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Smještaj u </a:t>
            </a:r>
            <a:r>
              <a:rPr kumimoji="0" lang="hr-H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6A8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kampusu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rgbClr val="CE00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(cijena smještaja u dvokrevetnoj sobi – 85-100 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€ 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mjesečno)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5F606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Studentski restoran – obrok cca. 2-3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€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Mjesečna cijena gradskog prijevoza – 5,90 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€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                                                                    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Dodatne 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006A8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besplatne pogodnosti za studente 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(teretana, Internet, kulturne i edukativne aktivnosti, tečajevi stranih jezika…)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6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Mnoštvo 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rgbClr val="006A8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izvannastavnih aktivnosti 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dostupnih i </a:t>
            </a:r>
            <a:r>
              <a:rPr kumimoji="0" lang="hr-H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Erasmus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studentima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114" y="2959622"/>
            <a:ext cx="2586446" cy="20199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92909" y="3072815"/>
            <a:ext cx="35925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;                            Knjižnica koja je otvorena 0-24!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105" y="115750"/>
            <a:ext cx="2586446" cy="21288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1656" y="4522293"/>
            <a:ext cx="443522" cy="457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3560" y="115750"/>
            <a:ext cx="443522" cy="4298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8599" y="2252652"/>
            <a:ext cx="240347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CE00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Jeste li znali da je geografski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CE00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centar Europe 16 km sjeverno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CE00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od Vilniusa?</a:t>
            </a:r>
          </a:p>
        </p:txBody>
      </p:sp>
      <p:sp>
        <p:nvSpPr>
          <p:cNvPr id="10" name="Pravokutnik 9">
            <a:extLst>
              <a:ext uri="{FF2B5EF4-FFF2-40B4-BE49-F238E27FC236}">
                <a16:creationId xmlns:a16="http://schemas.microsoft.com/office/drawing/2014/main" id="{EBABA8D3-284F-4D9F-ACBE-8648A8947D95}"/>
              </a:ext>
            </a:extLst>
          </p:cNvPr>
          <p:cNvSpPr/>
          <p:nvPr/>
        </p:nvSpPr>
        <p:spPr>
          <a:xfrm>
            <a:off x="4195019" y="102247"/>
            <a:ext cx="1720159" cy="1134478"/>
          </a:xfrm>
          <a:prstGeom prst="rect">
            <a:avLst/>
          </a:prstGeom>
          <a:ln>
            <a:solidFill>
              <a:srgbClr val="1D3A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Litva je zemlja s najbržim internetom na svijetu!</a:t>
            </a:r>
          </a:p>
        </p:txBody>
      </p:sp>
    </p:spTree>
    <p:extLst>
      <p:ext uri="{BB962C8B-B14F-4D97-AF65-F5344CB8AC3E}">
        <p14:creationId xmlns:p14="http://schemas.microsoft.com/office/powerpoint/2010/main" val="3040179694"/>
      </p:ext>
    </p:extLst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40"/>
          <p:cNvSpPr txBox="1"/>
          <p:nvPr/>
        </p:nvSpPr>
        <p:spPr>
          <a:xfrm>
            <a:off x="348616" y="1044701"/>
            <a:ext cx="5903139" cy="2748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003D"/>
              </a:buClr>
              <a:buSzPts val="1600"/>
              <a:buFont typeface="Arial"/>
              <a:buChar char="•"/>
            </a:pPr>
            <a:r>
              <a:rPr lang="hr-HR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Fakultet po orijentaciji </a:t>
            </a:r>
            <a:r>
              <a:rPr lang="hr-HR" b="1" i="0" u="none" strike="noStrike" cap="none" dirty="0">
                <a:solidFill>
                  <a:srgbClr val="004F69"/>
                </a:solidFill>
                <a:latin typeface="Calibri"/>
                <a:ea typeface="Calibri"/>
                <a:cs typeface="Calibri"/>
                <a:sym typeface="Calibri"/>
              </a:rPr>
              <a:t>vrlo sličan FOI-ju</a:t>
            </a:r>
            <a:endParaRPr sz="1200" dirty="0"/>
          </a:p>
          <a:p>
            <a:pPr marL="2286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003D"/>
              </a:buClr>
              <a:buSzPts val="1600"/>
              <a:buFont typeface="Arial"/>
              <a:buChar char="•"/>
            </a:pPr>
            <a:r>
              <a:rPr lang="hr-HR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Mogućnost biranja predmeta s drugih odsjeka i fakulteta unutar Sveučilišta u </a:t>
            </a:r>
            <a:r>
              <a:rPr lang="hr-HR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Žilini</a:t>
            </a:r>
            <a:endParaRPr lang="hr-HR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003D"/>
              </a:buClr>
              <a:buSzPts val="1600"/>
              <a:buFont typeface="Arial"/>
              <a:buChar char="•"/>
            </a:pPr>
            <a:r>
              <a:rPr lang="hr-HR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 studente informatike, Ekonomike i PITUP-a</a:t>
            </a:r>
            <a:endParaRPr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003D"/>
              </a:buClr>
              <a:buSzPts val="1600"/>
              <a:buFont typeface="Arial"/>
              <a:buChar char="•"/>
            </a:pPr>
            <a:r>
              <a:rPr lang="hr-H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Više informacija: </a:t>
            </a:r>
            <a:r>
              <a:rPr lang="hr-HR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https://www.uniza.sk/ </a:t>
            </a:r>
            <a:endParaRPr sz="1200" u="sng" dirty="0"/>
          </a:p>
          <a:p>
            <a:pPr marL="228600" marR="0" lvl="0" indent="-127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E003D"/>
              </a:buClr>
              <a:buSzPts val="16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0" name="Google Shape;580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45035" y="3539046"/>
            <a:ext cx="2459700" cy="1556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5396" y="46690"/>
            <a:ext cx="3779196" cy="933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30258" y="47605"/>
            <a:ext cx="2459700" cy="1708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40"/>
          <p:cNvPicPr preferRelativeResize="0"/>
          <p:nvPr/>
        </p:nvPicPr>
        <p:blipFill rotWithShape="1">
          <a:blip r:embed="rId6">
            <a:alphaModFix/>
          </a:blip>
          <a:srcRect b="13528"/>
          <a:stretch/>
        </p:blipFill>
        <p:spPr>
          <a:xfrm>
            <a:off x="6145035" y="1783708"/>
            <a:ext cx="2460317" cy="1704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4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59595" y="46690"/>
            <a:ext cx="429806" cy="43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4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61862" y="3273264"/>
            <a:ext cx="438950" cy="42980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86" name="Google Shape;586;p40"/>
          <p:cNvGraphicFramePr/>
          <p:nvPr/>
        </p:nvGraphicFramePr>
        <p:xfrm>
          <a:off x="199559" y="2536091"/>
          <a:ext cx="5569850" cy="2514620"/>
        </p:xfrm>
        <a:graphic>
          <a:graphicData uri="http://schemas.openxmlformats.org/drawingml/2006/table">
            <a:tbl>
              <a:tblPr firstRow="1" bandRow="1">
                <a:noFill/>
                <a:tableStyleId>{238FB723-5380-439D-8765-1243307058C3}</a:tableStyleId>
              </a:tblPr>
              <a:tblGrid>
                <a:gridCol w="2784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4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4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350" u="none" strike="noStrike" cap="none"/>
                        <a:t>PREDDIPLOMSKI PROGRAMI</a:t>
                      </a:r>
                      <a:endParaRPr sz="135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350" u="none" strike="noStrike" cap="none"/>
                        <a:t>DIPLOMSKI PROGRAMI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3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350" u="none" strike="noStrike" cap="none" dirty="0"/>
                        <a:t>Informatika</a:t>
                      </a:r>
                      <a:endParaRPr dirty="0"/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350" u="none" strike="noStrike" cap="none" dirty="0"/>
                        <a:t>Računalno inženjerstvo</a:t>
                      </a:r>
                      <a:endParaRPr dirty="0"/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350" u="none" strike="noStrike" cap="none" dirty="0"/>
                        <a:t>Menadžment 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400" dirty="0"/>
                        <a:t>Informacijski sustavi  </a:t>
                      </a:r>
                      <a:endParaRPr dirty="0"/>
                    </a:p>
                    <a:p>
                      <a:pPr marL="342900" marR="0" lvl="1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400" u="none" strike="noStrike" cap="none" dirty="0"/>
                        <a:t>- Primijenjeni informacijski sustavi</a:t>
                      </a:r>
                      <a:endParaRPr dirty="0"/>
                    </a:p>
                    <a:p>
                      <a:pPr marL="342900" marR="0" lvl="1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400" u="none" strike="noStrike" cap="none" dirty="0"/>
                        <a:t>- Inteligentni informacijski sustavi</a:t>
                      </a:r>
                      <a:endParaRPr dirty="0"/>
                    </a:p>
                    <a:p>
                      <a:pPr marL="342900" marR="0" lvl="1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400" u="none" strike="noStrike" cap="none" dirty="0"/>
                        <a:t>- Primijenjeno mrežno inženjerstvo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400" dirty="0"/>
                        <a:t>Računalno inženjerstvo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400" dirty="0"/>
                        <a:t>Informatički menadžment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Google Shape;592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6101" y="-765"/>
            <a:ext cx="1511776" cy="1265916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41"/>
          <p:cNvSpPr/>
          <p:nvPr/>
        </p:nvSpPr>
        <p:spPr>
          <a:xfrm>
            <a:off x="2536152" y="755618"/>
            <a:ext cx="5395358" cy="4578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5F60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4313" marR="0" lvl="0" indent="-214313" algn="just" rtl="0"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600"/>
              <a:buFont typeface="Arial"/>
              <a:buChar char="•"/>
            </a:pPr>
            <a:r>
              <a:rPr lang="hr-HR" sz="1600" dirty="0" err="1">
                <a:solidFill>
                  <a:srgbClr val="5F6062"/>
                </a:solidFill>
                <a:latin typeface="Calibri"/>
                <a:ea typeface="Calibri"/>
                <a:cs typeface="Calibri"/>
                <a:sym typeface="Calibri"/>
              </a:rPr>
              <a:t>Internacionalizirano</a:t>
            </a:r>
            <a:r>
              <a:rPr lang="hr-HR" sz="1600" dirty="0">
                <a:solidFill>
                  <a:srgbClr val="5F6062"/>
                </a:solidFill>
                <a:latin typeface="Calibri"/>
                <a:ea typeface="Calibri"/>
                <a:cs typeface="Calibri"/>
                <a:sym typeface="Calibri"/>
              </a:rPr>
              <a:t> sveučilište – </a:t>
            </a:r>
            <a:r>
              <a:rPr lang="hr-HR" sz="1600" b="1" dirty="0">
                <a:solidFill>
                  <a:srgbClr val="5F6062"/>
                </a:solidFill>
                <a:latin typeface="Calibri"/>
                <a:ea typeface="Calibri"/>
                <a:cs typeface="Calibri"/>
                <a:sym typeface="Calibri"/>
              </a:rPr>
              <a:t>više od 3000 stranih studenata</a:t>
            </a:r>
            <a:endParaRPr dirty="0"/>
          </a:p>
          <a:p>
            <a:pPr marL="214313" marR="0" lvl="0" indent="-112713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dirty="0">
              <a:solidFill>
                <a:srgbClr val="5F60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4313" marR="0" lvl="0" indent="-214313" algn="just" rtl="0"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600"/>
              <a:buFont typeface="Arial"/>
              <a:buChar char="•"/>
            </a:pPr>
            <a:r>
              <a:rPr lang="hr-HR" sz="1600" b="1" dirty="0">
                <a:solidFill>
                  <a:srgbClr val="5F6062"/>
                </a:solidFill>
                <a:latin typeface="Calibri"/>
                <a:ea typeface="Calibri"/>
                <a:cs typeface="Calibri"/>
                <a:sym typeface="Calibri"/>
              </a:rPr>
              <a:t>Akademski savjetnici pomažu pri odabiru predmeta koje upisujete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5F60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4313" marR="0" lvl="0" indent="-214313" algn="just" rtl="0"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600"/>
              <a:buFont typeface="Arial"/>
              <a:buChar char="•"/>
            </a:pPr>
            <a:r>
              <a:rPr lang="hr-HR" sz="1600" dirty="0">
                <a:solidFill>
                  <a:srgbClr val="5F6062"/>
                </a:solidFill>
                <a:latin typeface="Calibri"/>
                <a:ea typeface="Calibri"/>
                <a:cs typeface="Calibri"/>
                <a:sym typeface="Calibri"/>
              </a:rPr>
              <a:t>Mogućnost </a:t>
            </a:r>
            <a:r>
              <a:rPr lang="hr-HR" sz="1600" b="1" dirty="0">
                <a:solidFill>
                  <a:srgbClr val="004F69"/>
                </a:solidFill>
                <a:latin typeface="Calibri"/>
                <a:ea typeface="Calibri"/>
                <a:cs typeface="Calibri"/>
                <a:sym typeface="Calibri"/>
              </a:rPr>
              <a:t>izbora predmeta s drugih fakulteta</a:t>
            </a:r>
            <a:r>
              <a:rPr lang="hr-HR" sz="1600" b="1" dirty="0">
                <a:solidFill>
                  <a:srgbClr val="CE003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r-HR" sz="1600" dirty="0">
                <a:solidFill>
                  <a:srgbClr val="5F6062"/>
                </a:solidFill>
                <a:latin typeface="Calibri"/>
                <a:ea typeface="Calibri"/>
                <a:cs typeface="Calibri"/>
                <a:sym typeface="Calibri"/>
              </a:rPr>
              <a:t>unutar Sveučilišta pa čak i s drugih sveučilišta u </a:t>
            </a:r>
            <a:r>
              <a:rPr lang="hr-HR" sz="1600" dirty="0" err="1">
                <a:solidFill>
                  <a:srgbClr val="5F6062"/>
                </a:solidFill>
                <a:latin typeface="Calibri"/>
                <a:ea typeface="Calibri"/>
                <a:cs typeface="Calibri"/>
                <a:sym typeface="Calibri"/>
              </a:rPr>
              <a:t>Grazu</a:t>
            </a:r>
            <a:r>
              <a:rPr lang="hr-HR" sz="1600" dirty="0">
                <a:solidFill>
                  <a:srgbClr val="5F6062"/>
                </a:solidFill>
                <a:latin typeface="Calibri"/>
                <a:ea typeface="Calibri"/>
                <a:cs typeface="Calibri"/>
                <a:sym typeface="Calibri"/>
              </a:rPr>
              <a:t> (TU)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5F60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4313" marR="0" lvl="0" indent="-214313" algn="just" rtl="0">
              <a:spcBef>
                <a:spcPts val="0"/>
              </a:spcBef>
              <a:spcAft>
                <a:spcPts val="0"/>
              </a:spcAft>
              <a:buClr>
                <a:srgbClr val="004F69"/>
              </a:buClr>
              <a:buSzPts val="1600"/>
              <a:buFont typeface="Arial"/>
              <a:buChar char="•"/>
            </a:pPr>
            <a:r>
              <a:rPr lang="hr-HR" sz="1600" dirty="0">
                <a:solidFill>
                  <a:srgbClr val="004F69"/>
                </a:solidFill>
                <a:latin typeface="Calibri"/>
                <a:ea typeface="Calibri"/>
                <a:cs typeface="Calibri"/>
                <a:sym typeface="Calibri"/>
              </a:rPr>
              <a:t>„</a:t>
            </a:r>
            <a:r>
              <a:rPr lang="hr-HR" sz="1600" dirty="0" err="1">
                <a:solidFill>
                  <a:srgbClr val="004F69"/>
                </a:solidFill>
                <a:latin typeface="Calibri"/>
                <a:ea typeface="Calibri"/>
                <a:cs typeface="Calibri"/>
                <a:sym typeface="Calibri"/>
              </a:rPr>
              <a:t>Welcome</a:t>
            </a:r>
            <a:r>
              <a:rPr lang="hr-HR" sz="1600" dirty="0">
                <a:solidFill>
                  <a:srgbClr val="004F6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r-HR" sz="1600" dirty="0" err="1">
                <a:solidFill>
                  <a:srgbClr val="004F69"/>
                </a:solidFill>
                <a:latin typeface="Calibri"/>
                <a:ea typeface="Calibri"/>
                <a:cs typeface="Calibri"/>
                <a:sym typeface="Calibri"/>
              </a:rPr>
              <a:t>week</a:t>
            </a:r>
            <a:r>
              <a:rPr lang="hr-HR" sz="1600" dirty="0">
                <a:solidFill>
                  <a:srgbClr val="5F6062"/>
                </a:solidFill>
                <a:latin typeface="Calibri"/>
                <a:ea typeface="Calibri"/>
                <a:cs typeface="Calibri"/>
                <a:sym typeface="Calibri"/>
              </a:rPr>
              <a:t>” s detaljnim praktičnim informacijama i </a:t>
            </a:r>
            <a:r>
              <a:rPr lang="hr-HR" sz="1600" b="1" i="1" dirty="0" err="1">
                <a:solidFill>
                  <a:srgbClr val="004F69"/>
                </a:solidFill>
                <a:latin typeface="Calibri"/>
                <a:ea typeface="Calibri"/>
                <a:cs typeface="Calibri"/>
                <a:sym typeface="Calibri"/>
              </a:rPr>
              <a:t>Buddy</a:t>
            </a:r>
            <a:r>
              <a:rPr lang="hr-HR" sz="1600" b="1" i="1" dirty="0">
                <a:solidFill>
                  <a:srgbClr val="004F69"/>
                </a:solidFill>
                <a:latin typeface="Calibri"/>
                <a:ea typeface="Calibri"/>
                <a:cs typeface="Calibri"/>
                <a:sym typeface="Calibri"/>
              </a:rPr>
              <a:t> sistem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i="1" dirty="0">
              <a:solidFill>
                <a:srgbClr val="CE003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4313" marR="0" lvl="0" indent="-214313" algn="l" rtl="0"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600"/>
              <a:buFont typeface="Arial"/>
              <a:buChar char="•"/>
            </a:pPr>
            <a:r>
              <a:rPr lang="hr-HR" sz="1600" dirty="0">
                <a:solidFill>
                  <a:srgbClr val="5F6062"/>
                </a:solidFill>
                <a:latin typeface="Calibri"/>
                <a:ea typeface="Calibri"/>
                <a:cs typeface="Calibri"/>
                <a:sym typeface="Calibri"/>
              </a:rPr>
              <a:t>Više informacija: </a:t>
            </a:r>
            <a:r>
              <a:rPr lang="hr-HR" sz="1600" u="sng" dirty="0">
                <a:solidFill>
                  <a:srgbClr val="5F6062"/>
                </a:solidFill>
                <a:latin typeface="Calibri"/>
                <a:ea typeface="Calibri"/>
                <a:cs typeface="Calibri"/>
                <a:sym typeface="Calibri"/>
              </a:rPr>
              <a:t>http://www.uni-graz.at/</a:t>
            </a:r>
            <a:r>
              <a:rPr lang="hr-HR" sz="1600" dirty="0">
                <a:solidFill>
                  <a:srgbClr val="5F606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r-HR" sz="1350" dirty="0">
                <a:solidFill>
                  <a:srgbClr val="5F606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hr-HR" sz="1350" dirty="0">
                <a:solidFill>
                  <a:srgbClr val="5F606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hr-HR" sz="1350" dirty="0">
                <a:solidFill>
                  <a:srgbClr val="5F606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hr-HR" sz="1350" dirty="0">
                <a:solidFill>
                  <a:srgbClr val="5F606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hr-HR" sz="1350" dirty="0">
                <a:solidFill>
                  <a:srgbClr val="5F606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hr-HR" sz="1350" dirty="0">
                <a:solidFill>
                  <a:srgbClr val="5F606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hr-HR" sz="1350" dirty="0">
                <a:solidFill>
                  <a:srgbClr val="5F606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hr-HR" sz="1350" dirty="0">
                <a:solidFill>
                  <a:srgbClr val="5F606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hr-HR" sz="1350" dirty="0">
                <a:solidFill>
                  <a:srgbClr val="5F606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hr-HR" sz="1350" dirty="0">
                <a:solidFill>
                  <a:srgbClr val="5F6062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350" dirty="0">
              <a:solidFill>
                <a:srgbClr val="5F606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4" name="Google Shape;594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5490" y="3644395"/>
            <a:ext cx="2253342" cy="1508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24" y="0"/>
            <a:ext cx="2253342" cy="1587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1678908"/>
            <a:ext cx="2265590" cy="1769825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41"/>
          <p:cNvSpPr/>
          <p:nvPr/>
        </p:nvSpPr>
        <p:spPr>
          <a:xfrm>
            <a:off x="-5490" y="3357554"/>
            <a:ext cx="397618" cy="397618"/>
          </a:xfrm>
          <a:prstGeom prst="rect">
            <a:avLst/>
          </a:prstGeom>
          <a:solidFill>
            <a:srgbClr val="00A4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350">
                <a:solidFill>
                  <a:srgbClr val="F2F2F2"/>
                </a:solidFill>
                <a:latin typeface="Raleway"/>
                <a:ea typeface="Raleway"/>
                <a:cs typeface="Raleway"/>
                <a:sym typeface="Raleway"/>
              </a:rPr>
              <a:t></a:t>
            </a:r>
            <a:endParaRPr/>
          </a:p>
        </p:txBody>
      </p:sp>
      <p:sp>
        <p:nvSpPr>
          <p:cNvPr id="598" name="Google Shape;598;p41"/>
          <p:cNvSpPr/>
          <p:nvPr/>
        </p:nvSpPr>
        <p:spPr>
          <a:xfrm>
            <a:off x="2150147" y="1483246"/>
            <a:ext cx="436687" cy="390732"/>
          </a:xfrm>
          <a:prstGeom prst="rect">
            <a:avLst/>
          </a:prstGeom>
          <a:solidFill>
            <a:srgbClr val="F8B3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350">
                <a:solidFill>
                  <a:srgbClr val="F2F2F2"/>
                </a:solidFill>
                <a:latin typeface="Raleway"/>
                <a:ea typeface="Raleway"/>
                <a:cs typeface="Raleway"/>
                <a:sym typeface="Raleway"/>
              </a:rPr>
              <a:t></a:t>
            </a:r>
            <a:endParaRPr/>
          </a:p>
        </p:txBody>
      </p:sp>
      <p:sp>
        <p:nvSpPr>
          <p:cNvPr id="599" name="Google Shape;599;p41"/>
          <p:cNvSpPr txBox="1"/>
          <p:nvPr/>
        </p:nvSpPr>
        <p:spPr>
          <a:xfrm>
            <a:off x="2586834" y="208793"/>
            <a:ext cx="42757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200">
                <a:solidFill>
                  <a:srgbClr val="004F69"/>
                </a:solidFill>
                <a:latin typeface="Calibri"/>
                <a:ea typeface="Calibri"/>
                <a:cs typeface="Calibri"/>
                <a:sym typeface="Calibri"/>
              </a:rPr>
              <a:t>University of Graz</a:t>
            </a:r>
            <a:endParaRPr sz="3200">
              <a:solidFill>
                <a:srgbClr val="004F6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80CB799D-8CF2-4FF4-A571-2B9BB9509F29}"/>
              </a:ext>
            </a:extLst>
          </p:cNvPr>
          <p:cNvSpPr/>
          <p:nvPr/>
        </p:nvSpPr>
        <p:spPr>
          <a:xfrm>
            <a:off x="4572000" y="1137620"/>
            <a:ext cx="1679236" cy="2585323"/>
          </a:xfrm>
          <a:prstGeom prst="rect">
            <a:avLst/>
          </a:prstGeom>
          <a:ln>
            <a:solidFill>
              <a:srgbClr val="1D3A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E00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Graz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CE00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je studentski grad, ima čak šest sveučilišta i preko 50 000 studenata te je infrastruktura prilagođena njima.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79841B8B-AFD4-49BE-8346-B9DC9560D139}"/>
              </a:ext>
            </a:extLst>
          </p:cNvPr>
          <p:cNvSpPr txBox="1"/>
          <p:nvPr/>
        </p:nvSpPr>
        <p:spPr>
          <a:xfrm>
            <a:off x="143556" y="865265"/>
            <a:ext cx="427573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rgbClr val="1D3A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Neposredna blizina Varaždina </a:t>
            </a: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(manje od 2 h autom)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Graz</a:t>
            </a: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je 2. najveći grad u Austriji - mnoštvo događanja i znamenitosti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 popisu UNESCO-</a:t>
            </a:r>
            <a:r>
              <a:rPr kumimoji="0" lang="hr-H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</a:t>
            </a: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kulturne baštine i „”Europska prijestolnica kulture”</a:t>
            </a:r>
            <a:endParaRPr kumimoji="0" lang="hr-HR" sz="2000" b="0" i="0" u="none" strike="noStrike" kern="1200" cap="none" spc="0" normalizeH="0" baseline="0" noProof="0" dirty="0">
              <a:ln>
                <a:noFill/>
              </a:ln>
              <a:solidFill>
                <a:srgbClr val="CE003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rgbClr val="1D3A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Prosječne cijene: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Studentski restoran (meni 5 €)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Stanarina 200 – 450 € mjesečno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Mjesečna cijena javnog prijevoza ca. 45 €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5F6062"/>
              </a:solidFill>
              <a:effectLst/>
              <a:uLnTx/>
              <a:uFillTx/>
              <a:latin typeface="Raleway" panose="020B0604020202020204" charset="0"/>
              <a:ea typeface="+mn-ea"/>
              <a:cs typeface="+mn-cs"/>
            </a:endParaRPr>
          </a:p>
          <a:p>
            <a:pPr marL="2114550" marR="0" lvl="4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r-HR" sz="1600" b="0" i="0" u="none" strike="noStrike" kern="1200" cap="none" spc="0" normalizeH="0" baseline="0" noProof="0" dirty="0">
              <a:ln>
                <a:noFill/>
              </a:ln>
              <a:solidFill>
                <a:srgbClr val="5F6062"/>
              </a:solidFill>
              <a:effectLst/>
              <a:uLnTx/>
              <a:uFillTx/>
              <a:latin typeface="Raleway" panose="020B060402020202020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r-HR" sz="1600" b="0" i="0" u="none" strike="noStrike" kern="1200" cap="none" spc="0" normalizeH="0" baseline="0" noProof="0" dirty="0">
              <a:ln>
                <a:noFill/>
              </a:ln>
              <a:solidFill>
                <a:srgbClr val="5F6062"/>
              </a:solidFill>
              <a:effectLst/>
              <a:uLnTx/>
              <a:uFillTx/>
              <a:latin typeface="Raleway" panose="020B060402020202020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r-HR" sz="1600" b="0" i="0" u="none" strike="noStrike" kern="1200" cap="none" spc="0" normalizeH="0" baseline="0" noProof="0" dirty="0">
              <a:ln>
                <a:noFill/>
              </a:ln>
              <a:solidFill>
                <a:srgbClr val="5F6062"/>
              </a:solidFill>
              <a:effectLst/>
              <a:uLnTx/>
              <a:uFillTx/>
              <a:latin typeface="Raleway" panose="020B0604020202020204" charset="0"/>
              <a:ea typeface="+mn-ea"/>
              <a:cs typeface="+mn-cs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337ED4DA-7F77-4A17-ABDA-C1E3619FF0B0}"/>
              </a:ext>
            </a:extLst>
          </p:cNvPr>
          <p:cNvSpPr txBox="1"/>
          <p:nvPr/>
        </p:nvSpPr>
        <p:spPr>
          <a:xfrm>
            <a:off x="448965" y="145953"/>
            <a:ext cx="250914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800" b="0" i="0" u="none" strike="noStrike" kern="1200" cap="none" spc="0" normalizeH="0" baseline="0" noProof="0" dirty="0">
                <a:ln>
                  <a:noFill/>
                </a:ln>
                <a:solidFill>
                  <a:srgbClr val="006A8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/>
                <a:ea typeface="+mn-ea"/>
                <a:cs typeface="+mn-cs"/>
              </a:rPr>
              <a:t>Boravak</a:t>
            </a:r>
            <a:r>
              <a:rPr kumimoji="0" lang="hr-HR" sz="2800" b="0" i="0" u="none" strike="noStrike" kern="1200" cap="none" spc="0" normalizeH="0" baseline="0" noProof="0" dirty="0">
                <a:ln>
                  <a:noFill/>
                </a:ln>
                <a:solidFill>
                  <a:srgbClr val="CE00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hr-HR" sz="2800" b="0" i="0" u="none" strike="noStrike" kern="1200" cap="none" spc="0" normalizeH="0" baseline="0" noProof="0" dirty="0">
                <a:ln>
                  <a:noFill/>
                </a:ln>
                <a:solidFill>
                  <a:srgbClr val="006A8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/>
                <a:ea typeface="+mn-ea"/>
                <a:cs typeface="+mn-cs"/>
              </a:rPr>
              <a:t>u</a:t>
            </a:r>
            <a:r>
              <a:rPr kumimoji="0" lang="hr-HR" sz="2800" b="0" i="0" u="none" strike="noStrike" kern="1200" cap="none" spc="0" normalizeH="0" baseline="0" noProof="0" dirty="0">
                <a:ln>
                  <a:noFill/>
                </a:ln>
                <a:solidFill>
                  <a:srgbClr val="CE00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hr-H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6A8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/>
                <a:ea typeface="+mn-ea"/>
                <a:cs typeface="+mn-cs"/>
              </a:rPr>
              <a:t>Grazu</a:t>
            </a:r>
            <a:endParaRPr kumimoji="0" lang="hr-HR" sz="2800" b="0" i="0" u="none" strike="noStrike" kern="1200" cap="none" spc="0" normalizeH="0" baseline="0" noProof="0" dirty="0">
              <a:ln>
                <a:noFill/>
              </a:ln>
              <a:solidFill>
                <a:srgbClr val="006A8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5F606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CFF0914E-8001-4350-B405-130663CB4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025" y="0"/>
            <a:ext cx="2569770" cy="213412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9C98FA7-13F8-4934-A739-EA40042F2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228" y="3142749"/>
            <a:ext cx="2569771" cy="2000751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D72C4B1C-6DCB-4C80-9C0D-85256E161967}"/>
              </a:ext>
            </a:extLst>
          </p:cNvPr>
          <p:cNvSpPr txBox="1"/>
          <p:nvPr/>
        </p:nvSpPr>
        <p:spPr>
          <a:xfrm>
            <a:off x="6548014" y="2422550"/>
            <a:ext cx="2595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CE00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Čak 6 nobelovaca radilo je na UNI GRAZ!</a:t>
            </a:r>
          </a:p>
        </p:txBody>
      </p:sp>
    </p:spTree>
    <p:extLst>
      <p:ext uri="{BB962C8B-B14F-4D97-AF65-F5344CB8AC3E}">
        <p14:creationId xmlns:p14="http://schemas.microsoft.com/office/powerpoint/2010/main" val="2919294075"/>
      </p:ext>
    </p:extLst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" name="Google Shape;615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3871664" cy="777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726434">
            <a:off x="5171566" y="378941"/>
            <a:ext cx="4766555" cy="4766555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43"/>
          <p:cNvSpPr txBox="1"/>
          <p:nvPr/>
        </p:nvSpPr>
        <p:spPr>
          <a:xfrm>
            <a:off x="59295" y="777058"/>
            <a:ext cx="4755159" cy="3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600" dirty="0">
                <a:solidFill>
                  <a:srgbClr val="004F69"/>
                </a:solidFill>
                <a:latin typeface="Calibri"/>
                <a:ea typeface="Calibri"/>
                <a:cs typeface="Calibri"/>
                <a:sym typeface="Calibri"/>
              </a:rPr>
              <a:t>UNIVERSITY OF PECS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>
                <a:solidFill>
                  <a:srgbClr val="004F69"/>
                </a:solidFill>
                <a:latin typeface="Calibri"/>
                <a:ea typeface="Calibri"/>
                <a:cs typeface="Calibri"/>
                <a:sym typeface="Calibri"/>
              </a:rPr>
              <a:t>FACULTY OF BUSINESS AND ECONOMICS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4313" marR="0" lvl="0" indent="-21431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hr-H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Sjajna prilika za studente </a:t>
            </a:r>
            <a:r>
              <a:rPr lang="hr-HR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Ekonomike poduzetništva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4313" marR="0" lvl="0" indent="-21431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hr-H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Jedan od najboljih fakulteta u Mađarskoj</a:t>
            </a:r>
            <a:endParaRPr sz="1200" dirty="0"/>
          </a:p>
          <a:p>
            <a:pPr marL="214313" marR="0" lvl="0" indent="-21431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hr-H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Odlično opremljen fakultet</a:t>
            </a:r>
            <a:endParaRPr sz="1200" dirty="0"/>
          </a:p>
          <a:p>
            <a:pPr marL="214313" marR="0" lvl="0" indent="-21431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hr-H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Fokus na </a:t>
            </a:r>
            <a:r>
              <a:rPr lang="hr-HR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rješavanje slučajeva iz prakse</a:t>
            </a:r>
            <a:endParaRPr sz="12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rad u timovima 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4313" marR="0" lvl="0" indent="-21431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hr-H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Studentska organizacija organizira događanja za studente </a:t>
            </a:r>
            <a:r>
              <a:rPr lang="hr-HR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 </a:t>
            </a:r>
            <a:r>
              <a:rPr lang="hr-H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razmjeni: </a:t>
            </a:r>
            <a:r>
              <a:rPr lang="hr-HR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Halloween</a:t>
            </a:r>
            <a:r>
              <a:rPr lang="hr-H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party, glazbene večeri, </a:t>
            </a:r>
            <a:r>
              <a:rPr lang="hr-HR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kušanje</a:t>
            </a:r>
            <a:r>
              <a:rPr lang="hr-HR" sz="1200" dirty="0">
                <a:ea typeface="Calibri"/>
              </a:rPr>
              <a:t> </a:t>
            </a:r>
            <a:r>
              <a:rPr lang="hr-HR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vina </a:t>
            </a:r>
            <a:r>
              <a:rPr lang="hr-H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slično </a:t>
            </a:r>
            <a:endParaRPr sz="12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Više informacija: </a:t>
            </a:r>
            <a:r>
              <a:rPr lang="hr-HR" sz="1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http://pte.hu/english</a:t>
            </a:r>
            <a:r>
              <a:rPr lang="hr-H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12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1075" y="347863"/>
            <a:ext cx="31057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200" b="0" i="0" u="none" strike="noStrike" kern="1200" cap="none" spc="0" normalizeH="0" baseline="0" noProof="0" dirty="0">
                <a:ln>
                  <a:noFill/>
                </a:ln>
                <a:solidFill>
                  <a:srgbClr val="006A8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/>
                <a:ea typeface="+mn-ea"/>
                <a:cs typeface="+mn-cs"/>
              </a:rPr>
              <a:t>Boravak u Pečuhu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4433" y="1040360"/>
            <a:ext cx="63675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Pečuh je 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multikulturalan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grad, oko 200 km udaljen od Varaždina (i Budimpešte)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srgbClr val="5F606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Moguć smještaj u studentskom domu i privatno u stanu</a:t>
            </a:r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349" y="3215641"/>
            <a:ext cx="2859940" cy="1927859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165" y="0"/>
            <a:ext cx="2599335" cy="19094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8265" y="1632732"/>
            <a:ext cx="397799" cy="411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0519" y="2829037"/>
            <a:ext cx="397799" cy="4115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4802" y="2044248"/>
            <a:ext cx="5814616" cy="3408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006A8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Prosječne cijene života u Pečuhu:</a:t>
            </a:r>
          </a:p>
          <a:p>
            <a:pPr marL="557213" marR="0" lvl="1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cijene smještaja u studentskom domu: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između 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 i 100 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€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mjesečno </a:t>
            </a:r>
          </a:p>
          <a:p>
            <a:pPr marL="557213" marR="0" lvl="1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Cijena obroka u studentskom restoranu: 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3-4 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€</a:t>
            </a:r>
          </a:p>
          <a:p>
            <a:pPr marL="557213" marR="0" lvl="1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Mjesečni pokaz za studente ca. 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 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€</a:t>
            </a: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srgbClr val="5F606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Studenti na razmjeni dobivaju 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006A8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mađarsku studentsku karticu 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 kojom u Mađarskoj imaju mnoge pogodnosti 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1D3A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(50% popusta na mjesečni pokaz, vožnju vlakom i autobusom i ulazak u muzeje)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Odličan noćni život, mnogo barova i klubova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 dirty="0">
              <a:ln>
                <a:noFill/>
              </a:ln>
              <a:solidFill>
                <a:srgbClr val="5F6062"/>
              </a:solidFill>
              <a:effectLst/>
              <a:uLnTx/>
              <a:uFillTx/>
              <a:latin typeface="Raleway" panose="020B060402020202020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endParaRPr kumimoji="0" lang="hr-HR" sz="1350" b="0" i="0" u="none" strike="noStrike" kern="1200" cap="none" spc="0" normalizeH="0" baseline="0" noProof="0" dirty="0">
              <a:ln>
                <a:noFill/>
              </a:ln>
              <a:solidFill>
                <a:srgbClr val="5F606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BE340745-A90A-44CA-AF26-E1C9A7F58849}"/>
              </a:ext>
            </a:extLst>
          </p:cNvPr>
          <p:cNvSpPr txBox="1"/>
          <p:nvPr/>
        </p:nvSpPr>
        <p:spPr>
          <a:xfrm>
            <a:off x="6649693" y="2136310"/>
            <a:ext cx="2443280" cy="954107"/>
          </a:xfrm>
          <a:prstGeom prst="rect">
            <a:avLst/>
          </a:prstGeom>
          <a:noFill/>
          <a:ln>
            <a:solidFill>
              <a:srgbClr val="1D3A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CE003D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rPr>
              <a:t>Znate li da je Pečuh od Hrvatske udaljen svega 20-ak kilometara i da ima veliku hrvatsku manjinu?</a:t>
            </a:r>
          </a:p>
        </p:txBody>
      </p:sp>
    </p:spTree>
    <p:extLst>
      <p:ext uri="{BB962C8B-B14F-4D97-AF65-F5344CB8AC3E}">
        <p14:creationId xmlns:p14="http://schemas.microsoft.com/office/powerpoint/2010/main" val="600143616"/>
      </p:ext>
    </p:extLst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" name="Google Shape;636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6260" y="78005"/>
            <a:ext cx="2475548" cy="795713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p45"/>
          <p:cNvSpPr txBox="1"/>
          <p:nvPr/>
        </p:nvSpPr>
        <p:spPr>
          <a:xfrm>
            <a:off x="144760" y="1044700"/>
            <a:ext cx="4732649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hr-H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Mogućnost odlaska za </a:t>
            </a:r>
            <a:r>
              <a:rPr lang="hr-H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studente </a:t>
            </a:r>
            <a:r>
              <a:rPr lang="hr-HR" sz="1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informatike,</a:t>
            </a:r>
            <a:r>
              <a:rPr lang="hr-HR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r-H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Ekonomike </a:t>
            </a:r>
            <a:r>
              <a:rPr lang="hr-HR" sz="1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poduzetništva i PITUP-a</a:t>
            </a:r>
            <a:endParaRPr sz="1800" dirty="0">
              <a:solidFill>
                <a:srgbClr val="CE003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</a:pPr>
            <a:r>
              <a:rPr lang="hr-HR" sz="18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Povijesno sveučilište, na popisu UNESCO-</a:t>
            </a:r>
            <a:r>
              <a:rPr lang="hr-HR" sz="18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ve</a:t>
            </a:r>
            <a:r>
              <a:rPr lang="hr-HR" sz="18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svjetske kulturne baštine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4F69"/>
              </a:buClr>
              <a:buSzPts val="1800"/>
              <a:buFont typeface="Arial"/>
              <a:buChar char="•"/>
            </a:pPr>
            <a:r>
              <a:rPr lang="hr-HR" sz="1800" b="1" dirty="0">
                <a:solidFill>
                  <a:srgbClr val="004F69"/>
                </a:solidFill>
                <a:latin typeface="Calibri"/>
                <a:ea typeface="Calibri"/>
                <a:cs typeface="Calibri"/>
                <a:sym typeface="Calibri"/>
              </a:rPr>
              <a:t>Španjolska je top destinacija za </a:t>
            </a:r>
            <a:r>
              <a:rPr lang="hr-HR" sz="1800" b="1" dirty="0" err="1">
                <a:solidFill>
                  <a:srgbClr val="004F69"/>
                </a:solidFill>
                <a:latin typeface="Calibri"/>
                <a:ea typeface="Calibri"/>
                <a:cs typeface="Calibri"/>
                <a:sym typeface="Calibri"/>
              </a:rPr>
              <a:t>Erasmus</a:t>
            </a:r>
            <a:r>
              <a:rPr lang="hr-HR" sz="1800" b="1" dirty="0">
                <a:solidFill>
                  <a:srgbClr val="004F69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sz="18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</a:pPr>
            <a:r>
              <a:rPr lang="hr-HR" sz="18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Godišnje više od 5000 stranih studenata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</a:pPr>
            <a:r>
              <a:rPr lang="hr-HR" sz="18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Alcalá</a:t>
            </a:r>
            <a:r>
              <a:rPr lang="hr-HR" sz="18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je udaljena </a:t>
            </a:r>
            <a:r>
              <a:rPr lang="hr-HR" sz="1800" b="1" dirty="0">
                <a:solidFill>
                  <a:srgbClr val="004F69"/>
                </a:solidFill>
                <a:latin typeface="Calibri"/>
                <a:ea typeface="Calibri"/>
                <a:cs typeface="Calibri"/>
                <a:sym typeface="Calibri"/>
              </a:rPr>
              <a:t>30 minuta vožnje vlakom od Madrida</a:t>
            </a:r>
            <a:endParaRPr sz="18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</a:pPr>
            <a:r>
              <a:rPr lang="hr-HR" sz="18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Smještaj na </a:t>
            </a:r>
            <a:r>
              <a:rPr lang="hr-HR" sz="18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kampusu</a:t>
            </a:r>
            <a:r>
              <a:rPr lang="hr-HR" sz="18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, privatno u stanu ili kod obitelji</a:t>
            </a:r>
            <a:endParaRPr dirty="0"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hr-H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Više informacija:</a:t>
            </a:r>
            <a:r>
              <a:rPr lang="hr-HR" sz="1800" dirty="0">
                <a:solidFill>
                  <a:srgbClr val="1D3A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r-HR" sz="1800" u="sng" dirty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https://www.uah.es/es/</a:t>
            </a:r>
            <a:r>
              <a:rPr lang="hr-HR" sz="1800" dirty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38" name="Google Shape;638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97909">
            <a:off x="4866503" y="448815"/>
            <a:ext cx="4400181" cy="44001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0"/>
            <a:ext cx="2949178" cy="1200150"/>
          </a:xfrm>
        </p:spPr>
        <p:txBody>
          <a:bodyPr/>
          <a:lstStyle/>
          <a:p>
            <a:r>
              <a:rPr lang="hr-HR" dirty="0" err="1" smtClean="0">
                <a:solidFill>
                  <a:schemeClr val="accent6">
                    <a:lumMod val="75000"/>
                  </a:schemeClr>
                </a:solidFill>
              </a:rPr>
              <a:t>Odisee</a:t>
            </a:r>
            <a:r>
              <a:rPr lang="hr-HR" dirty="0" smtClean="0">
                <a:solidFill>
                  <a:schemeClr val="accent6">
                    <a:lumMod val="75000"/>
                  </a:schemeClr>
                </a:solidFill>
              </a:rPr>
              <a:t> University </a:t>
            </a:r>
            <a:r>
              <a:rPr lang="hr-HR" dirty="0" err="1" smtClean="0">
                <a:solidFill>
                  <a:schemeClr val="accent6">
                    <a:lumMod val="75000"/>
                  </a:schemeClr>
                </a:solidFill>
              </a:rPr>
              <a:t>of</a:t>
            </a:r>
            <a:r>
              <a:rPr lang="hr-HR" dirty="0" smtClean="0">
                <a:solidFill>
                  <a:schemeClr val="accent6">
                    <a:lumMod val="75000"/>
                  </a:schemeClr>
                </a:solidFill>
              </a:rPr>
              <a:t> Applied </a:t>
            </a:r>
            <a:r>
              <a:rPr lang="hr-HR" dirty="0" err="1" smtClean="0">
                <a:solidFill>
                  <a:schemeClr val="accent6">
                    <a:lumMod val="75000"/>
                  </a:schemeClr>
                </a:solidFill>
              </a:rPr>
              <a:t>Sciences</a:t>
            </a:r>
            <a:endParaRPr lang="hr-HR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Rezervirano mjesto slike 5"/>
          <p:cNvPicPr>
            <a:picLocks noGrp="1" noChangeAspect="1"/>
          </p:cNvPicPr>
          <p:nvPr>
            <p:ph type="pic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8" b="10528"/>
          <a:stretch>
            <a:fillRect/>
          </a:stretch>
        </p:blipFill>
        <p:spPr>
          <a:xfrm rot="363051">
            <a:off x="3887391" y="740570"/>
            <a:ext cx="4629150" cy="3655219"/>
          </a:xfrm>
        </p:spPr>
      </p:pic>
      <p:sp>
        <p:nvSpPr>
          <p:cNvPr id="4" name="Rezervirano mjesto teksta 3"/>
          <p:cNvSpPr>
            <a:spLocks noGrp="1"/>
          </p:cNvSpPr>
          <p:nvPr>
            <p:ph type="body" idx="1"/>
          </p:nvPr>
        </p:nvSpPr>
        <p:spPr>
          <a:xfrm>
            <a:off x="228600" y="1537098"/>
            <a:ext cx="3692236" cy="2858691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r-HR" sz="1600" dirty="0" smtClean="0"/>
              <a:t>Za studente informatike, Ekonomike poduzetništva i PITUP-a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1600" b="1" dirty="0" smtClean="0">
                <a:solidFill>
                  <a:schemeClr val="accent6">
                    <a:lumMod val="75000"/>
                  </a:schemeClr>
                </a:solidFill>
              </a:rPr>
              <a:t>Predmeti koje nude bi osobito mogli biti zanimljivi studentima Ekonomike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1600" dirty="0" smtClean="0"/>
              <a:t>Iako postoji 6 </a:t>
            </a:r>
            <a:r>
              <a:rPr lang="hr-HR" sz="1600" dirty="0" err="1" smtClean="0"/>
              <a:t>kampusa</a:t>
            </a:r>
            <a:r>
              <a:rPr lang="hr-HR" sz="1600" dirty="0" smtClean="0"/>
              <a:t> diljem Belgije, </a:t>
            </a:r>
            <a:r>
              <a:rPr lang="hr-HR" sz="1600" b="1" dirty="0" smtClean="0"/>
              <a:t>većina </a:t>
            </a:r>
            <a:r>
              <a:rPr lang="hr-HR" sz="1600" b="1" dirty="0" err="1" smtClean="0"/>
              <a:t>Erasmus</a:t>
            </a:r>
            <a:r>
              <a:rPr lang="hr-HR" sz="1600" b="1" dirty="0" smtClean="0"/>
              <a:t> studenata smještena je u glavnom gradu </a:t>
            </a:r>
            <a:r>
              <a:rPr lang="hr-HR" sz="1600" b="1" dirty="0" err="1" smtClean="0"/>
              <a:t>Brusselsu</a:t>
            </a:r>
            <a:endParaRPr lang="hr-HR" sz="1600" b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hr-HR" sz="1600" dirty="0"/>
              <a:t>Više informacija: </a:t>
            </a:r>
            <a:r>
              <a:rPr lang="hr-HR" sz="1600" u="sng" dirty="0"/>
              <a:t>https://www.odisee.be/en</a:t>
            </a:r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47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311666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Google Shape;644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456" y="-176940"/>
            <a:ext cx="3079982" cy="15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4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7776" r="7775"/>
          <a:stretch/>
        </p:blipFill>
        <p:spPr>
          <a:xfrm>
            <a:off x="3887391" y="740570"/>
            <a:ext cx="4629150" cy="3655219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46"/>
          <p:cNvSpPr txBox="1">
            <a:spLocks noGrp="1"/>
          </p:cNvSpPr>
          <p:nvPr>
            <p:ph type="body" idx="1"/>
          </p:nvPr>
        </p:nvSpPr>
        <p:spPr>
          <a:xfrm>
            <a:off x="165456" y="1537098"/>
            <a:ext cx="3490314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85750" lvl="0" indent="-2857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hr-HR" sz="2000" dirty="0"/>
              <a:t>Za studente </a:t>
            </a:r>
            <a:r>
              <a:rPr lang="hr-HR" sz="2000" b="1" dirty="0" smtClean="0"/>
              <a:t>informatike</a:t>
            </a:r>
            <a:r>
              <a:rPr lang="hr-HR" sz="2000" dirty="0"/>
              <a:t>,</a:t>
            </a:r>
            <a:r>
              <a:rPr lang="hr-HR" sz="2000" dirty="0" smtClean="0"/>
              <a:t> </a:t>
            </a:r>
            <a:r>
              <a:rPr lang="hr-HR" sz="2000" b="1" dirty="0"/>
              <a:t>Ekonomike </a:t>
            </a:r>
            <a:r>
              <a:rPr lang="hr-HR" sz="2000" b="1" dirty="0" smtClean="0"/>
              <a:t>poduzetništva, PITUP</a:t>
            </a:r>
            <a:endParaRPr dirty="0"/>
          </a:p>
          <a:p>
            <a:pPr marL="285750" lvl="0" indent="-285750" algn="l" rtl="0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hr-HR" sz="2000" dirty="0" err="1"/>
              <a:t>Kampus</a:t>
            </a:r>
            <a:r>
              <a:rPr lang="hr-HR" sz="2000" dirty="0"/>
              <a:t> smješten 20 min od srca Pariza</a:t>
            </a:r>
            <a:endParaRPr dirty="0"/>
          </a:p>
          <a:p>
            <a:pPr marL="285750" lvl="0" indent="-285750" algn="l" rtl="0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hr-HR" sz="2000" dirty="0"/>
              <a:t>Preko 3000 dolaznih studenata godišnje</a:t>
            </a:r>
            <a:endParaRPr dirty="0"/>
          </a:p>
          <a:p>
            <a:pPr marL="285750" lvl="0" indent="-285750" algn="l" rtl="0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hr-HR" sz="2000" dirty="0"/>
              <a:t>Preporučeni mjesečni budžet za Pariz je </a:t>
            </a:r>
            <a:r>
              <a:rPr lang="hr-HR" sz="2000" b="1" dirty="0">
                <a:solidFill>
                  <a:srgbClr val="004F69"/>
                </a:solidFill>
              </a:rPr>
              <a:t>1000-1100 € </a:t>
            </a:r>
            <a:r>
              <a:rPr lang="hr-HR" sz="2000" dirty="0"/>
              <a:t>(smještaj ~600€, hrana 300€, transport 60€, režije 100€</a:t>
            </a:r>
            <a:r>
              <a:rPr lang="hr-HR" sz="2000" dirty="0" smtClean="0"/>
              <a:t>..)</a:t>
            </a:r>
          </a:p>
          <a:p>
            <a:pPr marL="285750" lvl="0" indent="-285750">
              <a:lnSpc>
                <a:spcPct val="80000"/>
              </a:lnSpc>
              <a:buSzPts val="2000"/>
              <a:buFont typeface="Arial"/>
              <a:buChar char="•"/>
            </a:pPr>
            <a:r>
              <a:rPr lang="hr-HR" sz="2000" dirty="0"/>
              <a:t>Više informacija: </a:t>
            </a:r>
            <a:r>
              <a:rPr lang="hr-HR" sz="2000" u="sng" dirty="0"/>
              <a:t>https://www.en.u-pec.fr/</a:t>
            </a:r>
            <a:endParaRPr u="sng" dirty="0"/>
          </a:p>
          <a:p>
            <a:pPr marL="171450" lvl="0" indent="-95250" algn="l" rtl="0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171450" lvl="0" indent="-95250" algn="l" rtl="0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171450" lvl="0" indent="-95250" algn="l" rtl="0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647" name="Google Shape;647;p46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48</a:t>
            </a:fld>
            <a:endParaRPr/>
          </a:p>
        </p:txBody>
      </p:sp>
      <p:sp>
        <p:nvSpPr>
          <p:cNvPr id="648" name="Google Shape;648;p46"/>
          <p:cNvSpPr/>
          <p:nvPr/>
        </p:nvSpPr>
        <p:spPr>
          <a:xfrm>
            <a:off x="3808475" y="613918"/>
            <a:ext cx="397618" cy="397618"/>
          </a:xfrm>
          <a:prstGeom prst="rect">
            <a:avLst/>
          </a:prstGeom>
          <a:solidFill>
            <a:srgbClr val="641A4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2F2F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649" name="Google Shape;649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97658" y="4110925"/>
            <a:ext cx="397799" cy="4115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" name="Google Shape;655;p4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350360" cy="1570110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47"/>
          <p:cNvSpPr txBox="1">
            <a:spLocks noGrp="1"/>
          </p:cNvSpPr>
          <p:nvPr>
            <p:ph type="body" idx="2"/>
          </p:nvPr>
        </p:nvSpPr>
        <p:spPr>
          <a:xfrm>
            <a:off x="296260" y="1655520"/>
            <a:ext cx="3754127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hr-HR" sz="1800" dirty="0"/>
              <a:t>Visoka (privatna) inženjerska škola</a:t>
            </a:r>
            <a:endParaRPr dirty="0"/>
          </a:p>
          <a:p>
            <a:pPr marL="285750" lvl="0" indent="-2857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4F69"/>
              </a:buClr>
              <a:buSzPts val="1800"/>
              <a:buFont typeface="Arial"/>
              <a:buChar char="•"/>
            </a:pPr>
            <a:r>
              <a:rPr lang="hr-HR" sz="1800" b="1" dirty="0">
                <a:solidFill>
                  <a:srgbClr val="004F69"/>
                </a:solidFill>
              </a:rPr>
              <a:t>Odlična prilika za informatičare!</a:t>
            </a:r>
            <a:endParaRPr b="1" dirty="0"/>
          </a:p>
          <a:p>
            <a:pPr marL="285750" lvl="0" indent="-2857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hr-HR" sz="1800" dirty="0"/>
              <a:t>Kvalitetan program iz </a:t>
            </a:r>
            <a:r>
              <a:rPr lang="hr-HR" sz="1800" b="1" dirty="0"/>
              <a:t>informacijske sigurnosti</a:t>
            </a:r>
            <a:endParaRPr dirty="0"/>
          </a:p>
          <a:p>
            <a:pPr marL="285750" lvl="0" indent="-2857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4F69"/>
              </a:buClr>
              <a:buSzPts val="1800"/>
              <a:buFont typeface="Noto Sans Symbols"/>
              <a:buChar char="▪"/>
            </a:pPr>
            <a:r>
              <a:rPr lang="hr-HR" sz="1800" b="1" dirty="0">
                <a:solidFill>
                  <a:srgbClr val="004F69"/>
                </a:solidFill>
              </a:rPr>
              <a:t>1</a:t>
            </a:r>
            <a:r>
              <a:rPr lang="hr-HR" sz="1800" dirty="0">
                <a:solidFill>
                  <a:srgbClr val="004F69"/>
                </a:solidFill>
              </a:rPr>
              <a:t> škola/ </a:t>
            </a:r>
            <a:r>
              <a:rPr lang="hr-HR" sz="1800" b="1" dirty="0">
                <a:solidFill>
                  <a:srgbClr val="004F69"/>
                </a:solidFill>
              </a:rPr>
              <a:t>3</a:t>
            </a:r>
            <a:r>
              <a:rPr lang="hr-HR" sz="1800" dirty="0">
                <a:solidFill>
                  <a:srgbClr val="004F69"/>
                </a:solidFill>
              </a:rPr>
              <a:t> </a:t>
            </a:r>
            <a:r>
              <a:rPr lang="hr-HR" sz="1800" dirty="0" err="1">
                <a:solidFill>
                  <a:srgbClr val="004F69"/>
                </a:solidFill>
              </a:rPr>
              <a:t>kampusa</a:t>
            </a:r>
            <a:r>
              <a:rPr lang="hr-HR" sz="1800" dirty="0">
                <a:solidFill>
                  <a:srgbClr val="004F69"/>
                </a:solidFill>
              </a:rPr>
              <a:t>:</a:t>
            </a:r>
            <a:endParaRPr dirty="0"/>
          </a:p>
          <a:p>
            <a:pPr marL="628650" lvl="1" indent="-2857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hr-HR" sz="1800" dirty="0"/>
              <a:t>PARIZ</a:t>
            </a:r>
            <a:endParaRPr dirty="0"/>
          </a:p>
          <a:p>
            <a:pPr marL="628650" lvl="1" indent="-2857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hr-HR" sz="1800" dirty="0"/>
              <a:t>LAVAL – glavni </a:t>
            </a:r>
            <a:r>
              <a:rPr lang="hr-HR" sz="1800" dirty="0" err="1"/>
              <a:t>kampus</a:t>
            </a:r>
            <a:r>
              <a:rPr lang="hr-HR" sz="1800" dirty="0"/>
              <a:t> (na zapadu Francuske)</a:t>
            </a:r>
            <a:endParaRPr dirty="0"/>
          </a:p>
          <a:p>
            <a:pPr marL="628650" lvl="1" indent="-2857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hr-HR" sz="1800" dirty="0" smtClean="0"/>
              <a:t>IVRY</a:t>
            </a:r>
          </a:p>
          <a:p>
            <a:pPr marL="342900" lvl="1" indent="0">
              <a:buSzPts val="1800"/>
            </a:pPr>
            <a:r>
              <a:rPr lang="hr-HR" sz="1800" dirty="0"/>
              <a:t>Više informacija: </a:t>
            </a:r>
            <a:r>
              <a:rPr lang="hr-HR" sz="1800" u="sng" dirty="0"/>
              <a:t>https://en.esiea.fr/</a:t>
            </a:r>
            <a:endParaRPr u="sng" dirty="0"/>
          </a:p>
          <a:p>
            <a:pPr marL="342900" lvl="1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50"/>
              <a:buNone/>
            </a:pPr>
            <a:endParaRPr sz="1450" dirty="0">
              <a:latin typeface="Rockwell"/>
              <a:ea typeface="Rockwell"/>
              <a:cs typeface="Rockwell"/>
              <a:sym typeface="Rockwell"/>
            </a:endParaRPr>
          </a:p>
          <a:p>
            <a:pPr marL="171450" lvl="0" indent="-952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657" name="Google Shape;657;p4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49</a:t>
            </a:fld>
            <a:endParaRPr/>
          </a:p>
        </p:txBody>
      </p:sp>
      <p:pic>
        <p:nvPicPr>
          <p:cNvPr id="658" name="Google Shape;658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948687">
            <a:off x="4349163" y="328421"/>
            <a:ext cx="4307610" cy="43076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5"/>
          <p:cNvSpPr txBox="1">
            <a:spLocks noGrp="1"/>
          </p:cNvSpPr>
          <p:nvPr>
            <p:ph type="title"/>
          </p:nvPr>
        </p:nvSpPr>
        <p:spPr>
          <a:xfrm>
            <a:off x="2281424" y="481518"/>
            <a:ext cx="6108200" cy="572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3240"/>
              <a:buFont typeface="Calibri"/>
              <a:buNone/>
            </a:pPr>
            <a:r>
              <a:rPr lang="hr-HR" sz="3240"/>
              <a:t>Što je Erasmus+ </a:t>
            </a:r>
            <a:br>
              <a:rPr lang="hr-HR" sz="3240"/>
            </a:br>
            <a:r>
              <a:rPr lang="hr-HR" sz="3240"/>
              <a:t>program</a:t>
            </a:r>
            <a:endParaRPr/>
          </a:p>
        </p:txBody>
      </p:sp>
      <p:sp>
        <p:nvSpPr>
          <p:cNvPr id="264" name="Google Shape;264;p5"/>
          <p:cNvSpPr txBox="1">
            <a:spLocks noGrp="1"/>
          </p:cNvSpPr>
          <p:nvPr>
            <p:ph type="body" idx="1"/>
          </p:nvPr>
        </p:nvSpPr>
        <p:spPr>
          <a:xfrm>
            <a:off x="2052367" y="1520227"/>
            <a:ext cx="6566315" cy="3663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2400"/>
              <a:buChar char="•"/>
            </a:pPr>
            <a:r>
              <a:rPr lang="hr-HR" sz="2400"/>
              <a:t>Najveći je program Europske unije za obrazovanje, osposobljavanje, mlade i sport 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244061"/>
              </a:buClr>
              <a:buSzPts val="2400"/>
              <a:buChar char="•"/>
            </a:pPr>
            <a:r>
              <a:rPr lang="hr-HR" sz="2400"/>
              <a:t>Razdoblje: 2014. do 2021. godine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244061"/>
              </a:buClr>
              <a:buSzPts val="2400"/>
              <a:buChar char="•"/>
            </a:pPr>
            <a:r>
              <a:rPr lang="hr-HR" sz="2400"/>
              <a:t>Usmjeren jačanju znanja i vještina te zapošljivosti europskih građana kao i unaprjeđenju obrazovanja, osposobljavanja te rada u području mladih i sporta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244061"/>
              </a:buClr>
              <a:buSzPts val="2400"/>
              <a:buChar char="•"/>
            </a:pPr>
            <a:r>
              <a:rPr lang="hr-HR" sz="2400"/>
              <a:t>Sam </a:t>
            </a:r>
            <a:r>
              <a:rPr lang="hr-HR" sz="2400" b="1"/>
              <a:t>program mobilnosti studenata Erasmus postoji od 1987. – </a:t>
            </a:r>
            <a:r>
              <a:rPr lang="hr-HR" sz="2400" b="1" u="sng">
                <a:solidFill>
                  <a:srgbClr val="C00000"/>
                </a:solidFill>
              </a:rPr>
              <a:t>najveći program mobilnosti studenata u svijetu!</a:t>
            </a:r>
            <a:endParaRPr/>
          </a:p>
          <a:p>
            <a:pPr marL="342900" lvl="0" indent="-1651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244061"/>
              </a:buClr>
              <a:buSzPts val="2800"/>
              <a:buNone/>
            </a:pPr>
            <a:endParaRPr/>
          </a:p>
        </p:txBody>
      </p:sp>
      <p:sp>
        <p:nvSpPr>
          <p:cNvPr id="265" name="Google Shape;265;p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5</a:t>
            </a:fld>
            <a:endParaRPr/>
          </a:p>
        </p:txBody>
      </p:sp>
      <p:pic>
        <p:nvPicPr>
          <p:cNvPr id="266" name="Google Shape;266;p5" descr="Slikovni rezultat za erasmus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68774" y="15453"/>
            <a:ext cx="3485549" cy="1699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793673" y="740570"/>
            <a:ext cx="3722868" cy="3655219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idx="2"/>
          </p:nvPr>
        </p:nvSpPr>
        <p:spPr>
          <a:xfrm>
            <a:off x="297331" y="1556148"/>
            <a:ext cx="4399359" cy="2858691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r-HR" sz="1600" b="1" dirty="0" smtClean="0"/>
              <a:t>Paris </a:t>
            </a:r>
            <a:r>
              <a:rPr lang="hr-HR" sz="1600" b="1" dirty="0" err="1" smtClean="0"/>
              <a:t>Graduate</a:t>
            </a:r>
            <a:r>
              <a:rPr lang="hr-HR" sz="1600" b="1" dirty="0" smtClean="0"/>
              <a:t> </a:t>
            </a:r>
            <a:r>
              <a:rPr lang="hr-HR" sz="1600" b="1" dirty="0" err="1" smtClean="0"/>
              <a:t>School</a:t>
            </a:r>
            <a:r>
              <a:rPr lang="hr-HR" sz="1600" b="1" dirty="0" smtClean="0"/>
              <a:t> </a:t>
            </a:r>
            <a:r>
              <a:rPr lang="hr-HR" sz="1600" b="1" dirty="0" err="1" smtClean="0"/>
              <a:t>of</a:t>
            </a:r>
            <a:r>
              <a:rPr lang="hr-HR" sz="1600" b="1" dirty="0" smtClean="0"/>
              <a:t> Digital </a:t>
            </a:r>
            <a:r>
              <a:rPr lang="hr-HR" sz="1600" b="1" dirty="0" err="1" smtClean="0"/>
              <a:t>Innovation</a:t>
            </a:r>
            <a:endParaRPr lang="hr-HR" sz="1600" b="1" dirty="0" smtClean="0"/>
          </a:p>
          <a:p>
            <a:pPr marL="228600" indent="0"/>
            <a:endParaRPr lang="hr-HR" sz="1600" b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hr-HR" sz="1600" dirty="0" smtClean="0"/>
              <a:t>Vodeća privatno obrazovna institucija u područjima:</a:t>
            </a:r>
          </a:p>
          <a:p>
            <a:pPr marL="857250" lvl="1" indent="-171450">
              <a:buFont typeface="Wingdings" panose="05000000000000000000" pitchFamily="2" charset="2"/>
              <a:buChar char="§"/>
            </a:pPr>
            <a:r>
              <a:rPr lang="hr-HR" sz="1400" b="1" dirty="0" smtClean="0">
                <a:solidFill>
                  <a:schemeClr val="accent6">
                    <a:lumMod val="75000"/>
                  </a:schemeClr>
                </a:solidFill>
              </a:rPr>
              <a:t>Informacijske znanosti</a:t>
            </a:r>
          </a:p>
          <a:p>
            <a:pPr marL="857250" lvl="1" indent="-171450">
              <a:buFont typeface="Wingdings" panose="05000000000000000000" pitchFamily="2" charset="2"/>
              <a:buChar char="§"/>
            </a:pPr>
            <a:r>
              <a:rPr lang="hr-HR" sz="1400" b="1" dirty="0" smtClean="0">
                <a:solidFill>
                  <a:schemeClr val="accent6">
                    <a:lumMod val="75000"/>
                  </a:schemeClr>
                </a:solidFill>
              </a:rPr>
              <a:t>Tehnološkog inženjerstva</a:t>
            </a:r>
          </a:p>
          <a:p>
            <a:pPr marL="857250" lvl="1" indent="-171450">
              <a:buFont typeface="Wingdings" panose="05000000000000000000" pitchFamily="2" charset="2"/>
              <a:buChar char="§"/>
            </a:pPr>
            <a:r>
              <a:rPr lang="hr-HR" sz="1400" b="1" dirty="0" smtClean="0">
                <a:solidFill>
                  <a:schemeClr val="accent6">
                    <a:lumMod val="75000"/>
                  </a:schemeClr>
                </a:solidFill>
              </a:rPr>
              <a:t>Digitalne inovacije</a:t>
            </a:r>
          </a:p>
          <a:p>
            <a:pPr marL="685800" lvl="1" indent="0"/>
            <a:endParaRPr lang="hr-HR" sz="12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400050" indent="-171450">
              <a:buFont typeface="Arial" panose="020B0604020202020204" pitchFamily="34" charset="0"/>
              <a:buChar char="•"/>
            </a:pPr>
            <a:r>
              <a:rPr lang="hr-HR" sz="1600" dirty="0" smtClean="0"/>
              <a:t>3 </a:t>
            </a:r>
            <a:r>
              <a:rPr lang="hr-HR" sz="1600" dirty="0" err="1" smtClean="0"/>
              <a:t>kampusa</a:t>
            </a:r>
            <a:r>
              <a:rPr lang="hr-HR" sz="1600" dirty="0" smtClean="0"/>
              <a:t> za razmjenu: </a:t>
            </a:r>
            <a:r>
              <a:rPr lang="hr-HR" sz="1600" b="1" dirty="0" smtClean="0"/>
              <a:t>Pariz, </a:t>
            </a:r>
            <a:r>
              <a:rPr lang="hr-HR" sz="1600" b="1" dirty="0" err="1" smtClean="0"/>
              <a:t>Toulouse</a:t>
            </a:r>
            <a:r>
              <a:rPr lang="hr-HR" sz="1600" b="1" dirty="0" smtClean="0"/>
              <a:t> i </a:t>
            </a:r>
            <a:r>
              <a:rPr lang="hr-HR" sz="1600" b="1" dirty="0" err="1" smtClean="0"/>
              <a:t>Nantes</a:t>
            </a:r>
            <a:endParaRPr lang="hr-HR" sz="1600" b="1" dirty="0" smtClean="0"/>
          </a:p>
          <a:p>
            <a:pPr marL="400050" indent="-171450">
              <a:buFont typeface="Arial" panose="020B0604020202020204" pitchFamily="34" charset="0"/>
              <a:buChar char="•"/>
            </a:pPr>
            <a:r>
              <a:rPr lang="hr-HR" sz="1600" dirty="0" smtClean="0"/>
              <a:t>Više informacija</a:t>
            </a:r>
            <a:r>
              <a:rPr lang="hr-HR" sz="1600" dirty="0"/>
              <a:t>: </a:t>
            </a:r>
            <a:r>
              <a:rPr lang="hr-HR" sz="1600" u="sng" dirty="0"/>
              <a:t>https://www.epitech.eu/fr</a:t>
            </a:r>
            <a:r>
              <a:rPr lang="hr-HR" sz="1600" dirty="0"/>
              <a:t>/</a:t>
            </a:r>
            <a:endParaRPr lang="hr-HR" sz="1600" dirty="0" smtClean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50</a:t>
            </a:fld>
            <a:endParaRPr lang="hr-HR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82" y="198560"/>
            <a:ext cx="3311236" cy="122687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6160">
            <a:off x="5082681" y="631907"/>
            <a:ext cx="3668794" cy="366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9229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4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9C9C"/>
              </a:buClr>
              <a:buSzPts val="900"/>
              <a:buFont typeface="Calibri"/>
              <a:buNone/>
            </a:pPr>
            <a:fld id="{00000000-1234-1234-1234-123412341234}" type="slidenum">
              <a:rPr lang="hr-HR" sz="900" b="0" i="0" u="none" strike="noStrike" cap="none">
                <a:solidFill>
                  <a:srgbClr val="9B9C9C"/>
                </a:solidFill>
                <a:latin typeface="Calibri"/>
                <a:ea typeface="Calibri"/>
                <a:cs typeface="Calibri"/>
                <a:sym typeface="Calibri"/>
              </a:rPr>
              <a:t>51</a:t>
            </a:fld>
            <a:endParaRPr sz="900" b="0" i="0" u="none" strike="noStrike" cap="none">
              <a:solidFill>
                <a:srgbClr val="9B9C9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4" name="Google Shape;664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53610" y="12225"/>
            <a:ext cx="1661375" cy="1661375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p48"/>
          <p:cNvSpPr txBox="1"/>
          <p:nvPr/>
        </p:nvSpPr>
        <p:spPr>
          <a:xfrm>
            <a:off x="2803254" y="825783"/>
            <a:ext cx="4532741" cy="4201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hr-HR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Jedno od najboljih i najvećih španjolskih sveučilišta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hr-HR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FOI ima sklopljen sporazum s US u području </a:t>
            </a:r>
            <a:r>
              <a:rPr lang="hr-HR" sz="1600" b="1" i="0" u="none" strike="noStrike" cap="none" dirty="0">
                <a:solidFill>
                  <a:srgbClr val="004F69"/>
                </a:solidFill>
                <a:latin typeface="Calibri"/>
                <a:ea typeface="Calibri"/>
                <a:cs typeface="Calibri"/>
                <a:sym typeface="Calibri"/>
              </a:rPr>
              <a:t>računalnih znanosti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i="0" u="none" strike="noStrike" cap="none" dirty="0">
              <a:solidFill>
                <a:srgbClr val="004F6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hr-HR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Sevilla je povijesni grad </a:t>
            </a:r>
            <a:r>
              <a:rPr lang="hr-HR" sz="1600" b="1" i="0" u="none" strike="noStrike" cap="none" dirty="0">
                <a:solidFill>
                  <a:srgbClr val="004F69"/>
                </a:solidFill>
                <a:latin typeface="Calibri"/>
                <a:ea typeface="Calibri"/>
                <a:cs typeface="Calibri"/>
                <a:sym typeface="Calibri"/>
              </a:rPr>
              <a:t>prepun kulturnih </a:t>
            </a:r>
            <a:r>
              <a:rPr lang="hr-HR" sz="1600" b="1" i="0" u="none" strike="noStrike" cap="none" dirty="0" err="1">
                <a:solidFill>
                  <a:srgbClr val="004F69"/>
                </a:solidFill>
                <a:latin typeface="Calibri"/>
                <a:ea typeface="Calibri"/>
                <a:cs typeface="Calibri"/>
                <a:sym typeface="Calibri"/>
              </a:rPr>
              <a:t>znamenosti</a:t>
            </a:r>
            <a:r>
              <a:rPr lang="hr-HR" sz="1600" b="1" i="0" u="none" strike="noStrike" cap="none" dirty="0">
                <a:solidFill>
                  <a:srgbClr val="004F69"/>
                </a:solidFill>
                <a:latin typeface="Calibri"/>
                <a:ea typeface="Calibri"/>
                <a:cs typeface="Calibri"/>
                <a:sym typeface="Calibri"/>
              </a:rPr>
              <a:t> i važna turistička destinacija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i="0" u="none" strike="noStrike" cap="none" dirty="0">
              <a:solidFill>
                <a:srgbClr val="004F6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hr-HR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Studenti se mogu smjestiti u </a:t>
            </a:r>
            <a:r>
              <a:rPr lang="hr-HR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kampusu</a:t>
            </a:r>
            <a:r>
              <a:rPr lang="hr-HR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u privatnom stanu, kod obitelji…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>
              <a:buClr>
                <a:schemeClr val="dk1"/>
              </a:buClr>
              <a:buSzPts val="1600"/>
              <a:buFont typeface="Arial"/>
              <a:buChar char="•"/>
            </a:pPr>
            <a:r>
              <a:rPr lang="hr-H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Više informacija: </a:t>
            </a:r>
            <a:r>
              <a:rPr lang="hr-HR" sz="1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https://www.informatica.us.es/index.php/relaciones-internacionales/incoming-students</a:t>
            </a:r>
            <a:endParaRPr u="sng" dirty="0"/>
          </a:p>
          <a:p>
            <a:pPr marL="214313" marR="0" lvl="0" indent="-1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Noto Sans Symbols"/>
              <a:buNone/>
            </a:pPr>
            <a:endParaRPr sz="1350" b="0" i="0" u="none" strike="noStrike" cap="none" dirty="0">
              <a:solidFill>
                <a:srgbClr val="5F60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4313" marR="0" lvl="0" indent="-1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Noto Sans Symbols"/>
              <a:buNone/>
            </a:pPr>
            <a:endParaRPr sz="1350" b="0" i="0" u="none" strike="noStrike" cap="none" dirty="0">
              <a:solidFill>
                <a:srgbClr val="5F606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6" name="Google Shape;666;p48"/>
          <p:cNvSpPr txBox="1"/>
          <p:nvPr/>
        </p:nvSpPr>
        <p:spPr>
          <a:xfrm>
            <a:off x="2966752" y="295970"/>
            <a:ext cx="442844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69"/>
              </a:buClr>
              <a:buSzPts val="2400"/>
              <a:buFont typeface="Calibri"/>
              <a:buNone/>
            </a:pPr>
            <a:r>
              <a:rPr lang="hr-HR" sz="2400" b="1" i="0" u="none" strike="noStrike" cap="none">
                <a:solidFill>
                  <a:srgbClr val="004F69"/>
                </a:solidFill>
                <a:latin typeface="Calibri"/>
                <a:ea typeface="Calibri"/>
                <a:cs typeface="Calibri"/>
                <a:sym typeface="Calibri"/>
              </a:rPr>
              <a:t>University of Sevilla</a:t>
            </a:r>
            <a:endParaRPr/>
          </a:p>
        </p:txBody>
      </p:sp>
      <p:pic>
        <p:nvPicPr>
          <p:cNvPr id="667" name="Google Shape;667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614" y="-40791"/>
            <a:ext cx="2378534" cy="1574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856730"/>
            <a:ext cx="2378533" cy="1579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61" y="3847692"/>
            <a:ext cx="2378533" cy="1338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4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91994" y="1488103"/>
            <a:ext cx="397799" cy="406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4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3641934"/>
            <a:ext cx="397799" cy="411516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p48"/>
          <p:cNvSpPr/>
          <p:nvPr/>
        </p:nvSpPr>
        <p:spPr>
          <a:xfrm>
            <a:off x="7456500" y="3161236"/>
            <a:ext cx="1239729" cy="1384995"/>
          </a:xfrm>
          <a:prstGeom prst="rect">
            <a:avLst/>
          </a:prstGeom>
          <a:noFill/>
          <a:ln w="9525" cap="flat" cmpd="sng">
            <a:solidFill>
              <a:srgbClr val="1D3A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69"/>
              </a:buClr>
              <a:buSzPts val="1200"/>
              <a:buFont typeface="Calibri"/>
              <a:buNone/>
            </a:pPr>
            <a:r>
              <a:rPr lang="hr-HR" sz="1200" b="0" i="0" u="none" strike="noStrike" cap="none">
                <a:solidFill>
                  <a:srgbClr val="004F69"/>
                </a:solidFill>
                <a:latin typeface="Calibri"/>
                <a:ea typeface="Calibri"/>
                <a:cs typeface="Calibri"/>
                <a:sym typeface="Calibri"/>
              </a:rPr>
              <a:t>U Sevilli je jedna od najvećih katedrala na svijetu i u njoj su pokopani ostaci </a:t>
            </a:r>
            <a:r>
              <a:rPr lang="hr-HR" sz="1200" b="1" i="0" u="none" strike="noStrike" cap="none">
                <a:solidFill>
                  <a:srgbClr val="004F69"/>
                </a:solidFill>
                <a:latin typeface="Calibri"/>
                <a:ea typeface="Calibri"/>
                <a:cs typeface="Calibri"/>
                <a:sym typeface="Calibri"/>
              </a:rPr>
              <a:t>Christophora Columba.</a:t>
            </a:r>
            <a:endParaRPr sz="1200" b="1" i="0" u="none" strike="noStrike" cap="none">
              <a:solidFill>
                <a:srgbClr val="004F6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3" name="Google Shape;673;p48"/>
          <p:cNvSpPr txBox="1"/>
          <p:nvPr/>
        </p:nvSpPr>
        <p:spPr>
          <a:xfrm>
            <a:off x="7491484" y="1777936"/>
            <a:ext cx="1023866" cy="1015663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69"/>
              </a:buClr>
              <a:buSzPts val="1200"/>
              <a:buFont typeface="Calibri"/>
              <a:buNone/>
            </a:pPr>
            <a:r>
              <a:rPr lang="hr-HR" sz="1200" b="0" i="0" u="none" strike="noStrike" cap="none">
                <a:solidFill>
                  <a:srgbClr val="004F69"/>
                </a:solidFill>
                <a:latin typeface="Calibri"/>
                <a:ea typeface="Calibri"/>
                <a:cs typeface="Calibri"/>
                <a:sym typeface="Calibri"/>
              </a:rPr>
              <a:t>Jeste li znali da ples Flamenco potječe iz Seville?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4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9C9C"/>
              </a:buClr>
              <a:buSzPts val="900"/>
              <a:buFont typeface="Calibri"/>
              <a:buNone/>
            </a:pPr>
            <a:fld id="{00000000-1234-1234-1234-123412341234}" type="slidenum">
              <a:rPr lang="hr-HR" sz="900" b="0" i="0" u="none" strike="noStrike" cap="none">
                <a:solidFill>
                  <a:srgbClr val="9B9C9C"/>
                </a:solidFill>
                <a:latin typeface="Calibri"/>
                <a:ea typeface="Calibri"/>
                <a:cs typeface="Calibri"/>
                <a:sym typeface="Calibri"/>
              </a:rPr>
              <a:t>52</a:t>
            </a:fld>
            <a:endParaRPr sz="900" b="0" i="0" u="none" strike="noStrike" cap="none">
              <a:solidFill>
                <a:srgbClr val="9B9C9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9" name="Google Shape;679;p49" descr="Slikovni rezultat za mendel university brno logo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255019" y="101975"/>
            <a:ext cx="2801203" cy="1971765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p49"/>
          <p:cNvSpPr txBox="1"/>
          <p:nvPr/>
        </p:nvSpPr>
        <p:spPr>
          <a:xfrm>
            <a:off x="3655769" y="2266340"/>
            <a:ext cx="5039265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800"/>
              <a:buFont typeface="Arial"/>
              <a:buChar char="•"/>
            </a:pPr>
            <a:r>
              <a:rPr lang="hr-HR" sz="1800" b="0" i="0" u="none" strike="noStrike" cap="none" dirty="0">
                <a:solidFill>
                  <a:srgbClr val="5F6062"/>
                </a:solidFill>
                <a:latin typeface="Calibri"/>
                <a:ea typeface="Calibri"/>
                <a:cs typeface="Calibri"/>
                <a:sym typeface="Calibri"/>
              </a:rPr>
              <a:t>FOI sklopio sporazum s </a:t>
            </a:r>
            <a:r>
              <a:rPr lang="hr-HR" sz="1800" b="1" i="0" u="none" strike="noStrike" cap="none" dirty="0">
                <a:solidFill>
                  <a:srgbClr val="004F69"/>
                </a:solidFill>
                <a:latin typeface="Calibri"/>
                <a:ea typeface="Calibri"/>
                <a:cs typeface="Calibri"/>
                <a:sym typeface="Calibri"/>
              </a:rPr>
              <a:t>Fakultetom poslovanja i ekonomike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lang="hr-HR" sz="18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Za </a:t>
            </a:r>
            <a:r>
              <a:rPr lang="hr-HR" sz="18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studente informatike i Ekonomike poduzetništva</a:t>
            </a:r>
            <a:endParaRPr sz="1800" b="1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800"/>
              <a:buFont typeface="Arial"/>
              <a:buChar char="•"/>
            </a:pPr>
            <a:r>
              <a:rPr lang="hr-HR" sz="1800" b="0" i="0" u="none" strike="noStrike" cap="none" dirty="0">
                <a:solidFill>
                  <a:srgbClr val="5F6062"/>
                </a:solidFill>
                <a:latin typeface="Calibri"/>
                <a:ea typeface="Calibri"/>
                <a:cs typeface="Calibri"/>
                <a:sym typeface="Calibri"/>
              </a:rPr>
              <a:t>Smješteno u Brnu – kulturnom i industrijskom središtu pokrajine Moravske - češki „Manchester” (preko 400 000 stanovnika)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800"/>
              <a:buFont typeface="Arial"/>
              <a:buChar char="•"/>
            </a:pPr>
            <a:r>
              <a:rPr lang="hr-HR" sz="1800" b="0" i="0" u="none" strike="noStrike" cap="none" dirty="0">
                <a:solidFill>
                  <a:srgbClr val="5F6062"/>
                </a:solidFill>
                <a:latin typeface="Calibri"/>
                <a:ea typeface="Calibri"/>
                <a:cs typeface="Calibri"/>
                <a:sym typeface="Calibri"/>
              </a:rPr>
              <a:t>Lako dostupno i dobro željeznički </a:t>
            </a:r>
            <a:r>
              <a:rPr lang="hr-HR" sz="1800" b="0" i="0" u="none" strike="noStrike" cap="none" dirty="0" smtClean="0">
                <a:solidFill>
                  <a:srgbClr val="5F6062"/>
                </a:solidFill>
                <a:latin typeface="Calibri"/>
                <a:ea typeface="Calibri"/>
                <a:cs typeface="Calibri"/>
                <a:sym typeface="Calibri"/>
              </a:rPr>
              <a:t>povezano</a:t>
            </a:r>
          </a:p>
          <a:p>
            <a:pPr marL="285750" lvl="0" indent="-285750">
              <a:buClr>
                <a:srgbClr val="5F6062"/>
              </a:buClr>
              <a:buSzPts val="1800"/>
              <a:buFont typeface="Arial"/>
              <a:buChar char="•"/>
            </a:pPr>
            <a:r>
              <a:rPr lang="hr-HR" sz="1800" dirty="0">
                <a:solidFill>
                  <a:srgbClr val="5F6062"/>
                </a:solidFill>
                <a:latin typeface="Calibri"/>
                <a:cs typeface="Calibri"/>
                <a:sym typeface="Calibri"/>
              </a:rPr>
              <a:t>Više informacija: </a:t>
            </a:r>
            <a:r>
              <a:rPr lang="hr-HR" sz="1800" u="sng" dirty="0">
                <a:solidFill>
                  <a:srgbClr val="5F6062"/>
                </a:solidFill>
                <a:latin typeface="Calibri"/>
                <a:cs typeface="Calibri"/>
                <a:sym typeface="Calibri"/>
              </a:rPr>
              <a:t>https://mendelu.cz/en/</a:t>
            </a:r>
            <a:endParaRPr u="sng" dirty="0"/>
          </a:p>
        </p:txBody>
      </p:sp>
      <p:pic>
        <p:nvPicPr>
          <p:cNvPr id="681" name="Google Shape;681;p49" descr="Slikovni rezultat za BRN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259" y="891995"/>
            <a:ext cx="2434130" cy="1511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78489" y="2306737"/>
            <a:ext cx="397799" cy="406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49" descr="https://scontent.fbud2-1.fna.fbcdn.net/v/t1.15752-9/47236694_794577137573230_5477067670249537536_n.jpg?_nc_cat=106&amp;_nc_ht=scontent.fbud2-1.fna&amp;oh=09107038385d55b2943ee8b216ab031b&amp;oe=5CC1F45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259" y="3005004"/>
            <a:ext cx="2434130" cy="1861869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49"/>
          <p:cNvSpPr/>
          <p:nvPr/>
        </p:nvSpPr>
        <p:spPr>
          <a:xfrm>
            <a:off x="43259" y="2815135"/>
            <a:ext cx="397618" cy="397618"/>
          </a:xfrm>
          <a:prstGeom prst="rect">
            <a:avLst/>
          </a:prstGeom>
          <a:solidFill>
            <a:srgbClr val="CE00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rgbClr val="F2F2F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85" name="Google Shape;685;p49"/>
          <p:cNvSpPr txBox="1"/>
          <p:nvPr/>
        </p:nvSpPr>
        <p:spPr>
          <a:xfrm>
            <a:off x="7167985" y="619809"/>
            <a:ext cx="1734449" cy="830997"/>
          </a:xfrm>
          <a:prstGeom prst="rect">
            <a:avLst/>
          </a:prstGeom>
          <a:noFill/>
          <a:ln w="9525" cap="flat" cmpd="sng">
            <a:solidFill>
              <a:srgbClr val="004F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69"/>
              </a:buClr>
              <a:buSzPts val="1200"/>
              <a:buFont typeface="Calibri"/>
              <a:buNone/>
            </a:pPr>
            <a:r>
              <a:rPr lang="hr-HR" sz="1200" b="1" i="0" u="none" strike="noStrike" cap="none">
                <a:solidFill>
                  <a:srgbClr val="004F69"/>
                </a:solidFill>
                <a:latin typeface="Calibri"/>
                <a:ea typeface="Calibri"/>
                <a:cs typeface="Calibri"/>
                <a:sym typeface="Calibri"/>
              </a:rPr>
              <a:t>FBE JE NEDAVNO PROGLAŠEN JEDNIM OD NAJBOLJIH POSLOVNIH FAKULTETA U </a:t>
            </a:r>
            <a:r>
              <a:rPr lang="hr-HR" sz="1200" b="1">
                <a:solidFill>
                  <a:srgbClr val="004F69"/>
                </a:solidFill>
                <a:latin typeface="Calibri"/>
                <a:ea typeface="Calibri"/>
                <a:cs typeface="Calibri"/>
                <a:sym typeface="Calibri"/>
              </a:rPr>
              <a:t>Č</a:t>
            </a:r>
            <a:r>
              <a:rPr lang="hr-HR" sz="1200" b="1" i="0" u="none" strike="noStrike" cap="none">
                <a:solidFill>
                  <a:srgbClr val="004F69"/>
                </a:solidFill>
                <a:latin typeface="Calibri"/>
                <a:ea typeface="Calibri"/>
                <a:cs typeface="Calibri"/>
                <a:sym typeface="Calibri"/>
              </a:rPr>
              <a:t>EŠKOJ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50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69"/>
              </a:buClr>
              <a:buSzPts val="3300"/>
              <a:buFont typeface="Calibri"/>
              <a:buNone/>
            </a:pPr>
            <a:r>
              <a:rPr lang="hr-HR">
                <a:solidFill>
                  <a:srgbClr val="004F69"/>
                </a:solidFill>
              </a:rPr>
              <a:t>University of Maribor</a:t>
            </a:r>
            <a:endParaRPr/>
          </a:p>
        </p:txBody>
      </p:sp>
      <p:pic>
        <p:nvPicPr>
          <p:cNvPr id="691" name="Google Shape;691;p5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 rot="577159">
            <a:off x="4717803" y="579684"/>
            <a:ext cx="3901029" cy="3901029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p50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53</a:t>
            </a:fld>
            <a:endParaRPr/>
          </a:p>
        </p:txBody>
      </p:sp>
      <p:sp>
        <p:nvSpPr>
          <p:cNvPr id="693" name="Google Shape;693;p50"/>
          <p:cNvSpPr txBox="1"/>
          <p:nvPr/>
        </p:nvSpPr>
        <p:spPr>
          <a:xfrm>
            <a:off x="601670" y="1224403"/>
            <a:ext cx="3817624" cy="280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hr-H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Sporazum sklopljen na sveučilišnoj razini, a FOI studentima su osobito zanimljivi:</a:t>
            </a:r>
            <a:endParaRPr dirty="0"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rgbClr val="004F69"/>
              </a:buClr>
              <a:buSzPts val="1800"/>
              <a:buFont typeface="Noto Sans Symbols"/>
              <a:buChar char="▪"/>
            </a:pPr>
            <a:r>
              <a:rPr lang="hr-HR" sz="1800" b="0" i="0" u="none" strike="noStrike" cap="none" dirty="0">
                <a:solidFill>
                  <a:srgbClr val="004F69"/>
                </a:solidFill>
                <a:latin typeface="Calibri"/>
                <a:ea typeface="Calibri"/>
                <a:cs typeface="Calibri"/>
                <a:sym typeface="Calibri"/>
              </a:rPr>
              <a:t>Ekonomski fakultet</a:t>
            </a:r>
            <a:endParaRPr dirty="0"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rgbClr val="004F69"/>
              </a:buClr>
              <a:buSzPts val="1800"/>
              <a:buFont typeface="Noto Sans Symbols"/>
              <a:buChar char="▪"/>
            </a:pPr>
            <a:r>
              <a:rPr lang="hr-HR" sz="1800" b="0" i="0" u="none" strike="noStrike" cap="none" dirty="0">
                <a:solidFill>
                  <a:srgbClr val="004F69"/>
                </a:solidFill>
                <a:latin typeface="Calibri"/>
                <a:ea typeface="Calibri"/>
                <a:cs typeface="Calibri"/>
                <a:sym typeface="Calibri"/>
              </a:rPr>
              <a:t>Fakultet elektrotehnike i računarstva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hr-H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Preko 500 dolaznih studenata po semestru!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hr-H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Više informacija: </a:t>
            </a:r>
            <a:r>
              <a:rPr lang="hr-HR" sz="1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https://www.um.si/Strani/default.aspx</a:t>
            </a:r>
            <a:endParaRPr u="sng" dirty="0"/>
          </a:p>
        </p:txBody>
      </p:sp>
      <p:sp>
        <p:nvSpPr>
          <p:cNvPr id="694" name="Google Shape;694;p50"/>
          <p:cNvSpPr txBox="1"/>
          <p:nvPr/>
        </p:nvSpPr>
        <p:spPr>
          <a:xfrm>
            <a:off x="296260" y="4201434"/>
            <a:ext cx="4428445" cy="692497"/>
          </a:xfrm>
          <a:prstGeom prst="rect">
            <a:avLst/>
          </a:prstGeom>
          <a:solidFill>
            <a:srgbClr val="9E9EA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400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„With about 15 % of our students coming from abroad, it is the most international university in Slovenia.”</a:t>
            </a:r>
            <a:r>
              <a:rPr lang="hr-HR" sz="1050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hr-HR" sz="1050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hr-HR" sz="1050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Službena stranica Sveučilišta u Mariboru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300" y="1789072"/>
            <a:ext cx="2459700" cy="16602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785" y="3524079"/>
            <a:ext cx="2458215" cy="16194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40557" y="3103992"/>
            <a:ext cx="431075" cy="42008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hr-HR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1368986"/>
            <a:ext cx="47083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685800">
              <a:buClrTx/>
              <a:buFont typeface="Arial" panose="020B0604020202020204" pitchFamily="34" charset="0"/>
              <a:buChar char="•"/>
            </a:pPr>
            <a:r>
              <a:rPr lang="hr-HR" kern="1200" dirty="0">
                <a:solidFill>
                  <a:srgbClr val="5F6062"/>
                </a:solidFill>
                <a:latin typeface="+mn-lt"/>
                <a:ea typeface="+mn-ea"/>
                <a:cs typeface="+mn-cs"/>
              </a:rPr>
              <a:t>U.PORTO nalazi se na listi </a:t>
            </a:r>
            <a:r>
              <a:rPr lang="hr-HR" kern="12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200 najboljih svjetskih sveučilišta</a:t>
            </a:r>
          </a:p>
          <a:p>
            <a:pPr marL="171450" indent="-171450" defTabSz="685800">
              <a:buClrTx/>
              <a:buFont typeface="Arial" panose="020B0604020202020204" pitchFamily="34" charset="0"/>
              <a:buChar char="•"/>
            </a:pPr>
            <a:endParaRPr lang="hr-HR" kern="1200" dirty="0">
              <a:solidFill>
                <a:srgbClr val="5F6062"/>
              </a:solidFill>
              <a:latin typeface="+mn-lt"/>
              <a:ea typeface="+mn-ea"/>
              <a:cs typeface="+mn-cs"/>
            </a:endParaRPr>
          </a:p>
          <a:p>
            <a:pPr marL="285750" indent="-285750" defTabSz="685800">
              <a:buClrTx/>
              <a:buFont typeface="Arial" panose="020B0604020202020204" pitchFamily="34" charset="0"/>
              <a:buChar char="•"/>
            </a:pPr>
            <a:r>
              <a:rPr lang="hr-HR" kern="1200" dirty="0">
                <a:solidFill>
                  <a:srgbClr val="5F6062"/>
                </a:solidFill>
                <a:latin typeface="+mn-lt"/>
                <a:ea typeface="+mn-ea"/>
                <a:cs typeface="+mn-cs"/>
              </a:rPr>
              <a:t>iznimno cijenjen fakultet, popularan kod FOI studenata (osobito s DS smjera</a:t>
            </a:r>
            <a:r>
              <a:rPr lang="hr-HR" kern="12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IPI</a:t>
            </a:r>
            <a:r>
              <a:rPr lang="hr-HR" kern="1200" dirty="0">
                <a:solidFill>
                  <a:srgbClr val="5F6062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pPr defTabSz="685800">
              <a:buClrTx/>
            </a:pPr>
            <a:endParaRPr lang="hr-HR" kern="1200" dirty="0">
              <a:solidFill>
                <a:srgbClr val="5F6062"/>
              </a:solidFill>
              <a:latin typeface="Raleway" panose="020B060402020202020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" y="2371295"/>
            <a:ext cx="39205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685800">
              <a:buClrTx/>
              <a:buFont typeface="Arial" panose="020B0604020202020204" pitchFamily="34" charset="0"/>
              <a:buChar char="•"/>
            </a:pPr>
            <a:endParaRPr lang="hr-HR" sz="1350" i="1" kern="1200" dirty="0">
              <a:solidFill>
                <a:srgbClr val="595959"/>
              </a:solidFill>
              <a:latin typeface="+mn-lt"/>
              <a:ea typeface="+mn-ea"/>
              <a:cs typeface="+mn-cs"/>
            </a:endParaRPr>
          </a:p>
          <a:p>
            <a:pPr marL="285750" indent="-285750" defTabSz="685800">
              <a:buClrTx/>
              <a:buFont typeface="Arial" panose="020B0604020202020204" pitchFamily="34" charset="0"/>
              <a:buChar char="•"/>
            </a:pPr>
            <a:r>
              <a:rPr lang="hr-HR" sz="1350" b="1" kern="12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Mnoštvo zanimljivih kolegija, npr. </a:t>
            </a:r>
          </a:p>
          <a:p>
            <a:pPr marL="514350" lvl="1" indent="-171450" defTabSz="685800">
              <a:buClrTx/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rgbClr val="5F6062"/>
                </a:solidFill>
                <a:latin typeface="+mn-lt"/>
                <a:ea typeface="+mn-ea"/>
                <a:cs typeface="+mn-cs"/>
              </a:rPr>
              <a:t>Computer </a:t>
            </a:r>
            <a:r>
              <a:rPr lang="en-US" sz="1200" kern="1200" dirty="0" smtClean="0">
                <a:solidFill>
                  <a:srgbClr val="5F6062"/>
                </a:solidFill>
                <a:latin typeface="+mn-lt"/>
                <a:ea typeface="+mn-ea"/>
                <a:cs typeface="+mn-cs"/>
              </a:rPr>
              <a:t>vision</a:t>
            </a:r>
            <a:endParaRPr lang="en-US" sz="1200" kern="1200" dirty="0">
              <a:solidFill>
                <a:srgbClr val="5F6062"/>
              </a:solidFill>
              <a:latin typeface="+mn-lt"/>
              <a:ea typeface="+mn-ea"/>
              <a:cs typeface="+mn-cs"/>
            </a:endParaRPr>
          </a:p>
          <a:p>
            <a:pPr marL="514350" lvl="1" indent="-171450" defTabSz="685800">
              <a:buClrTx/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rgbClr val="5F6062"/>
                </a:solidFill>
                <a:latin typeface="+mn-lt"/>
                <a:ea typeface="+mn-ea"/>
                <a:cs typeface="+mn-cs"/>
              </a:rPr>
              <a:t>Graphical Applications Laboratory</a:t>
            </a:r>
            <a:endParaRPr lang="hr-HR" sz="1200" kern="1200" dirty="0">
              <a:solidFill>
                <a:srgbClr val="5F6062"/>
              </a:solidFill>
              <a:latin typeface="+mn-lt"/>
              <a:ea typeface="+mn-ea"/>
              <a:cs typeface="+mn-cs"/>
            </a:endParaRPr>
          </a:p>
          <a:p>
            <a:pPr marL="514350" lvl="1" indent="-171450" defTabSz="685800">
              <a:buClrTx/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rgbClr val="5F6062"/>
                </a:solidFill>
                <a:latin typeface="+mn-lt"/>
                <a:ea typeface="+mn-ea"/>
                <a:cs typeface="+mn-cs"/>
              </a:rPr>
              <a:t>Agents and Distributed Artificial Intelligence</a:t>
            </a:r>
            <a:endParaRPr lang="hr-HR" sz="1200" kern="1200" dirty="0">
              <a:solidFill>
                <a:srgbClr val="5F6062"/>
              </a:solidFill>
              <a:latin typeface="+mn-lt"/>
              <a:ea typeface="+mn-ea"/>
              <a:cs typeface="+mn-cs"/>
            </a:endParaRPr>
          </a:p>
          <a:p>
            <a:pPr marL="514350" lvl="1" indent="-171450" defTabSz="685800">
              <a:buClrTx/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rgbClr val="5F6062"/>
                </a:solidFill>
                <a:latin typeface="+mn-lt"/>
                <a:ea typeface="+mn-ea"/>
                <a:cs typeface="+mn-cs"/>
              </a:rPr>
              <a:t>Human-Computer Interaction </a:t>
            </a:r>
          </a:p>
          <a:p>
            <a:pPr marL="514350" lvl="1" indent="-171450" defTabSz="685800">
              <a:buClrTx/>
              <a:buFont typeface="Arial" panose="020B0604020202020204" pitchFamily="34" charset="0"/>
              <a:buChar char="•"/>
            </a:pPr>
            <a:r>
              <a:rPr lang="hr-HR" sz="1200" kern="1200" dirty="0">
                <a:solidFill>
                  <a:srgbClr val="5F6062"/>
                </a:solidFill>
                <a:latin typeface="+mn-lt"/>
                <a:ea typeface="+mn-ea"/>
                <a:cs typeface="+mn-cs"/>
              </a:rPr>
              <a:t>Virtual and Augmented Reality</a:t>
            </a:r>
          </a:p>
          <a:p>
            <a:pPr marL="514350" lvl="1" indent="-171450" defTabSz="685800">
              <a:buClrTx/>
              <a:buFont typeface="Arial" panose="020B0604020202020204" pitchFamily="34" charset="0"/>
              <a:buChar char="•"/>
            </a:pPr>
            <a:r>
              <a:rPr lang="hr-HR" sz="1200" kern="1200" dirty="0" err="1">
                <a:solidFill>
                  <a:srgbClr val="5F6062"/>
                </a:solidFill>
                <a:latin typeface="+mn-lt"/>
                <a:ea typeface="+mn-ea"/>
                <a:cs typeface="+mn-cs"/>
              </a:rPr>
              <a:t>Robotics</a:t>
            </a:r>
            <a:endParaRPr lang="hr-HR" sz="1200" kern="1200" dirty="0">
              <a:solidFill>
                <a:srgbClr val="5F6062"/>
              </a:solidFill>
              <a:latin typeface="+mn-lt"/>
              <a:ea typeface="+mn-ea"/>
              <a:cs typeface="+mn-cs"/>
            </a:endParaRPr>
          </a:p>
          <a:p>
            <a:pPr marL="171450" indent="-171450" defTabSz="685800">
              <a:buClrTx/>
              <a:buFont typeface="Arial" panose="020B0604020202020204" pitchFamily="34" charset="0"/>
              <a:buChar char="•"/>
            </a:pPr>
            <a:endParaRPr lang="hr-HR" sz="1200" kern="1200" dirty="0">
              <a:solidFill>
                <a:srgbClr val="5F6062"/>
              </a:solidFill>
              <a:latin typeface="+mn-lt"/>
              <a:ea typeface="+mn-ea"/>
              <a:cs typeface="+mn-cs"/>
            </a:endParaRPr>
          </a:p>
          <a:p>
            <a:pPr marL="285750" indent="-285750" defTabSz="685800">
              <a:buClrTx/>
              <a:buFont typeface="Arial" panose="020B0604020202020204" pitchFamily="34" charset="0"/>
              <a:buChar char="•"/>
            </a:pPr>
            <a:r>
              <a:rPr lang="hr-HR" sz="1350" kern="1200" dirty="0">
                <a:solidFill>
                  <a:srgbClr val="5F6062"/>
                </a:solidFill>
                <a:latin typeface="+mn-lt"/>
                <a:ea typeface="+mn-ea"/>
                <a:cs typeface="+mn-cs"/>
              </a:rPr>
              <a:t>Više informacija: </a:t>
            </a:r>
            <a:r>
              <a:rPr lang="hr-HR" sz="1350" u="sng" kern="1200" dirty="0">
                <a:solidFill>
                  <a:srgbClr val="5F6062"/>
                </a:solidFill>
                <a:latin typeface="+mn-lt"/>
                <a:ea typeface="+mn-ea"/>
                <a:cs typeface="+mn-cs"/>
              </a:rPr>
              <a:t>https://sigarra.up.pt/up/en </a:t>
            </a:r>
          </a:p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endParaRPr lang="en-US" sz="1350" kern="1200" dirty="0">
              <a:solidFill>
                <a:srgbClr val="5F6062"/>
              </a:solidFill>
              <a:latin typeface="Raleway" panose="020B0604020202020204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418" y="195493"/>
            <a:ext cx="3492227" cy="1010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785" y="0"/>
            <a:ext cx="2458215" cy="171433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569925" y="1368986"/>
            <a:ext cx="431075" cy="4200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hr-HR" sz="1350" kern="12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397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r-HR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Sve informacije o sveučilištima nalaze se na jednom mjestu</a:t>
            </a:r>
            <a:r>
              <a:rPr lang="hr-HR" dirty="0" smtClean="0"/>
              <a:t/>
            </a:r>
            <a:br>
              <a:rPr lang="hr-HR" dirty="0" smtClean="0"/>
            </a:br>
            <a:endParaRPr lang="hr-HR" dirty="0"/>
          </a:p>
        </p:txBody>
      </p:sp>
      <p:sp>
        <p:nvSpPr>
          <p:cNvPr id="3" name="Rezervirano mjesto broja slajd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06C500B-1BCB-452B-802D-F943D569753B}" type="slidenum">
              <a:rPr lang="id-ID" kern="1200" smtClean="0">
                <a:solidFill>
                  <a:srgbClr val="5F6062">
                    <a:tint val="75000"/>
                  </a:srgb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55</a:t>
            </a:fld>
            <a:endParaRPr lang="id-ID" kern="1200" dirty="0">
              <a:solidFill>
                <a:srgbClr val="5F6062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trelica dolje 3"/>
          <p:cNvSpPr/>
          <p:nvPr/>
        </p:nvSpPr>
        <p:spPr>
          <a:xfrm>
            <a:off x="4024745" y="1059873"/>
            <a:ext cx="803563" cy="796636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709888"/>
            <a:ext cx="2297071" cy="3222954"/>
          </a:xfrm>
          <a:prstGeom prst="rect">
            <a:avLst/>
          </a:prstGeom>
        </p:spPr>
      </p:pic>
      <p:sp>
        <p:nvSpPr>
          <p:cNvPr id="6" name="TekstniOkvir 5"/>
          <p:cNvSpPr txBox="1"/>
          <p:nvPr/>
        </p:nvSpPr>
        <p:spPr>
          <a:xfrm>
            <a:off x="3304308" y="2117890"/>
            <a:ext cx="5576455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FOI</a:t>
            </a:r>
            <a:r>
              <a:rPr lang="hr-H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hr-HR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Putovnica</a:t>
            </a:r>
            <a:r>
              <a:rPr lang="hr-H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</a:t>
            </a:r>
            <a:r>
              <a:rPr lang="hr-HR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Zašto, kamo i kako otići na razmjenu?</a:t>
            </a:r>
            <a:endParaRPr lang="hr-HR" sz="2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ekstniOkvir 6"/>
          <p:cNvSpPr txBox="1"/>
          <p:nvPr/>
        </p:nvSpPr>
        <p:spPr>
          <a:xfrm>
            <a:off x="3034144" y="2825353"/>
            <a:ext cx="591589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 smtClean="0">
                <a:solidFill>
                  <a:schemeClr val="accent6">
                    <a:lumMod val="75000"/>
                  </a:schemeClr>
                </a:solidFill>
              </a:rPr>
              <a:t>Dostupna u pdf formatu na FOI webu </a:t>
            </a:r>
            <a:r>
              <a:rPr lang="hr-HR" sz="1600" b="1" dirty="0" smtClean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</a:t>
            </a:r>
            <a:endParaRPr lang="hr-HR" sz="16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hr-HR" dirty="0" smtClean="0"/>
          </a:p>
          <a:p>
            <a:r>
              <a:rPr lang="hr-HR" dirty="0"/>
              <a:t>https://www.foi.unizg.hr/sites/default/files/putovnica_zasto_kamo_i_kako_otici_na_razmjenu.pdf</a:t>
            </a:r>
          </a:p>
        </p:txBody>
      </p:sp>
    </p:spTree>
    <p:extLst>
      <p:ext uri="{BB962C8B-B14F-4D97-AF65-F5344CB8AC3E}">
        <p14:creationId xmlns:p14="http://schemas.microsoft.com/office/powerpoint/2010/main" val="3885344082"/>
      </p:ext>
    </p:extLst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51"/>
          <p:cNvSpPr txBox="1">
            <a:spLocks noGrp="1"/>
          </p:cNvSpPr>
          <p:nvPr>
            <p:ph type="title"/>
          </p:nvPr>
        </p:nvSpPr>
        <p:spPr>
          <a:xfrm>
            <a:off x="2281425" y="281174"/>
            <a:ext cx="6108200" cy="1374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2430"/>
              <a:buFont typeface="Calibri"/>
              <a:buNone/>
            </a:pPr>
            <a:r>
              <a:rPr lang="hr-HR" sz="2430" b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RAZLOZI ZA NEODLAZAK NA STUDIJSKI BORAVAK – </a:t>
            </a:r>
            <a:r>
              <a:rPr lang="hr-HR" sz="279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„</a:t>
            </a:r>
            <a:r>
              <a:rPr lang="hr-HR" sz="243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FOI ZABLUDE”</a:t>
            </a:r>
            <a:r>
              <a:rPr lang="hr-HR" sz="3240">
                <a:solidFill>
                  <a:srgbClr val="CE003D"/>
                </a:solidFill>
                <a:latin typeface="Raleway"/>
                <a:ea typeface="Raleway"/>
                <a:cs typeface="Raleway"/>
                <a:sym typeface="Raleway"/>
              </a:rPr>
              <a:t/>
            </a:r>
            <a:br>
              <a:rPr lang="hr-HR" sz="3240">
                <a:solidFill>
                  <a:srgbClr val="CE003D"/>
                </a:solidFill>
                <a:latin typeface="Raleway"/>
                <a:ea typeface="Raleway"/>
                <a:cs typeface="Raleway"/>
                <a:sym typeface="Raleway"/>
              </a:rPr>
            </a:br>
            <a:endParaRPr sz="3240"/>
          </a:p>
        </p:txBody>
      </p:sp>
      <p:sp>
        <p:nvSpPr>
          <p:cNvPr id="700" name="Google Shape;700;p51"/>
          <p:cNvSpPr txBox="1">
            <a:spLocks noGrp="1"/>
          </p:cNvSpPr>
          <p:nvPr>
            <p:ph type="body" idx="1"/>
          </p:nvPr>
        </p:nvSpPr>
        <p:spPr>
          <a:xfrm>
            <a:off x="2128720" y="1350110"/>
            <a:ext cx="6108200" cy="4733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2000"/>
              <a:buChar char="•"/>
            </a:pPr>
            <a:r>
              <a:rPr lang="hr-HR" sz="2000" i="1"/>
              <a:t>Zabluda 1: FOI je bez veze jer baš ništa ne nudi gdje bi mogao/la na razmjenu.</a:t>
            </a:r>
            <a:endParaRPr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rgbClr val="244061"/>
              </a:buClr>
              <a:buSzPts val="2000"/>
              <a:buChar char="•"/>
            </a:pPr>
            <a:r>
              <a:rPr lang="hr-HR" sz="2000" i="1"/>
              <a:t>Zabluda 2: Razmjena je skupa, nemam novaca.</a:t>
            </a:r>
            <a:endParaRPr sz="200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rgbClr val="244061"/>
              </a:buClr>
              <a:buSzPts val="2000"/>
              <a:buChar char="•"/>
            </a:pPr>
            <a:r>
              <a:rPr lang="hr-HR" sz="2000" i="1"/>
              <a:t>Zabluda 3: Ne znam dovoljno dobro engleski ili bilo koji drugi strani jezik.</a:t>
            </a:r>
            <a:endParaRPr sz="200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rgbClr val="244061"/>
              </a:buClr>
              <a:buSzPts val="2000"/>
              <a:buChar char="•"/>
            </a:pPr>
            <a:r>
              <a:rPr lang="hr-HR" sz="2000" i="1"/>
              <a:t>Zabluda 4: Ako odem na razmjenu past ću godinu.</a:t>
            </a:r>
            <a:endParaRPr sz="200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rgbClr val="244061"/>
              </a:buClr>
              <a:buSzPts val="2000"/>
              <a:buChar char="•"/>
            </a:pPr>
            <a:r>
              <a:rPr lang="hr-HR" sz="2000" i="1"/>
              <a:t>Zabluda 5: Ja se neću snaći u nepoznatom okruženju i u komunikaciji sa strancima.</a:t>
            </a:r>
            <a:endParaRPr sz="200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rgbClr val="244061"/>
              </a:buClr>
              <a:buSzPts val="2000"/>
              <a:buChar char="•"/>
            </a:pPr>
            <a:r>
              <a:rPr lang="hr-HR" sz="2000" i="1"/>
              <a:t>Zabluda 6. „Ubit“ će me Erasmus procedura i birokracija.</a:t>
            </a:r>
            <a:endParaRPr/>
          </a:p>
          <a:p>
            <a:pPr marL="342900" lvl="0" indent="-215900" algn="l" rtl="0">
              <a:spcBef>
                <a:spcPts val="400"/>
              </a:spcBef>
              <a:spcAft>
                <a:spcPts val="0"/>
              </a:spcAft>
              <a:buClr>
                <a:srgbClr val="244061"/>
              </a:buClr>
              <a:buSzPts val="2000"/>
              <a:buNone/>
            </a:pPr>
            <a:endParaRPr sz="2000" i="1"/>
          </a:p>
          <a:p>
            <a:pPr marL="342900" lvl="0" indent="-215900" algn="l" rtl="0">
              <a:spcBef>
                <a:spcPts val="400"/>
              </a:spcBef>
              <a:spcAft>
                <a:spcPts val="0"/>
              </a:spcAft>
              <a:buClr>
                <a:srgbClr val="244061"/>
              </a:buClr>
              <a:buSzPts val="2000"/>
              <a:buNone/>
            </a:pPr>
            <a:endParaRPr sz="2000"/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Clr>
                <a:srgbClr val="244061"/>
              </a:buClr>
              <a:buSzPts val="2800"/>
              <a:buNone/>
            </a:pPr>
            <a:endParaRPr/>
          </a:p>
        </p:txBody>
      </p:sp>
    </p:spTree>
  </p:cSld>
  <p:clrMapOvr>
    <a:masterClrMapping/>
  </p:clrMapOvr>
  <p:transition spd="slow">
    <p:wip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52"/>
          <p:cNvSpPr txBox="1">
            <a:spLocks noGrp="1"/>
          </p:cNvSpPr>
          <p:nvPr>
            <p:ph type="title"/>
          </p:nvPr>
        </p:nvSpPr>
        <p:spPr>
          <a:xfrm>
            <a:off x="448965" y="1051332"/>
            <a:ext cx="8246070" cy="61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hr-HR">
                <a:solidFill>
                  <a:schemeClr val="lt1"/>
                </a:solidFill>
              </a:rPr>
              <a:t>Erasmus+ stručna praksa</a:t>
            </a:r>
            <a:endParaRPr/>
          </a:p>
        </p:txBody>
      </p:sp>
      <p:pic>
        <p:nvPicPr>
          <p:cNvPr id="706" name="Google Shape;706;p5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365195" y="1641660"/>
            <a:ext cx="2612952" cy="3483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59557" y="1615588"/>
            <a:ext cx="3575532" cy="2011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78147" y="3182570"/>
            <a:ext cx="3556942" cy="1960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53"/>
          <p:cNvSpPr txBox="1">
            <a:spLocks noGrp="1"/>
          </p:cNvSpPr>
          <p:nvPr>
            <p:ph type="title"/>
          </p:nvPr>
        </p:nvSpPr>
        <p:spPr>
          <a:xfrm>
            <a:off x="2281425" y="281175"/>
            <a:ext cx="6108200" cy="572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2800"/>
              <a:buFont typeface="Calibri"/>
              <a:buNone/>
            </a:pPr>
            <a:r>
              <a:rPr lang="hr-HR" sz="2800"/>
              <a:t>Zašto otići na Erasmus+ stručnu praksu?</a:t>
            </a:r>
            <a:endParaRPr/>
          </a:p>
        </p:txBody>
      </p:sp>
      <p:sp>
        <p:nvSpPr>
          <p:cNvPr id="714" name="Google Shape;714;p53"/>
          <p:cNvSpPr txBox="1">
            <a:spLocks noGrp="1"/>
          </p:cNvSpPr>
          <p:nvPr>
            <p:ph type="body" idx="1"/>
          </p:nvPr>
        </p:nvSpPr>
        <p:spPr>
          <a:xfrm>
            <a:off x="2278074" y="1350110"/>
            <a:ext cx="6108200" cy="3663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2400"/>
              <a:buNone/>
            </a:pPr>
            <a:r>
              <a:rPr lang="hr-HR" sz="2400" b="1" i="1"/>
              <a:t>Jačanje vlastitih stručnih, ali i osobnih kompetencija!</a:t>
            </a:r>
            <a:endParaRPr/>
          </a:p>
          <a:p>
            <a:pPr marL="0" lvl="0" indent="0" algn="ctr" rtl="0">
              <a:spcBef>
                <a:spcPts val="480"/>
              </a:spcBef>
              <a:spcAft>
                <a:spcPts val="0"/>
              </a:spcAft>
              <a:buClr>
                <a:srgbClr val="244061"/>
              </a:buClr>
              <a:buSzPts val="2400"/>
              <a:buNone/>
            </a:pPr>
            <a:endParaRPr sz="2400" b="1" i="1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rgbClr val="244061"/>
              </a:buClr>
              <a:buSzPts val="2000"/>
              <a:buChar char="•"/>
            </a:pPr>
            <a:r>
              <a:rPr lang="hr-HR" sz="2000"/>
              <a:t>Stjecanje radnog iskustva u </a:t>
            </a:r>
            <a:r>
              <a:rPr lang="hr-HR" sz="2000" b="1"/>
              <a:t>međunarodnom okruženju</a:t>
            </a:r>
            <a:endParaRPr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rgbClr val="244061"/>
              </a:buClr>
              <a:buSzPts val="2000"/>
              <a:buChar char="•"/>
            </a:pPr>
            <a:r>
              <a:rPr lang="hr-HR" sz="2000"/>
              <a:t>Mogućnost učenja od </a:t>
            </a:r>
            <a:r>
              <a:rPr lang="hr-HR" sz="2000" b="1"/>
              <a:t>inozemnih stručnjaka</a:t>
            </a:r>
            <a:endParaRPr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rgbClr val="244061"/>
              </a:buClr>
              <a:buSzPts val="2000"/>
              <a:buChar char="•"/>
            </a:pPr>
            <a:r>
              <a:rPr lang="hr-HR" sz="2000"/>
              <a:t>Umrežavanje i stjecanje </a:t>
            </a:r>
            <a:r>
              <a:rPr lang="hr-HR" sz="2000" b="1"/>
              <a:t>međunarodnih kontakata</a:t>
            </a:r>
            <a:endParaRPr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rgbClr val="244061"/>
              </a:buClr>
              <a:buSzPts val="2000"/>
              <a:buChar char="•"/>
            </a:pPr>
            <a:r>
              <a:rPr lang="hr-HR" sz="2000"/>
              <a:t>Iskustvo života u </a:t>
            </a:r>
            <a:r>
              <a:rPr lang="hr-HR" sz="2000" b="1"/>
              <a:t>inozemstvu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54"/>
          <p:cNvSpPr txBox="1">
            <a:spLocks noGrp="1"/>
          </p:cNvSpPr>
          <p:nvPr>
            <p:ph type="body" idx="1"/>
          </p:nvPr>
        </p:nvSpPr>
        <p:spPr>
          <a:xfrm>
            <a:off x="1828327" y="891995"/>
            <a:ext cx="7329840" cy="4121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2400"/>
              <a:buChar char="•"/>
            </a:pPr>
            <a:r>
              <a:rPr lang="hr-HR" sz="2400" b="1"/>
              <a:t>Tko može na Erasmus+ praksu?</a:t>
            </a:r>
            <a:endParaRPr/>
          </a:p>
          <a:p>
            <a:pPr marL="742950" lvl="1" indent="-285750" algn="l" rtl="0">
              <a:spcBef>
                <a:spcPts val="480"/>
              </a:spcBef>
              <a:spcAft>
                <a:spcPts val="0"/>
              </a:spcAft>
              <a:buClr>
                <a:srgbClr val="244061"/>
              </a:buClr>
              <a:buSzPts val="2400"/>
              <a:buChar char="–"/>
            </a:pPr>
            <a:r>
              <a:rPr lang="hr-HR" sz="2400"/>
              <a:t>Redovni i izvanredni studenti</a:t>
            </a:r>
            <a:endParaRPr/>
          </a:p>
          <a:p>
            <a:pPr marL="742950" lvl="1" indent="-285750" algn="l" rtl="0">
              <a:spcBef>
                <a:spcPts val="480"/>
              </a:spcBef>
              <a:spcAft>
                <a:spcPts val="0"/>
              </a:spcAft>
              <a:buClr>
                <a:srgbClr val="244061"/>
              </a:buClr>
              <a:buSzPts val="2400"/>
              <a:buChar char="–"/>
            </a:pPr>
            <a:r>
              <a:rPr lang="hr-HR" sz="2400"/>
              <a:t>Studenti koji su već završili studij – </a:t>
            </a:r>
            <a:r>
              <a:rPr lang="hr-HR" sz="2400" i="1"/>
              <a:t>recent graduate</a:t>
            </a:r>
            <a:r>
              <a:rPr lang="hr-HR" sz="2400"/>
              <a:t> </a:t>
            </a:r>
            <a:r>
              <a:rPr lang="hr-HR" sz="2000"/>
              <a:t>(uvjet: prijavite se dok ste još student)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244061"/>
              </a:buClr>
              <a:buSzPts val="2400"/>
              <a:buChar char="•"/>
            </a:pPr>
            <a:r>
              <a:rPr lang="hr-HR" sz="2400" b="1"/>
              <a:t>Trajanje prakse: </a:t>
            </a:r>
            <a:r>
              <a:rPr lang="hr-HR" sz="2400"/>
              <a:t>minimalno 2, maksimalno 12 mjeseci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244061"/>
              </a:buClr>
              <a:buSzPts val="2400"/>
              <a:buChar char="•"/>
            </a:pPr>
            <a:r>
              <a:rPr lang="hr-HR" sz="2400" b="1"/>
              <a:t>VAŽNO: </a:t>
            </a:r>
            <a:r>
              <a:rPr lang="hr-HR" sz="2400"/>
              <a:t>kako bi se praksa priznala kao obavezna, mora biti povezana sa studijskim programom FOI-ja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150" y="945193"/>
            <a:ext cx="9153150" cy="41983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55"/>
          <p:cNvSpPr txBox="1">
            <a:spLocks noGrp="1"/>
          </p:cNvSpPr>
          <p:nvPr>
            <p:ph type="title"/>
          </p:nvPr>
        </p:nvSpPr>
        <p:spPr>
          <a:xfrm>
            <a:off x="2281425" y="281175"/>
            <a:ext cx="6108200" cy="572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3240"/>
              <a:buFont typeface="Calibri"/>
              <a:buNone/>
            </a:pPr>
            <a:r>
              <a:rPr lang="hr-HR" sz="3240"/>
              <a:t>Natječaj za Erasmus+ stručnu praksu u 2020./21. je otvoren!</a:t>
            </a:r>
            <a:endParaRPr/>
          </a:p>
        </p:txBody>
      </p:sp>
      <p:sp>
        <p:nvSpPr>
          <p:cNvPr id="725" name="Google Shape;725;p55"/>
          <p:cNvSpPr txBox="1">
            <a:spLocks noGrp="1"/>
          </p:cNvSpPr>
          <p:nvPr>
            <p:ph type="body" idx="1"/>
          </p:nvPr>
        </p:nvSpPr>
        <p:spPr>
          <a:xfrm>
            <a:off x="2281425" y="1197405"/>
            <a:ext cx="6719020" cy="2443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2800"/>
              <a:buChar char="•"/>
            </a:pPr>
            <a:r>
              <a:rPr lang="hr-HR" dirty="0"/>
              <a:t>2. krug natječaja – za odlazak na praksu između 1.02. i 30.07.2021.</a:t>
            </a:r>
            <a:endParaRPr dirty="0"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244061"/>
              </a:buClr>
              <a:buSzPts val="2800"/>
              <a:buChar char="•"/>
            </a:pPr>
            <a:r>
              <a:rPr lang="hr-HR" dirty="0"/>
              <a:t>Završetak mobilnosti: </a:t>
            </a:r>
            <a:r>
              <a:rPr lang="hr-HR" b="1" dirty="0"/>
              <a:t>najkasnije 30.09.2021.</a:t>
            </a:r>
            <a:endParaRPr dirty="0"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244061"/>
              </a:buClr>
              <a:buSzPts val="2800"/>
              <a:buChar char="•"/>
            </a:pPr>
            <a:r>
              <a:rPr lang="hr-HR" dirty="0"/>
              <a:t>Rok za prijavu: </a:t>
            </a:r>
            <a:r>
              <a:rPr lang="hr-HR" b="1" dirty="0"/>
              <a:t>30.04.2021</a:t>
            </a:r>
            <a:r>
              <a:rPr lang="hr-HR" b="1" dirty="0" smtClean="0"/>
              <a:t>.</a:t>
            </a:r>
          </a:p>
          <a:p>
            <a:pPr marL="342900" lvl="0" indent="-342900"/>
            <a:r>
              <a:rPr lang="hr-HR" b="1" dirty="0" smtClean="0"/>
              <a:t>Link </a:t>
            </a:r>
            <a:r>
              <a:rPr lang="hr-HR" b="1" dirty="0"/>
              <a:t>na natječaj</a:t>
            </a:r>
            <a:r>
              <a:rPr lang="hr-HR" b="1" dirty="0" smtClean="0"/>
              <a:t>:</a:t>
            </a:r>
          </a:p>
          <a:p>
            <a:pPr marL="0" lvl="0" indent="0">
              <a:buNone/>
            </a:pPr>
            <a:r>
              <a:rPr lang="hr-HR" dirty="0" smtClean="0"/>
              <a:t> </a:t>
            </a:r>
            <a:r>
              <a:rPr lang="hr-HR" dirty="0"/>
              <a:t>http://www.unizg.hr/nc/vijest/article/2-krug-natjecaja-za-mobilnost-studenata-erasmus-strucna-praksa-akademska-godina-202021/</a:t>
            </a:r>
            <a:endParaRPr dirty="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rgbClr val="244061"/>
              </a:buClr>
              <a:buSzPts val="2800"/>
              <a:buNone/>
            </a:pPr>
            <a:endParaRPr b="1" dirty="0"/>
          </a:p>
        </p:txBody>
      </p:sp>
      <p:sp>
        <p:nvSpPr>
          <p:cNvPr id="726" name="Google Shape;726;p55"/>
          <p:cNvSpPr txBox="1"/>
          <p:nvPr/>
        </p:nvSpPr>
        <p:spPr>
          <a:xfrm>
            <a:off x="2643199" y="3994470"/>
            <a:ext cx="5802790" cy="400110"/>
          </a:xfrm>
          <a:prstGeom prst="rect">
            <a:avLst/>
          </a:prstGeom>
          <a:solidFill>
            <a:srgbClr val="E36C0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NOVO – KOMBINIRANA I VIRTUALNA MOBILNOST</a:t>
            </a:r>
            <a:endParaRPr/>
          </a:p>
        </p:txBody>
      </p:sp>
      <p:sp>
        <p:nvSpPr>
          <p:cNvPr id="727" name="Google Shape;727;p55"/>
          <p:cNvSpPr/>
          <p:nvPr/>
        </p:nvSpPr>
        <p:spPr>
          <a:xfrm>
            <a:off x="2052367" y="3812762"/>
            <a:ext cx="458115" cy="763525"/>
          </a:xfrm>
          <a:prstGeom prst="lightningBolt">
            <a:avLst/>
          </a:prstGeom>
          <a:solidFill>
            <a:schemeClr val="accent6"/>
          </a:solidFill>
          <a:ln w="25400" cap="flat" cmpd="sng">
            <a:solidFill>
              <a:srgbClr val="B46D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wip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56"/>
          <p:cNvSpPr txBox="1">
            <a:spLocks noGrp="1"/>
          </p:cNvSpPr>
          <p:nvPr>
            <p:ph type="title"/>
          </p:nvPr>
        </p:nvSpPr>
        <p:spPr>
          <a:xfrm>
            <a:off x="2281425" y="281175"/>
            <a:ext cx="6108200" cy="572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3240"/>
              <a:buFont typeface="Calibri"/>
              <a:buNone/>
            </a:pPr>
            <a:r>
              <a:rPr lang="hr-HR" sz="3240"/>
              <a:t>FOI studenti pričaju o svom Erasmus iskustvu ☺</a:t>
            </a:r>
            <a:endParaRPr sz="3240"/>
          </a:p>
        </p:txBody>
      </p:sp>
      <p:sp>
        <p:nvSpPr>
          <p:cNvPr id="733" name="Google Shape;733;p56"/>
          <p:cNvSpPr txBox="1">
            <a:spLocks noGrp="1"/>
          </p:cNvSpPr>
          <p:nvPr>
            <p:ph type="body" idx="1"/>
          </p:nvPr>
        </p:nvSpPr>
        <p:spPr>
          <a:xfrm>
            <a:off x="1976015" y="1457668"/>
            <a:ext cx="7482545" cy="1679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2000"/>
              <a:buChar char="•"/>
            </a:pPr>
            <a:r>
              <a:rPr lang="hr-HR" sz="2000"/>
              <a:t>Robert Mandić – </a:t>
            </a:r>
            <a:r>
              <a:rPr lang="hr-HR" sz="2000" i="1"/>
              <a:t>Mendel University </a:t>
            </a:r>
            <a:r>
              <a:rPr lang="hr-HR" sz="2000"/>
              <a:t>(Češka)</a:t>
            </a:r>
            <a:endParaRPr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rgbClr val="244061"/>
              </a:buClr>
              <a:buSzPts val="2000"/>
              <a:buChar char="•"/>
            </a:pPr>
            <a:r>
              <a:rPr lang="hr-HR" sz="2000"/>
              <a:t>Hrvoje Dumančić i Vedran Grbavac - </a:t>
            </a:r>
            <a:r>
              <a:rPr lang="hr-HR" sz="2000" i="1"/>
              <a:t>University of Porto </a:t>
            </a:r>
            <a:r>
              <a:rPr lang="hr-HR" sz="2000"/>
              <a:t>(Portugal)</a:t>
            </a:r>
            <a:endParaRPr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rgbClr val="244061"/>
              </a:buClr>
              <a:buSzPts val="2000"/>
              <a:buChar char="•"/>
            </a:pPr>
            <a:r>
              <a:rPr lang="hr-HR" sz="2000"/>
              <a:t>Simona Kovačić – </a:t>
            </a:r>
            <a:r>
              <a:rPr lang="hr-HR" sz="2000" i="1"/>
              <a:t>University of Maribor </a:t>
            </a:r>
            <a:r>
              <a:rPr lang="hr-HR" sz="2000"/>
              <a:t>(Slovenija)</a:t>
            </a:r>
            <a:endParaRPr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rgbClr val="244061"/>
              </a:buClr>
              <a:buSzPts val="2000"/>
              <a:buChar char="•"/>
            </a:pPr>
            <a:r>
              <a:rPr lang="hr-HR" sz="2000"/>
              <a:t>Ante Perkušić – </a:t>
            </a:r>
            <a:r>
              <a:rPr lang="hr-HR" sz="2000" i="1"/>
              <a:t>University of Žilina </a:t>
            </a:r>
            <a:r>
              <a:rPr lang="hr-HR" sz="2000"/>
              <a:t>(Slovačka)</a:t>
            </a:r>
            <a:endParaRPr/>
          </a:p>
        </p:txBody>
      </p:sp>
      <p:pic>
        <p:nvPicPr>
          <p:cNvPr id="734" name="Google Shape;734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335275"/>
            <a:ext cx="2410967" cy="180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10967" y="3029865"/>
            <a:ext cx="1585226" cy="2113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5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96193" y="3196511"/>
            <a:ext cx="2595985" cy="1946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p5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92178" y="3229633"/>
            <a:ext cx="2551822" cy="1913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57"/>
          <p:cNvSpPr txBox="1">
            <a:spLocks noGrp="1"/>
          </p:cNvSpPr>
          <p:nvPr>
            <p:ph type="title"/>
          </p:nvPr>
        </p:nvSpPr>
        <p:spPr>
          <a:xfrm>
            <a:off x="448965" y="281175"/>
            <a:ext cx="8246070" cy="61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3240"/>
              <a:buFont typeface="Calibri"/>
              <a:buNone/>
            </a:pPr>
            <a:endParaRPr sz="3240"/>
          </a:p>
        </p:txBody>
      </p:sp>
      <p:sp>
        <p:nvSpPr>
          <p:cNvPr id="743" name="Google Shape;743;p57"/>
          <p:cNvSpPr txBox="1">
            <a:spLocks noGrp="1"/>
          </p:cNvSpPr>
          <p:nvPr>
            <p:ph type="body" idx="1"/>
          </p:nvPr>
        </p:nvSpPr>
        <p:spPr>
          <a:xfrm>
            <a:off x="1823310" y="1808225"/>
            <a:ext cx="6108200" cy="916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r>
              <a:rPr lang="hr-HR" sz="4000"/>
              <a:t>Za kraj…dvije važne NAJAVE</a:t>
            </a:r>
            <a:endParaRPr/>
          </a:p>
        </p:txBody>
      </p:sp>
      <p:pic>
        <p:nvPicPr>
          <p:cNvPr id="744" name="Google Shape;744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92245" y="2172615"/>
            <a:ext cx="3029865" cy="30298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5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63</a:t>
            </a:fld>
            <a:endParaRPr/>
          </a:p>
        </p:txBody>
      </p:sp>
      <p:sp>
        <p:nvSpPr>
          <p:cNvPr id="750" name="Google Shape;750;p58"/>
          <p:cNvSpPr/>
          <p:nvPr/>
        </p:nvSpPr>
        <p:spPr>
          <a:xfrm>
            <a:off x="1823310" y="50141"/>
            <a:ext cx="641361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 b="1">
                <a:solidFill>
                  <a:srgbClr val="004F69"/>
                </a:solidFill>
                <a:latin typeface="Calibri"/>
                <a:ea typeface="Calibri"/>
                <a:cs typeface="Calibri"/>
                <a:sym typeface="Calibri"/>
              </a:rPr>
              <a:t>U IZRADI NOVI WEB O ERASMUS+ PROGRAMU ZA STUDENTE!</a:t>
            </a:r>
            <a:endParaRPr/>
          </a:p>
        </p:txBody>
      </p:sp>
      <p:pic>
        <p:nvPicPr>
          <p:cNvPr id="751" name="Google Shape;751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09307"/>
            <a:ext cx="9144000" cy="48500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5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64</a:t>
            </a:fld>
            <a:endParaRPr/>
          </a:p>
        </p:txBody>
      </p:sp>
      <p:sp>
        <p:nvSpPr>
          <p:cNvPr id="757" name="Google Shape;757;p59"/>
          <p:cNvSpPr txBox="1"/>
          <p:nvPr/>
        </p:nvSpPr>
        <p:spPr>
          <a:xfrm>
            <a:off x="4545020" y="1069763"/>
            <a:ext cx="3970330" cy="2923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OŽUJAK 2021.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OBJAVA NATJEČAJA ZA ERASMUS+ STUDIJSKI BORAVAK U AK. GOD. 2021./2022.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Ured za međunarodnu suradnju FOI-ja organizirat </a:t>
            </a:r>
            <a:r>
              <a:rPr lang="hr-HR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će info tribinu o tome kako se prijaviti na natječaj.</a:t>
            </a:r>
            <a:endParaRPr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8" name="Google Shape;758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3555" y="234584"/>
            <a:ext cx="4532680" cy="4532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60"/>
          <p:cNvSpPr txBox="1">
            <a:spLocks noGrp="1"/>
          </p:cNvSpPr>
          <p:nvPr>
            <p:ph type="body" idx="1"/>
          </p:nvPr>
        </p:nvSpPr>
        <p:spPr>
          <a:xfrm>
            <a:off x="4134137" y="891995"/>
            <a:ext cx="48326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69"/>
              </a:buClr>
              <a:buSzPts val="4400"/>
              <a:buNone/>
            </a:pPr>
            <a:r>
              <a:rPr lang="hr-HR" sz="4400">
                <a:solidFill>
                  <a:srgbClr val="004F69"/>
                </a:solidFill>
              </a:rPr>
              <a:t>…ali korona?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hr-HR"/>
              <a:t>Računamo da će sljedeća ak. godina teći normalno, uobičajeno ☺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hr-HR"/>
              <a:t>Što ako neće biti sve po starom?</a:t>
            </a:r>
            <a:br>
              <a:rPr lang="hr-HR"/>
            </a:br>
            <a:r>
              <a:rPr lang="hr-HR" sz="2000"/>
              <a:t>Fleksibilni uvjeti za odustanak i promjena odluke u bilo kojem trenutku.</a:t>
            </a:r>
            <a:endParaRPr/>
          </a:p>
        </p:txBody>
      </p:sp>
      <p:sp>
        <p:nvSpPr>
          <p:cNvPr id="764" name="Google Shape;764;p60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65</a:t>
            </a:fld>
            <a:endParaRPr/>
          </a:p>
        </p:txBody>
      </p:sp>
      <p:pic>
        <p:nvPicPr>
          <p:cNvPr id="765" name="Google Shape;765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44700"/>
            <a:ext cx="4134137" cy="29584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61"/>
          <p:cNvSpPr/>
          <p:nvPr/>
        </p:nvSpPr>
        <p:spPr>
          <a:xfrm>
            <a:off x="1854315" y="-11699"/>
            <a:ext cx="4702850" cy="1198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5F60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200" b="1">
                <a:solidFill>
                  <a:srgbClr val="5F6062"/>
                </a:solidFill>
                <a:latin typeface="Calibri"/>
                <a:ea typeface="Calibri"/>
                <a:cs typeface="Calibri"/>
                <a:sym typeface="Calibri"/>
              </a:rPr>
              <a:t>Hvala na pažnji!</a:t>
            </a:r>
            <a:endParaRPr sz="16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1" name="Google Shape;771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8931" y="891919"/>
            <a:ext cx="2802594" cy="74930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72" name="Google Shape;772;p61"/>
          <p:cNvSpPr/>
          <p:nvPr/>
        </p:nvSpPr>
        <p:spPr>
          <a:xfrm>
            <a:off x="2004030" y="2903850"/>
            <a:ext cx="202500" cy="215730"/>
          </a:xfrm>
          <a:custGeom>
            <a:avLst/>
            <a:gdLst/>
            <a:ahLst/>
            <a:cxnLst/>
            <a:rect l="l" t="t" r="r" b="b"/>
            <a:pathLst>
              <a:path w="150" h="160" extrusionOk="0">
                <a:moveTo>
                  <a:pt x="131" y="12"/>
                </a:moveTo>
                <a:cubicBezTo>
                  <a:pt x="116" y="0"/>
                  <a:pt x="94" y="2"/>
                  <a:pt x="81" y="17"/>
                </a:cubicBezTo>
                <a:cubicBezTo>
                  <a:pt x="66" y="6"/>
                  <a:pt x="44" y="8"/>
                  <a:pt x="32" y="24"/>
                </a:cubicBezTo>
                <a:cubicBezTo>
                  <a:pt x="29" y="27"/>
                  <a:pt x="27" y="31"/>
                  <a:pt x="26" y="35"/>
                </a:cubicBezTo>
                <a:cubicBezTo>
                  <a:pt x="23" y="43"/>
                  <a:pt x="23" y="51"/>
                  <a:pt x="26" y="59"/>
                </a:cubicBezTo>
                <a:cubicBezTo>
                  <a:pt x="20" y="60"/>
                  <a:pt x="14" y="64"/>
                  <a:pt x="10" y="69"/>
                </a:cubicBezTo>
                <a:cubicBezTo>
                  <a:pt x="0" y="82"/>
                  <a:pt x="2" y="100"/>
                  <a:pt x="15" y="110"/>
                </a:cubicBezTo>
                <a:cubicBezTo>
                  <a:pt x="16" y="111"/>
                  <a:pt x="18" y="112"/>
                  <a:pt x="19" y="113"/>
                </a:cubicBezTo>
                <a:cubicBezTo>
                  <a:pt x="15" y="126"/>
                  <a:pt x="18" y="140"/>
                  <a:pt x="29" y="149"/>
                </a:cubicBezTo>
                <a:cubicBezTo>
                  <a:pt x="43" y="160"/>
                  <a:pt x="63" y="157"/>
                  <a:pt x="74" y="144"/>
                </a:cubicBezTo>
                <a:cubicBezTo>
                  <a:pt x="75" y="143"/>
                  <a:pt x="76" y="141"/>
                  <a:pt x="76" y="140"/>
                </a:cubicBezTo>
                <a:cubicBezTo>
                  <a:pt x="108" y="99"/>
                  <a:pt x="108" y="99"/>
                  <a:pt x="108" y="99"/>
                </a:cubicBezTo>
                <a:cubicBezTo>
                  <a:pt x="135" y="66"/>
                  <a:pt x="135" y="66"/>
                  <a:pt x="135" y="66"/>
                </a:cubicBezTo>
                <a:cubicBezTo>
                  <a:pt x="136" y="65"/>
                  <a:pt x="137" y="64"/>
                  <a:pt x="137" y="63"/>
                </a:cubicBezTo>
                <a:cubicBezTo>
                  <a:pt x="150" y="47"/>
                  <a:pt x="147" y="24"/>
                  <a:pt x="131" y="12"/>
                </a:cubicBezTo>
                <a:close/>
                <a:moveTo>
                  <a:pt x="62" y="82"/>
                </a:moveTo>
                <a:cubicBezTo>
                  <a:pt x="62" y="82"/>
                  <a:pt x="62" y="82"/>
                  <a:pt x="61" y="82"/>
                </a:cubicBezTo>
                <a:cubicBezTo>
                  <a:pt x="62" y="82"/>
                  <a:pt x="62" y="82"/>
                  <a:pt x="62" y="82"/>
                </a:cubicBezTo>
                <a:close/>
              </a:path>
            </a:pathLst>
          </a:custGeom>
          <a:solidFill>
            <a:srgbClr val="C6C6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61"/>
          <p:cNvSpPr/>
          <p:nvPr/>
        </p:nvSpPr>
        <p:spPr>
          <a:xfrm>
            <a:off x="5737632" y="2770705"/>
            <a:ext cx="197910" cy="216810"/>
          </a:xfrm>
          <a:custGeom>
            <a:avLst/>
            <a:gdLst/>
            <a:ahLst/>
            <a:cxnLst/>
            <a:rect l="l" t="t" r="r" b="b"/>
            <a:pathLst>
              <a:path w="147" h="161" extrusionOk="0">
                <a:moveTo>
                  <a:pt x="137" y="52"/>
                </a:moveTo>
                <a:cubicBezTo>
                  <a:pt x="134" y="49"/>
                  <a:pt x="131" y="46"/>
                  <a:pt x="128" y="43"/>
                </a:cubicBezTo>
                <a:cubicBezTo>
                  <a:pt x="121" y="38"/>
                  <a:pt x="113" y="36"/>
                  <a:pt x="105" y="36"/>
                </a:cubicBezTo>
                <a:cubicBezTo>
                  <a:pt x="106" y="29"/>
                  <a:pt x="104" y="23"/>
                  <a:pt x="101" y="17"/>
                </a:cubicBezTo>
                <a:cubicBezTo>
                  <a:pt x="92" y="3"/>
                  <a:pt x="73" y="0"/>
                  <a:pt x="60" y="9"/>
                </a:cubicBezTo>
                <a:cubicBezTo>
                  <a:pt x="58" y="10"/>
                  <a:pt x="57" y="11"/>
                  <a:pt x="56" y="12"/>
                </a:cubicBezTo>
                <a:cubicBezTo>
                  <a:pt x="45" y="4"/>
                  <a:pt x="30" y="3"/>
                  <a:pt x="18" y="11"/>
                </a:cubicBezTo>
                <a:cubicBezTo>
                  <a:pt x="4" y="20"/>
                  <a:pt x="0" y="40"/>
                  <a:pt x="10" y="54"/>
                </a:cubicBezTo>
                <a:cubicBezTo>
                  <a:pt x="10" y="56"/>
                  <a:pt x="11" y="57"/>
                  <a:pt x="12" y="58"/>
                </a:cubicBezTo>
                <a:cubicBezTo>
                  <a:pt x="41" y="101"/>
                  <a:pt x="41" y="101"/>
                  <a:pt x="41" y="101"/>
                </a:cubicBezTo>
                <a:cubicBezTo>
                  <a:pt x="65" y="137"/>
                  <a:pt x="65" y="137"/>
                  <a:pt x="65" y="137"/>
                </a:cubicBezTo>
                <a:cubicBezTo>
                  <a:pt x="65" y="138"/>
                  <a:pt x="66" y="139"/>
                  <a:pt x="67" y="140"/>
                </a:cubicBezTo>
                <a:cubicBezTo>
                  <a:pt x="78" y="157"/>
                  <a:pt x="100" y="161"/>
                  <a:pt x="117" y="150"/>
                </a:cubicBezTo>
                <a:cubicBezTo>
                  <a:pt x="133" y="140"/>
                  <a:pt x="138" y="118"/>
                  <a:pt x="128" y="101"/>
                </a:cubicBezTo>
                <a:cubicBezTo>
                  <a:pt x="143" y="90"/>
                  <a:pt x="147" y="68"/>
                  <a:pt x="137" y="52"/>
                </a:cubicBezTo>
                <a:close/>
                <a:moveTo>
                  <a:pt x="72" y="62"/>
                </a:moveTo>
                <a:cubicBezTo>
                  <a:pt x="72" y="62"/>
                  <a:pt x="72" y="62"/>
                  <a:pt x="72" y="62"/>
                </a:cubicBezTo>
                <a:cubicBezTo>
                  <a:pt x="72" y="62"/>
                  <a:pt x="72" y="62"/>
                  <a:pt x="72" y="62"/>
                </a:cubicBezTo>
                <a:cubicBezTo>
                  <a:pt x="72" y="62"/>
                  <a:pt x="72" y="62"/>
                  <a:pt x="72" y="62"/>
                </a:cubicBezTo>
                <a:close/>
              </a:path>
            </a:pathLst>
          </a:custGeom>
          <a:solidFill>
            <a:srgbClr val="C6C6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61"/>
          <p:cNvSpPr/>
          <p:nvPr/>
        </p:nvSpPr>
        <p:spPr>
          <a:xfrm>
            <a:off x="3896418" y="2570130"/>
            <a:ext cx="426144" cy="272260"/>
          </a:xfrm>
          <a:custGeom>
            <a:avLst/>
            <a:gdLst/>
            <a:ahLst/>
            <a:cxnLst/>
            <a:rect l="l" t="t" r="r" b="b"/>
            <a:pathLst>
              <a:path w="171" h="107" extrusionOk="0">
                <a:moveTo>
                  <a:pt x="136" y="35"/>
                </a:moveTo>
                <a:cubicBezTo>
                  <a:pt x="135" y="16"/>
                  <a:pt x="119" y="0"/>
                  <a:pt x="100" y="0"/>
                </a:cubicBezTo>
                <a:cubicBezTo>
                  <a:pt x="95" y="0"/>
                  <a:pt x="91" y="1"/>
                  <a:pt x="87" y="2"/>
                </a:cubicBezTo>
                <a:cubicBezTo>
                  <a:pt x="80" y="5"/>
                  <a:pt x="73" y="11"/>
                  <a:pt x="69" y="17"/>
                </a:cubicBezTo>
                <a:cubicBezTo>
                  <a:pt x="64" y="13"/>
                  <a:pt x="57" y="11"/>
                  <a:pt x="50" y="11"/>
                </a:cubicBezTo>
                <a:cubicBezTo>
                  <a:pt x="34" y="11"/>
                  <a:pt x="21" y="24"/>
                  <a:pt x="21" y="40"/>
                </a:cubicBezTo>
                <a:cubicBezTo>
                  <a:pt x="21" y="42"/>
                  <a:pt x="21" y="44"/>
                  <a:pt x="22" y="46"/>
                </a:cubicBezTo>
                <a:cubicBezTo>
                  <a:pt x="9" y="50"/>
                  <a:pt x="0" y="62"/>
                  <a:pt x="0" y="76"/>
                </a:cubicBezTo>
                <a:cubicBezTo>
                  <a:pt x="0" y="93"/>
                  <a:pt x="14" y="107"/>
                  <a:pt x="31" y="107"/>
                </a:cubicBezTo>
                <a:cubicBezTo>
                  <a:pt x="33" y="107"/>
                  <a:pt x="34" y="107"/>
                  <a:pt x="36" y="107"/>
                </a:cubicBezTo>
                <a:cubicBezTo>
                  <a:pt x="87" y="107"/>
                  <a:pt x="87" y="107"/>
                  <a:pt x="87" y="107"/>
                </a:cubicBezTo>
                <a:cubicBezTo>
                  <a:pt x="131" y="107"/>
                  <a:pt x="131" y="107"/>
                  <a:pt x="131" y="107"/>
                </a:cubicBezTo>
                <a:cubicBezTo>
                  <a:pt x="132" y="107"/>
                  <a:pt x="133" y="107"/>
                  <a:pt x="134" y="107"/>
                </a:cubicBezTo>
                <a:cubicBezTo>
                  <a:pt x="154" y="107"/>
                  <a:pt x="171" y="91"/>
                  <a:pt x="171" y="71"/>
                </a:cubicBezTo>
                <a:cubicBezTo>
                  <a:pt x="171" y="52"/>
                  <a:pt x="155" y="36"/>
                  <a:pt x="136" y="35"/>
                </a:cubicBezTo>
                <a:close/>
                <a:moveTo>
                  <a:pt x="72" y="60"/>
                </a:moveTo>
                <a:cubicBezTo>
                  <a:pt x="72" y="60"/>
                  <a:pt x="72" y="60"/>
                  <a:pt x="72" y="60"/>
                </a:cubicBezTo>
                <a:cubicBezTo>
                  <a:pt x="72" y="60"/>
                  <a:pt x="72" y="60"/>
                  <a:pt x="72" y="60"/>
                </a:cubicBezTo>
                <a:close/>
              </a:path>
            </a:pathLst>
          </a:custGeom>
          <a:solidFill>
            <a:srgbClr val="C6C6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61"/>
          <p:cNvSpPr/>
          <p:nvPr/>
        </p:nvSpPr>
        <p:spPr>
          <a:xfrm>
            <a:off x="5086080" y="2267190"/>
            <a:ext cx="234630" cy="183600"/>
          </a:xfrm>
          <a:custGeom>
            <a:avLst/>
            <a:gdLst/>
            <a:ahLst/>
            <a:cxnLst/>
            <a:rect l="l" t="t" r="r" b="b"/>
            <a:pathLst>
              <a:path w="174" h="136" extrusionOk="0">
                <a:moveTo>
                  <a:pt x="148" y="62"/>
                </a:moveTo>
                <a:cubicBezTo>
                  <a:pt x="155" y="44"/>
                  <a:pt x="146" y="23"/>
                  <a:pt x="128" y="16"/>
                </a:cubicBezTo>
                <a:cubicBezTo>
                  <a:pt x="124" y="14"/>
                  <a:pt x="120" y="13"/>
                  <a:pt x="116" y="13"/>
                </a:cubicBezTo>
                <a:cubicBezTo>
                  <a:pt x="108" y="12"/>
                  <a:pt x="100" y="15"/>
                  <a:pt x="93" y="19"/>
                </a:cubicBezTo>
                <a:cubicBezTo>
                  <a:pt x="90" y="14"/>
                  <a:pt x="85" y="9"/>
                  <a:pt x="79" y="6"/>
                </a:cubicBezTo>
                <a:cubicBezTo>
                  <a:pt x="64" y="0"/>
                  <a:pt x="47" y="7"/>
                  <a:pt x="41" y="21"/>
                </a:cubicBezTo>
                <a:cubicBezTo>
                  <a:pt x="40" y="23"/>
                  <a:pt x="39" y="25"/>
                  <a:pt x="39" y="27"/>
                </a:cubicBezTo>
                <a:cubicBezTo>
                  <a:pt x="26" y="26"/>
                  <a:pt x="12" y="33"/>
                  <a:pt x="7" y="46"/>
                </a:cubicBezTo>
                <a:cubicBezTo>
                  <a:pt x="0" y="62"/>
                  <a:pt x="8" y="81"/>
                  <a:pt x="24" y="87"/>
                </a:cubicBezTo>
                <a:cubicBezTo>
                  <a:pt x="25" y="88"/>
                  <a:pt x="26" y="89"/>
                  <a:pt x="28" y="89"/>
                </a:cubicBezTo>
                <a:cubicBezTo>
                  <a:pt x="75" y="109"/>
                  <a:pt x="75" y="109"/>
                  <a:pt x="75" y="109"/>
                </a:cubicBezTo>
                <a:cubicBezTo>
                  <a:pt x="115" y="126"/>
                  <a:pt x="115" y="126"/>
                  <a:pt x="115" y="126"/>
                </a:cubicBezTo>
                <a:cubicBezTo>
                  <a:pt x="116" y="127"/>
                  <a:pt x="117" y="127"/>
                  <a:pt x="118" y="128"/>
                </a:cubicBezTo>
                <a:cubicBezTo>
                  <a:pt x="137" y="136"/>
                  <a:pt x="158" y="127"/>
                  <a:pt x="166" y="109"/>
                </a:cubicBezTo>
                <a:cubicBezTo>
                  <a:pt x="174" y="91"/>
                  <a:pt x="166" y="70"/>
                  <a:pt x="148" y="62"/>
                </a:cubicBezTo>
                <a:close/>
                <a:moveTo>
                  <a:pt x="80" y="60"/>
                </a:moveTo>
                <a:cubicBezTo>
                  <a:pt x="80" y="60"/>
                  <a:pt x="80" y="60"/>
                  <a:pt x="80" y="60"/>
                </a:cubicBezTo>
                <a:cubicBezTo>
                  <a:pt x="80" y="60"/>
                  <a:pt x="80" y="60"/>
                  <a:pt x="80" y="60"/>
                </a:cubicBezTo>
                <a:cubicBezTo>
                  <a:pt x="80" y="60"/>
                  <a:pt x="80" y="60"/>
                  <a:pt x="80" y="60"/>
                </a:cubicBezTo>
                <a:close/>
              </a:path>
            </a:pathLst>
          </a:custGeom>
          <a:solidFill>
            <a:srgbClr val="C6C6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61"/>
          <p:cNvSpPr/>
          <p:nvPr/>
        </p:nvSpPr>
        <p:spPr>
          <a:xfrm>
            <a:off x="2757064" y="1598295"/>
            <a:ext cx="636894" cy="426003"/>
          </a:xfrm>
          <a:custGeom>
            <a:avLst/>
            <a:gdLst/>
            <a:ahLst/>
            <a:cxnLst/>
            <a:rect l="l" t="t" r="r" b="b"/>
            <a:pathLst>
              <a:path w="372" h="260" extrusionOk="0">
                <a:moveTo>
                  <a:pt x="361" y="86"/>
                </a:moveTo>
                <a:cubicBezTo>
                  <a:pt x="351" y="55"/>
                  <a:pt x="318" y="38"/>
                  <a:pt x="287" y="47"/>
                </a:cubicBezTo>
                <a:cubicBezTo>
                  <a:pt x="276" y="17"/>
                  <a:pt x="242" y="0"/>
                  <a:pt x="211" y="11"/>
                </a:cubicBezTo>
                <a:cubicBezTo>
                  <a:pt x="204" y="13"/>
                  <a:pt x="198" y="16"/>
                  <a:pt x="193" y="20"/>
                </a:cubicBezTo>
                <a:cubicBezTo>
                  <a:pt x="182" y="29"/>
                  <a:pt x="175" y="41"/>
                  <a:pt x="171" y="54"/>
                </a:cubicBezTo>
                <a:cubicBezTo>
                  <a:pt x="162" y="50"/>
                  <a:pt x="151" y="50"/>
                  <a:pt x="140" y="53"/>
                </a:cubicBezTo>
                <a:cubicBezTo>
                  <a:pt x="140" y="53"/>
                  <a:pt x="139" y="53"/>
                  <a:pt x="139" y="53"/>
                </a:cubicBezTo>
                <a:cubicBezTo>
                  <a:pt x="113" y="62"/>
                  <a:pt x="99" y="90"/>
                  <a:pt x="108" y="115"/>
                </a:cubicBezTo>
                <a:cubicBezTo>
                  <a:pt x="109" y="118"/>
                  <a:pt x="110" y="121"/>
                  <a:pt x="111" y="124"/>
                </a:cubicBezTo>
                <a:cubicBezTo>
                  <a:pt x="111" y="124"/>
                  <a:pt x="110" y="124"/>
                  <a:pt x="110" y="125"/>
                </a:cubicBezTo>
                <a:cubicBezTo>
                  <a:pt x="101" y="120"/>
                  <a:pt x="91" y="119"/>
                  <a:pt x="81" y="123"/>
                </a:cubicBezTo>
                <a:cubicBezTo>
                  <a:pt x="76" y="124"/>
                  <a:pt x="72" y="126"/>
                  <a:pt x="69" y="129"/>
                </a:cubicBezTo>
                <a:cubicBezTo>
                  <a:pt x="62" y="134"/>
                  <a:pt x="57" y="142"/>
                  <a:pt x="55" y="150"/>
                </a:cubicBezTo>
                <a:cubicBezTo>
                  <a:pt x="49" y="148"/>
                  <a:pt x="41" y="147"/>
                  <a:pt x="34" y="150"/>
                </a:cubicBezTo>
                <a:cubicBezTo>
                  <a:pt x="18" y="155"/>
                  <a:pt x="9" y="173"/>
                  <a:pt x="14" y="189"/>
                </a:cubicBezTo>
                <a:cubicBezTo>
                  <a:pt x="15" y="191"/>
                  <a:pt x="16" y="193"/>
                  <a:pt x="17" y="195"/>
                </a:cubicBezTo>
                <a:cubicBezTo>
                  <a:pt x="5" y="203"/>
                  <a:pt x="0" y="218"/>
                  <a:pt x="5" y="232"/>
                </a:cubicBezTo>
                <a:cubicBezTo>
                  <a:pt x="11" y="250"/>
                  <a:pt x="30" y="260"/>
                  <a:pt x="47" y="254"/>
                </a:cubicBezTo>
                <a:cubicBezTo>
                  <a:pt x="49" y="253"/>
                  <a:pt x="50" y="253"/>
                  <a:pt x="52" y="252"/>
                </a:cubicBezTo>
                <a:cubicBezTo>
                  <a:pt x="104" y="235"/>
                  <a:pt x="104" y="235"/>
                  <a:pt x="104" y="235"/>
                </a:cubicBezTo>
                <a:cubicBezTo>
                  <a:pt x="148" y="220"/>
                  <a:pt x="148" y="220"/>
                  <a:pt x="148" y="220"/>
                </a:cubicBezTo>
                <a:cubicBezTo>
                  <a:pt x="149" y="220"/>
                  <a:pt x="150" y="220"/>
                  <a:pt x="152" y="219"/>
                </a:cubicBezTo>
                <a:cubicBezTo>
                  <a:pt x="153" y="219"/>
                  <a:pt x="153" y="218"/>
                  <a:pt x="154" y="218"/>
                </a:cubicBezTo>
                <a:cubicBezTo>
                  <a:pt x="156" y="218"/>
                  <a:pt x="158" y="217"/>
                  <a:pt x="159" y="217"/>
                </a:cubicBezTo>
                <a:cubicBezTo>
                  <a:pt x="162" y="216"/>
                  <a:pt x="164" y="215"/>
                  <a:pt x="166" y="214"/>
                </a:cubicBezTo>
                <a:cubicBezTo>
                  <a:pt x="191" y="206"/>
                  <a:pt x="191" y="206"/>
                  <a:pt x="191" y="206"/>
                </a:cubicBezTo>
                <a:cubicBezTo>
                  <a:pt x="248" y="187"/>
                  <a:pt x="248" y="187"/>
                  <a:pt x="248" y="187"/>
                </a:cubicBezTo>
                <a:cubicBezTo>
                  <a:pt x="316" y="164"/>
                  <a:pt x="316" y="164"/>
                  <a:pt x="316" y="164"/>
                </a:cubicBezTo>
                <a:cubicBezTo>
                  <a:pt x="319" y="163"/>
                  <a:pt x="321" y="163"/>
                  <a:pt x="323" y="162"/>
                </a:cubicBezTo>
                <a:cubicBezTo>
                  <a:pt x="354" y="152"/>
                  <a:pt x="372" y="117"/>
                  <a:pt x="361" y="86"/>
                </a:cubicBezTo>
                <a:close/>
                <a:moveTo>
                  <a:pt x="72" y="192"/>
                </a:moveTo>
                <a:cubicBezTo>
                  <a:pt x="73" y="192"/>
                  <a:pt x="73" y="192"/>
                  <a:pt x="73" y="192"/>
                </a:cubicBezTo>
                <a:cubicBezTo>
                  <a:pt x="73" y="192"/>
                  <a:pt x="73" y="192"/>
                  <a:pt x="73" y="192"/>
                </a:cubicBezTo>
                <a:lnTo>
                  <a:pt x="72" y="192"/>
                </a:lnTo>
                <a:close/>
                <a:moveTo>
                  <a:pt x="199" y="120"/>
                </a:moveTo>
                <a:cubicBezTo>
                  <a:pt x="199" y="120"/>
                  <a:pt x="199" y="120"/>
                  <a:pt x="199" y="120"/>
                </a:cubicBezTo>
                <a:cubicBezTo>
                  <a:pt x="199" y="120"/>
                  <a:pt x="199" y="120"/>
                  <a:pt x="199" y="120"/>
                </a:cubicBezTo>
                <a:close/>
              </a:path>
            </a:pathLst>
          </a:custGeom>
          <a:solidFill>
            <a:srgbClr val="C6C6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61"/>
          <p:cNvSpPr/>
          <p:nvPr/>
        </p:nvSpPr>
        <p:spPr>
          <a:xfrm>
            <a:off x="2414160" y="2287440"/>
            <a:ext cx="300780" cy="282690"/>
          </a:xfrm>
          <a:custGeom>
            <a:avLst/>
            <a:gdLst/>
            <a:ahLst/>
            <a:cxnLst/>
            <a:rect l="l" t="t" r="r" b="b"/>
            <a:pathLst>
              <a:path w="223" h="210" extrusionOk="0">
                <a:moveTo>
                  <a:pt x="206" y="32"/>
                </a:moveTo>
                <a:cubicBezTo>
                  <a:pt x="188" y="10"/>
                  <a:pt x="158" y="7"/>
                  <a:pt x="136" y="23"/>
                </a:cubicBezTo>
                <a:cubicBezTo>
                  <a:pt x="118" y="2"/>
                  <a:pt x="87" y="0"/>
                  <a:pt x="66" y="17"/>
                </a:cubicBezTo>
                <a:cubicBezTo>
                  <a:pt x="61" y="21"/>
                  <a:pt x="57" y="25"/>
                  <a:pt x="54" y="30"/>
                </a:cubicBezTo>
                <a:cubicBezTo>
                  <a:pt x="54" y="30"/>
                  <a:pt x="54" y="30"/>
                  <a:pt x="54" y="30"/>
                </a:cubicBezTo>
                <a:cubicBezTo>
                  <a:pt x="48" y="40"/>
                  <a:pt x="46" y="51"/>
                  <a:pt x="47" y="63"/>
                </a:cubicBezTo>
                <a:cubicBezTo>
                  <a:pt x="38" y="63"/>
                  <a:pt x="29" y="65"/>
                  <a:pt x="21" y="72"/>
                </a:cubicBezTo>
                <a:cubicBezTo>
                  <a:pt x="3" y="86"/>
                  <a:pt x="0" y="112"/>
                  <a:pt x="15" y="130"/>
                </a:cubicBezTo>
                <a:cubicBezTo>
                  <a:pt x="16" y="132"/>
                  <a:pt x="18" y="133"/>
                  <a:pt x="20" y="135"/>
                </a:cubicBezTo>
                <a:cubicBezTo>
                  <a:pt x="10" y="151"/>
                  <a:pt x="10" y="172"/>
                  <a:pt x="23" y="187"/>
                </a:cubicBezTo>
                <a:cubicBezTo>
                  <a:pt x="38" y="207"/>
                  <a:pt x="66" y="210"/>
                  <a:pt x="85" y="194"/>
                </a:cubicBezTo>
                <a:cubicBezTo>
                  <a:pt x="87" y="193"/>
                  <a:pt x="89" y="191"/>
                  <a:pt x="90" y="190"/>
                </a:cubicBezTo>
                <a:cubicBezTo>
                  <a:pt x="146" y="145"/>
                  <a:pt x="146" y="145"/>
                  <a:pt x="146" y="145"/>
                </a:cubicBezTo>
                <a:cubicBezTo>
                  <a:pt x="146" y="144"/>
                  <a:pt x="146" y="144"/>
                  <a:pt x="146" y="144"/>
                </a:cubicBezTo>
                <a:cubicBezTo>
                  <a:pt x="193" y="106"/>
                  <a:pt x="193" y="106"/>
                  <a:pt x="193" y="106"/>
                </a:cubicBezTo>
                <a:cubicBezTo>
                  <a:pt x="195" y="105"/>
                  <a:pt x="197" y="104"/>
                  <a:pt x="198" y="103"/>
                </a:cubicBezTo>
                <a:cubicBezTo>
                  <a:pt x="220" y="86"/>
                  <a:pt x="223" y="54"/>
                  <a:pt x="206" y="32"/>
                </a:cubicBezTo>
                <a:close/>
                <a:moveTo>
                  <a:pt x="88" y="106"/>
                </a:moveTo>
                <a:cubicBezTo>
                  <a:pt x="88" y="106"/>
                  <a:pt x="88" y="106"/>
                  <a:pt x="88" y="106"/>
                </a:cubicBezTo>
                <a:cubicBezTo>
                  <a:pt x="88" y="106"/>
                  <a:pt x="88" y="106"/>
                  <a:pt x="88" y="106"/>
                </a:cubicBezTo>
                <a:close/>
              </a:path>
            </a:pathLst>
          </a:custGeom>
          <a:solidFill>
            <a:srgbClr val="C6C6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61"/>
          <p:cNvSpPr/>
          <p:nvPr/>
        </p:nvSpPr>
        <p:spPr>
          <a:xfrm rot="396000">
            <a:off x="4761620" y="1821619"/>
            <a:ext cx="1717200" cy="1031130"/>
          </a:xfrm>
          <a:custGeom>
            <a:avLst/>
            <a:gdLst/>
            <a:ahLst/>
            <a:cxnLst/>
            <a:rect l="l" t="t" r="r" b="b"/>
            <a:pathLst>
              <a:path w="727" h="436" extrusionOk="0">
                <a:moveTo>
                  <a:pt x="1" y="24"/>
                </a:moveTo>
                <a:cubicBezTo>
                  <a:pt x="0" y="16"/>
                  <a:pt x="1" y="0"/>
                  <a:pt x="2" y="1"/>
                </a:cubicBezTo>
                <a:cubicBezTo>
                  <a:pt x="293" y="36"/>
                  <a:pt x="559" y="196"/>
                  <a:pt x="727" y="436"/>
                </a:cubicBezTo>
                <a:cubicBezTo>
                  <a:pt x="727" y="436"/>
                  <a:pt x="475" y="86"/>
                  <a:pt x="1" y="24"/>
                </a:cubicBezTo>
                <a:close/>
              </a:path>
            </a:pathLst>
          </a:custGeom>
          <a:solidFill>
            <a:srgbClr val="ECEC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61"/>
          <p:cNvSpPr/>
          <p:nvPr/>
        </p:nvSpPr>
        <p:spPr>
          <a:xfrm>
            <a:off x="3535704" y="1186343"/>
            <a:ext cx="1147572" cy="1008315"/>
          </a:xfrm>
          <a:custGeom>
            <a:avLst/>
            <a:gdLst/>
            <a:ahLst/>
            <a:cxnLst/>
            <a:rect l="l" t="t" r="r" b="b"/>
            <a:pathLst>
              <a:path w="179" h="176" extrusionOk="0">
                <a:moveTo>
                  <a:pt x="25" y="94"/>
                </a:moveTo>
                <a:cubicBezTo>
                  <a:pt x="61" y="94"/>
                  <a:pt x="61" y="94"/>
                  <a:pt x="61" y="94"/>
                </a:cubicBezTo>
                <a:cubicBezTo>
                  <a:pt x="73" y="111"/>
                  <a:pt x="73" y="111"/>
                  <a:pt x="73" y="111"/>
                </a:cubicBezTo>
                <a:cubicBezTo>
                  <a:pt x="64" y="110"/>
                  <a:pt x="64" y="110"/>
                  <a:pt x="64" y="110"/>
                </a:cubicBezTo>
                <a:cubicBezTo>
                  <a:pt x="61" y="110"/>
                  <a:pt x="59" y="112"/>
                  <a:pt x="59" y="115"/>
                </a:cubicBezTo>
                <a:cubicBezTo>
                  <a:pt x="59" y="115"/>
                  <a:pt x="59" y="115"/>
                  <a:pt x="59" y="115"/>
                </a:cubicBezTo>
                <a:cubicBezTo>
                  <a:pt x="59" y="118"/>
                  <a:pt x="61" y="120"/>
                  <a:pt x="63" y="120"/>
                </a:cubicBezTo>
                <a:cubicBezTo>
                  <a:pt x="77" y="121"/>
                  <a:pt x="77" y="121"/>
                  <a:pt x="77" y="121"/>
                </a:cubicBezTo>
                <a:cubicBezTo>
                  <a:pt x="78" y="121"/>
                  <a:pt x="79" y="121"/>
                  <a:pt x="80" y="120"/>
                </a:cubicBezTo>
                <a:cubicBezTo>
                  <a:pt x="120" y="175"/>
                  <a:pt x="120" y="175"/>
                  <a:pt x="120" y="175"/>
                </a:cubicBezTo>
                <a:cubicBezTo>
                  <a:pt x="129" y="176"/>
                  <a:pt x="129" y="176"/>
                  <a:pt x="129" y="176"/>
                </a:cubicBezTo>
                <a:cubicBezTo>
                  <a:pt x="102" y="114"/>
                  <a:pt x="102" y="114"/>
                  <a:pt x="102" y="114"/>
                </a:cubicBezTo>
                <a:cubicBezTo>
                  <a:pt x="103" y="98"/>
                  <a:pt x="103" y="98"/>
                  <a:pt x="103" y="98"/>
                </a:cubicBezTo>
                <a:cubicBezTo>
                  <a:pt x="103" y="98"/>
                  <a:pt x="122" y="100"/>
                  <a:pt x="128" y="99"/>
                </a:cubicBezTo>
                <a:cubicBezTo>
                  <a:pt x="134" y="98"/>
                  <a:pt x="140" y="97"/>
                  <a:pt x="140" y="97"/>
                </a:cubicBezTo>
                <a:cubicBezTo>
                  <a:pt x="163" y="133"/>
                  <a:pt x="163" y="133"/>
                  <a:pt x="163" y="133"/>
                </a:cubicBezTo>
                <a:cubicBezTo>
                  <a:pt x="175" y="134"/>
                  <a:pt x="175" y="134"/>
                  <a:pt x="175" y="134"/>
                </a:cubicBezTo>
                <a:cubicBezTo>
                  <a:pt x="166" y="95"/>
                  <a:pt x="166" y="95"/>
                  <a:pt x="166" y="95"/>
                </a:cubicBezTo>
                <a:cubicBezTo>
                  <a:pt x="169" y="94"/>
                  <a:pt x="175" y="93"/>
                  <a:pt x="177" y="91"/>
                </a:cubicBezTo>
                <a:cubicBezTo>
                  <a:pt x="177" y="91"/>
                  <a:pt x="177" y="91"/>
                  <a:pt x="177" y="91"/>
                </a:cubicBezTo>
                <a:cubicBezTo>
                  <a:pt x="177" y="91"/>
                  <a:pt x="177" y="91"/>
                  <a:pt x="177" y="91"/>
                </a:cubicBezTo>
                <a:cubicBezTo>
                  <a:pt x="177" y="90"/>
                  <a:pt x="177" y="90"/>
                  <a:pt x="177" y="90"/>
                </a:cubicBezTo>
                <a:cubicBezTo>
                  <a:pt x="177" y="90"/>
                  <a:pt x="177" y="90"/>
                  <a:pt x="177" y="90"/>
                </a:cubicBezTo>
                <a:cubicBezTo>
                  <a:pt x="176" y="88"/>
                  <a:pt x="169" y="86"/>
                  <a:pt x="167" y="85"/>
                </a:cubicBezTo>
                <a:cubicBezTo>
                  <a:pt x="179" y="47"/>
                  <a:pt x="179" y="47"/>
                  <a:pt x="179" y="47"/>
                </a:cubicBezTo>
                <a:cubicBezTo>
                  <a:pt x="168" y="47"/>
                  <a:pt x="168" y="47"/>
                  <a:pt x="168" y="47"/>
                </a:cubicBezTo>
                <a:cubicBezTo>
                  <a:pt x="141" y="80"/>
                  <a:pt x="141" y="80"/>
                  <a:pt x="141" y="80"/>
                </a:cubicBezTo>
                <a:cubicBezTo>
                  <a:pt x="141" y="80"/>
                  <a:pt x="135" y="78"/>
                  <a:pt x="129" y="77"/>
                </a:cubicBezTo>
                <a:cubicBezTo>
                  <a:pt x="123" y="76"/>
                  <a:pt x="104" y="75"/>
                  <a:pt x="104" y="75"/>
                </a:cubicBezTo>
                <a:cubicBezTo>
                  <a:pt x="105" y="60"/>
                  <a:pt x="105" y="60"/>
                  <a:pt x="105" y="60"/>
                </a:cubicBezTo>
                <a:cubicBezTo>
                  <a:pt x="138" y="1"/>
                  <a:pt x="138" y="1"/>
                  <a:pt x="138" y="1"/>
                </a:cubicBezTo>
                <a:cubicBezTo>
                  <a:pt x="129" y="0"/>
                  <a:pt x="129" y="0"/>
                  <a:pt x="129" y="0"/>
                </a:cubicBezTo>
                <a:cubicBezTo>
                  <a:pt x="83" y="51"/>
                  <a:pt x="83" y="51"/>
                  <a:pt x="83" y="51"/>
                </a:cubicBezTo>
                <a:cubicBezTo>
                  <a:pt x="83" y="51"/>
                  <a:pt x="82" y="50"/>
                  <a:pt x="81" y="50"/>
                </a:cubicBezTo>
                <a:cubicBezTo>
                  <a:pt x="67" y="49"/>
                  <a:pt x="67" y="49"/>
                  <a:pt x="67" y="49"/>
                </a:cubicBezTo>
                <a:cubicBezTo>
                  <a:pt x="64" y="49"/>
                  <a:pt x="62" y="51"/>
                  <a:pt x="62" y="54"/>
                </a:cubicBezTo>
                <a:cubicBezTo>
                  <a:pt x="62" y="54"/>
                  <a:pt x="62" y="54"/>
                  <a:pt x="62" y="54"/>
                </a:cubicBezTo>
                <a:cubicBezTo>
                  <a:pt x="62" y="57"/>
                  <a:pt x="64" y="59"/>
                  <a:pt x="66" y="59"/>
                </a:cubicBezTo>
                <a:cubicBezTo>
                  <a:pt x="75" y="60"/>
                  <a:pt x="75" y="60"/>
                  <a:pt x="75" y="60"/>
                </a:cubicBezTo>
                <a:cubicBezTo>
                  <a:pt x="62" y="75"/>
                  <a:pt x="62" y="75"/>
                  <a:pt x="62" y="75"/>
                </a:cubicBezTo>
                <a:cubicBezTo>
                  <a:pt x="26" y="71"/>
                  <a:pt x="26" y="71"/>
                  <a:pt x="26" y="71"/>
                </a:cubicBezTo>
                <a:cubicBezTo>
                  <a:pt x="21" y="71"/>
                  <a:pt x="0" y="77"/>
                  <a:pt x="0" y="81"/>
                </a:cubicBezTo>
                <a:cubicBezTo>
                  <a:pt x="0" y="81"/>
                  <a:pt x="0" y="81"/>
                  <a:pt x="0" y="81"/>
                </a:cubicBezTo>
                <a:cubicBezTo>
                  <a:pt x="0" y="81"/>
                  <a:pt x="0" y="81"/>
                  <a:pt x="0" y="81"/>
                </a:cubicBezTo>
                <a:cubicBezTo>
                  <a:pt x="0" y="81"/>
                  <a:pt x="0" y="81"/>
                  <a:pt x="0" y="81"/>
                </a:cubicBezTo>
                <a:cubicBezTo>
                  <a:pt x="0" y="81"/>
                  <a:pt x="0" y="81"/>
                  <a:pt x="0" y="81"/>
                </a:cubicBezTo>
                <a:cubicBezTo>
                  <a:pt x="0" y="86"/>
                  <a:pt x="19" y="94"/>
                  <a:pt x="25" y="94"/>
                </a:cubicBezTo>
                <a:close/>
              </a:path>
            </a:pathLst>
          </a:custGeom>
          <a:solidFill>
            <a:srgbClr val="C5C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61"/>
          <p:cNvSpPr/>
          <p:nvPr/>
        </p:nvSpPr>
        <p:spPr>
          <a:xfrm>
            <a:off x="333542" y="1954228"/>
            <a:ext cx="3336430" cy="23796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67500" tIns="33750" rIns="67500" bIns="337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100" b="1" u="sng">
                <a:solidFill>
                  <a:srgbClr val="CE003D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Izabela Oletić Tušek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100" b="1" u="sng">
                <a:solidFill>
                  <a:srgbClr val="CE003D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Martina Đuras Sekovanić</a:t>
            </a:r>
            <a:endParaRPr sz="2100" b="1" u="sng">
              <a:solidFill>
                <a:srgbClr val="CE003D"/>
              </a:solidFill>
              <a:latin typeface="Calibri"/>
              <a:ea typeface="Calibri"/>
              <a:cs typeface="Calibri"/>
              <a:sym typeface="Calibri"/>
              <a:hlinkClick r:id="rId4">
                <a:extLst>
                  <a:ext uri="{A12FA001-AC4F-418D-AE19-62706E023703}">
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u="sng">
              <a:solidFill>
                <a:srgbClr val="CE003D"/>
              </a:solidFill>
              <a:latin typeface="Calibri"/>
              <a:ea typeface="Calibri"/>
              <a:cs typeface="Calibri"/>
              <a:sym typeface="Calibri"/>
              <a:hlinkClick r:id="rId4">
                <a:extLst>
                  <a:ext uri="{A12FA001-AC4F-418D-AE19-62706E023703}">
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100" u="sng">
                <a:solidFill>
                  <a:srgbClr val="CE003D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international@foi.unizg.hr</a:t>
            </a:r>
            <a:r>
              <a:rPr lang="hr-HR" sz="2100">
                <a:solidFill>
                  <a:srgbClr val="5F606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3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100">
                <a:solidFill>
                  <a:srgbClr val="5F6062"/>
                </a:solidFill>
                <a:latin typeface="Calibri"/>
                <a:ea typeface="Calibri"/>
                <a:cs typeface="Calibri"/>
                <a:sym typeface="Calibri"/>
              </a:rPr>
              <a:t>FOI1, 1. kat, kabinet 56 (pokraj lab-a 4)</a:t>
            </a:r>
            <a:endParaRPr sz="13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100">
                <a:solidFill>
                  <a:srgbClr val="5F6062"/>
                </a:solidFill>
                <a:latin typeface="Calibri"/>
                <a:ea typeface="Calibri"/>
                <a:cs typeface="Calibri"/>
                <a:sym typeface="Calibri"/>
              </a:rPr>
              <a:t>042 390 826</a:t>
            </a:r>
            <a:endParaRPr sz="2100">
              <a:solidFill>
                <a:srgbClr val="5F60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5F60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1" name="Google Shape;781;p61"/>
          <p:cNvSpPr txBox="1"/>
          <p:nvPr/>
        </p:nvSpPr>
        <p:spPr>
          <a:xfrm>
            <a:off x="4683276" y="1954228"/>
            <a:ext cx="3701539" cy="221599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47484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 b="1" u="sng">
                <a:solidFill>
                  <a:srgbClr val="CE003D"/>
                </a:solidFill>
                <a:latin typeface="Calibri"/>
                <a:ea typeface="Calibri"/>
                <a:cs typeface="Calibri"/>
                <a:sym typeface="Calibri"/>
              </a:rPr>
              <a:t>Doc. dr. sc. Martina Tomičić Furjan</a:t>
            </a:r>
            <a:endParaRPr sz="2000" b="1" u="sng">
              <a:solidFill>
                <a:srgbClr val="CE003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u="sng">
              <a:solidFill>
                <a:srgbClr val="CE003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 u="sng">
                <a:solidFill>
                  <a:srgbClr val="CE003D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ects.coordinator@foi.unizg.hr</a:t>
            </a:r>
            <a:endParaRPr sz="2000">
              <a:solidFill>
                <a:srgbClr val="CE003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FOI1, 1. kat, kabinet 60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2" name="Google Shape;782;p61"/>
          <p:cNvSpPr txBox="1"/>
          <p:nvPr/>
        </p:nvSpPr>
        <p:spPr>
          <a:xfrm>
            <a:off x="5052676" y="11095676"/>
            <a:ext cx="701996" cy="3000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100" b="1" u="sng">
                <a:solidFill>
                  <a:srgbClr val="CE003D"/>
                </a:solidFill>
                <a:latin typeface="Calibri"/>
                <a:ea typeface="Calibri"/>
                <a:cs typeface="Calibri"/>
                <a:sym typeface="Calibri"/>
              </a:rPr>
              <a:t>Prati nas na              i - @foivzinternational</a:t>
            </a:r>
            <a:endParaRPr sz="2100" b="1" u="sng">
              <a:solidFill>
                <a:srgbClr val="CE003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3" name="Google Shape;783;p61" descr="Slikovni rezultat za facebook log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41925" y="4394436"/>
            <a:ext cx="455051" cy="455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61" descr="Slikovni rezultat za instagram logo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44732" y="4291133"/>
            <a:ext cx="666828" cy="661658"/>
          </a:xfrm>
          <a:prstGeom prst="rect">
            <a:avLst/>
          </a:prstGeom>
          <a:noFill/>
          <a:ln>
            <a:noFill/>
          </a:ln>
        </p:spPr>
      </p:pic>
      <p:sp>
        <p:nvSpPr>
          <p:cNvPr id="785" name="Google Shape;785;p61"/>
          <p:cNvSpPr txBox="1"/>
          <p:nvPr/>
        </p:nvSpPr>
        <p:spPr>
          <a:xfrm>
            <a:off x="3401687" y="4440528"/>
            <a:ext cx="295164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Follow us @foivzintenational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6" name="Google Shape;786;p61"/>
          <p:cNvSpPr txBox="1"/>
          <p:nvPr/>
        </p:nvSpPr>
        <p:spPr>
          <a:xfrm>
            <a:off x="4618581" y="1081753"/>
            <a:ext cx="370153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>
                <a:solidFill>
                  <a:srgbClr val="474849"/>
                </a:solidFill>
                <a:latin typeface="Calibri"/>
                <a:ea typeface="Calibri"/>
                <a:cs typeface="Calibri"/>
                <a:sym typeface="Calibri"/>
              </a:rPr>
              <a:t>FOI ECTS KOORDINATORICA</a:t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1" name="Google Shape;791;p62" descr="Slikovni rezultat za erasmus experi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31" y="1013179"/>
            <a:ext cx="9137269" cy="4095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5492365"/>
              </p:ext>
            </p:extLst>
          </p:nvPr>
        </p:nvGraphicFramePr>
        <p:xfrm>
          <a:off x="-124691" y="0"/>
          <a:ext cx="9268691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0" name="Acrobat Document" r:id="rId3" imgW="34289808" imgH="17144744" progId="AcroExch.Document.DC">
                  <p:embed/>
                </p:oleObj>
              </mc:Choice>
              <mc:Fallback>
                <p:oleObj name="Acrobat Document" r:id="rId3" imgW="34289808" imgH="17144744" progId="AcroExch.Document.DC">
                  <p:embed/>
                  <p:pic>
                    <p:nvPicPr>
                      <p:cNvPr id="4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24691" y="0"/>
                        <a:ext cx="9268691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84559874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5243513" cy="26217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0" name="Acrobat Document" r:id="rId3" imgW="34289808" imgH="17144744" progId="AcroExch.Document.DC">
                  <p:embed/>
                </p:oleObj>
              </mc:Choice>
              <mc:Fallback>
                <p:oleObj name="Acrobat Document" r:id="rId3" imgW="34289808" imgH="17144744" progId="AcroExch.Document.DC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5243513" cy="26217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4094977" y="2638648"/>
          <a:ext cx="5049023" cy="252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1" name="Acrobat Document" r:id="rId5" imgW="34289808" imgH="17144744" progId="AcroExch.Document.DC">
                  <p:embed/>
                </p:oleObj>
              </mc:Choice>
              <mc:Fallback>
                <p:oleObj name="Acrobat Document" r:id="rId5" imgW="34289808" imgH="17144744" progId="AcroExch.Document.DC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94977" y="2638648"/>
                        <a:ext cx="5049023" cy="2524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444049" y="679622"/>
            <a:ext cx="1322173" cy="738664"/>
          </a:xfrm>
          <a:prstGeom prst="rect">
            <a:avLst/>
          </a:prstGeom>
          <a:noFill/>
          <a:ln w="12700">
            <a:solidFill>
              <a:srgbClr val="595959"/>
            </a:solidFill>
          </a:ln>
        </p:spPr>
        <p:txBody>
          <a:bodyPr wrap="square" rtlCol="0">
            <a:spAutoFit/>
          </a:bodyPr>
          <a:lstStyle/>
          <a:p>
            <a:r>
              <a:rPr lang="hr-HR" sz="1400" dirty="0"/>
              <a:t>Španjolska – najpopularnija destinacija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63853" y="3335275"/>
            <a:ext cx="1657903" cy="738664"/>
          </a:xfrm>
          <a:prstGeom prst="rect">
            <a:avLst/>
          </a:prstGeom>
          <a:noFill/>
          <a:ln w="12700">
            <a:solidFill>
              <a:srgbClr val="595959"/>
            </a:solidFill>
          </a:ln>
        </p:spPr>
        <p:txBody>
          <a:bodyPr wrap="square" rtlCol="0">
            <a:spAutoFit/>
          </a:bodyPr>
          <a:lstStyle/>
          <a:p>
            <a:r>
              <a:rPr lang="hr-HR" sz="1400" dirty="0"/>
              <a:t>Francuski studenti su najmobilniji, Hrvatska pri dnu</a:t>
            </a:r>
          </a:p>
        </p:txBody>
      </p:sp>
    </p:spTree>
    <p:extLst>
      <p:ext uri="{BB962C8B-B14F-4D97-AF65-F5344CB8AC3E}">
        <p14:creationId xmlns:p14="http://schemas.microsoft.com/office/powerpoint/2010/main" val="1698724875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9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07065" y="586585"/>
            <a:ext cx="9046086" cy="40898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5F6062"/>
      </a:dk1>
      <a:lt1>
        <a:srgbClr val="FFFFFF"/>
      </a:lt1>
      <a:dk2>
        <a:srgbClr val="5F6062"/>
      </a:dk2>
      <a:lt2>
        <a:srgbClr val="FFFFFF"/>
      </a:lt2>
      <a:accent1>
        <a:srgbClr val="CE003D"/>
      </a:accent1>
      <a:accent2>
        <a:srgbClr val="F8B323"/>
      </a:accent2>
      <a:accent3>
        <a:srgbClr val="00A4A7"/>
      </a:accent3>
      <a:accent4>
        <a:srgbClr val="641A45"/>
      </a:accent4>
      <a:accent5>
        <a:srgbClr val="56AA0A"/>
      </a:accent5>
      <a:accent6>
        <a:srgbClr val="006A8D"/>
      </a:accent6>
      <a:hlink>
        <a:srgbClr val="CE003D"/>
      </a:hlink>
      <a:folHlink>
        <a:srgbClr val="6F3B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Custom 1">
      <a:dk1>
        <a:srgbClr val="5F6062"/>
      </a:dk1>
      <a:lt1>
        <a:sysClr val="window" lastClr="FFFFFF"/>
      </a:lt1>
      <a:dk2>
        <a:srgbClr val="5F6062"/>
      </a:dk2>
      <a:lt2>
        <a:srgbClr val="FFFFFF"/>
      </a:lt2>
      <a:accent1>
        <a:srgbClr val="CE003D"/>
      </a:accent1>
      <a:accent2>
        <a:srgbClr val="F8B323"/>
      </a:accent2>
      <a:accent3>
        <a:srgbClr val="00A4A7"/>
      </a:accent3>
      <a:accent4>
        <a:srgbClr val="641A45"/>
      </a:accent4>
      <a:accent5>
        <a:srgbClr val="56AA0A"/>
      </a:accent5>
      <a:accent6>
        <a:srgbClr val="006A8D"/>
      </a:accent6>
      <a:hlink>
        <a:srgbClr val="CE003D"/>
      </a:hlink>
      <a:folHlink>
        <a:srgbClr val="6F3B55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Custom 1">
      <a:dk1>
        <a:srgbClr val="5F6062"/>
      </a:dk1>
      <a:lt1>
        <a:sysClr val="window" lastClr="FFFFFF"/>
      </a:lt1>
      <a:dk2>
        <a:srgbClr val="5F6062"/>
      </a:dk2>
      <a:lt2>
        <a:srgbClr val="FFFFFF"/>
      </a:lt2>
      <a:accent1>
        <a:srgbClr val="CE003D"/>
      </a:accent1>
      <a:accent2>
        <a:srgbClr val="F8B323"/>
      </a:accent2>
      <a:accent3>
        <a:srgbClr val="00A4A7"/>
      </a:accent3>
      <a:accent4>
        <a:srgbClr val="641A45"/>
      </a:accent4>
      <a:accent5>
        <a:srgbClr val="56AA0A"/>
      </a:accent5>
      <a:accent6>
        <a:srgbClr val="006A8D"/>
      </a:accent6>
      <a:hlink>
        <a:srgbClr val="CE003D"/>
      </a:hlink>
      <a:folHlink>
        <a:srgbClr val="6F3B55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Custom 1">
      <a:dk1>
        <a:srgbClr val="5F6062"/>
      </a:dk1>
      <a:lt1>
        <a:sysClr val="window" lastClr="FFFFFF"/>
      </a:lt1>
      <a:dk2>
        <a:srgbClr val="5F6062"/>
      </a:dk2>
      <a:lt2>
        <a:srgbClr val="FFFFFF"/>
      </a:lt2>
      <a:accent1>
        <a:srgbClr val="CE003D"/>
      </a:accent1>
      <a:accent2>
        <a:srgbClr val="F8B323"/>
      </a:accent2>
      <a:accent3>
        <a:srgbClr val="00A4A7"/>
      </a:accent3>
      <a:accent4>
        <a:srgbClr val="641A45"/>
      </a:accent4>
      <a:accent5>
        <a:srgbClr val="56AA0A"/>
      </a:accent5>
      <a:accent6>
        <a:srgbClr val="006A8D"/>
      </a:accent6>
      <a:hlink>
        <a:srgbClr val="CE003D"/>
      </a:hlink>
      <a:folHlink>
        <a:srgbClr val="6F3B55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Custom 1">
      <a:dk1>
        <a:srgbClr val="5F6062"/>
      </a:dk1>
      <a:lt1>
        <a:sysClr val="window" lastClr="FFFFFF"/>
      </a:lt1>
      <a:dk2>
        <a:srgbClr val="5F6062"/>
      </a:dk2>
      <a:lt2>
        <a:srgbClr val="FFFFFF"/>
      </a:lt2>
      <a:accent1>
        <a:srgbClr val="CE003D"/>
      </a:accent1>
      <a:accent2>
        <a:srgbClr val="F8B323"/>
      </a:accent2>
      <a:accent3>
        <a:srgbClr val="00A4A7"/>
      </a:accent3>
      <a:accent4>
        <a:srgbClr val="641A45"/>
      </a:accent4>
      <a:accent5>
        <a:srgbClr val="56AA0A"/>
      </a:accent5>
      <a:accent6>
        <a:srgbClr val="006A8D"/>
      </a:accent6>
      <a:hlink>
        <a:srgbClr val="CE003D"/>
      </a:hlink>
      <a:folHlink>
        <a:srgbClr val="6F3B55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Custom 1">
      <a:dk1>
        <a:srgbClr val="5F6062"/>
      </a:dk1>
      <a:lt1>
        <a:sysClr val="window" lastClr="FFFFFF"/>
      </a:lt1>
      <a:dk2>
        <a:srgbClr val="5F6062"/>
      </a:dk2>
      <a:lt2>
        <a:srgbClr val="FFFFFF"/>
      </a:lt2>
      <a:accent1>
        <a:srgbClr val="CE003D"/>
      </a:accent1>
      <a:accent2>
        <a:srgbClr val="F8B323"/>
      </a:accent2>
      <a:accent3>
        <a:srgbClr val="00A4A7"/>
      </a:accent3>
      <a:accent4>
        <a:srgbClr val="641A45"/>
      </a:accent4>
      <a:accent5>
        <a:srgbClr val="56AA0A"/>
      </a:accent5>
      <a:accent6>
        <a:srgbClr val="006A8D"/>
      </a:accent6>
      <a:hlink>
        <a:srgbClr val="CE003D"/>
      </a:hlink>
      <a:folHlink>
        <a:srgbClr val="6F3B55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3351</Words>
  <Application>Microsoft Office PowerPoint</Application>
  <PresentationFormat>Prikaz na zaslonu (16:9)</PresentationFormat>
  <Paragraphs>743</Paragraphs>
  <Slides>67</Slides>
  <Notes>58</Notes>
  <HiddenSlides>0</HiddenSlides>
  <MMClips>0</MMClips>
  <ScaleCrop>false</ScaleCrop>
  <HeadingPairs>
    <vt:vector size="8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8</vt:i4>
      </vt:variant>
      <vt:variant>
        <vt:lpstr>Uloženi OLE poslužitelji</vt:lpstr>
      </vt:variant>
      <vt:variant>
        <vt:i4>1</vt:i4>
      </vt:variant>
      <vt:variant>
        <vt:lpstr>Naslovi slajdova</vt:lpstr>
      </vt:variant>
      <vt:variant>
        <vt:i4>67</vt:i4>
      </vt:variant>
    </vt:vector>
  </HeadingPairs>
  <TitlesOfParts>
    <vt:vector size="83" baseType="lpstr">
      <vt:lpstr>Arial</vt:lpstr>
      <vt:lpstr>Raleway</vt:lpstr>
      <vt:lpstr>Calibri Light</vt:lpstr>
      <vt:lpstr>Calibri</vt:lpstr>
      <vt:lpstr>Rockwell</vt:lpstr>
      <vt:lpstr>Wingdings</vt:lpstr>
      <vt:lpstr>Noto Sans Symbols</vt:lpstr>
      <vt:lpstr>Office Theme</vt:lpstr>
      <vt:lpstr>1_Office Theme</vt:lpstr>
      <vt:lpstr>Office Theme</vt:lpstr>
      <vt:lpstr>2_Office Theme</vt:lpstr>
      <vt:lpstr>3_Office Theme</vt:lpstr>
      <vt:lpstr>4_Office Theme</vt:lpstr>
      <vt:lpstr>5_Office Theme</vt:lpstr>
      <vt:lpstr>6_Office Theme</vt:lpstr>
      <vt:lpstr>Acrobat Document</vt:lpstr>
      <vt:lpstr>Erasmus ide dalje! Virtualni Erasmus+ info dan Fakultet organizacije i informatike   27. siječnja 2021. </vt:lpstr>
      <vt:lpstr>Sadržaj</vt:lpstr>
      <vt:lpstr>UPOZNAVANJE I UVODNO O ERASMUS+ PROGRAMU</vt:lpstr>
      <vt:lpstr> TKO SMO? </vt:lpstr>
      <vt:lpstr>Što je Erasmus+  program</vt:lpstr>
      <vt:lpstr>PowerPoint prezentacija</vt:lpstr>
      <vt:lpstr>PowerPoint prezentacija</vt:lpstr>
      <vt:lpstr>PowerPoint prezentacija</vt:lpstr>
      <vt:lpstr>PowerPoint prezentacija</vt:lpstr>
      <vt:lpstr>NOVI ERASMUS+ PROGRAM 2021. – 2027.</vt:lpstr>
      <vt:lpstr>Što kažu studenti – zašto na Erasmus? </vt:lpstr>
      <vt:lpstr>ERASMUS+ STUDIJSKI BORAVAK</vt:lpstr>
      <vt:lpstr>Što je Erasmus+ studijski boravak?</vt:lpstr>
      <vt:lpstr>ZAŠTO SE PRIJAVITI? </vt:lpstr>
      <vt:lpstr>Natječaj za Erasmus+ studijski boravak u ak. god. 2021./22.</vt:lpstr>
      <vt:lpstr>PowerPoint prezentacija</vt:lpstr>
      <vt:lpstr>PowerPoint prezentacija</vt:lpstr>
      <vt:lpstr>POTVRDA O ZNANJU STRANOG JEZIKA</vt:lpstr>
      <vt:lpstr>PowerPoint prezentacija</vt:lpstr>
      <vt:lpstr>SUFINANCIRANJE FOI-ja</vt:lpstr>
      <vt:lpstr>STUDENTSKE MEĐUNARODNE ORGANIZACIJE</vt:lpstr>
      <vt:lpstr>PLANIRANJE SEMESTRA NA RAZMJENI I ODABIR PREDMETA  Doc. dr. sc. Martina Tomičić Furjan ECTS koordinatorica  ects.coordinator@foi.unizg.hr</vt:lpstr>
      <vt:lpstr>WISH LISTA</vt:lpstr>
      <vt:lpstr> Smjer / Semestar</vt:lpstr>
      <vt:lpstr>Obavezni predmeti (1)</vt:lpstr>
      <vt:lpstr>Obavezni predmeti (2)</vt:lpstr>
      <vt:lpstr>Obavezni predmeti (3)</vt:lpstr>
      <vt:lpstr>Izborni predmeti</vt:lpstr>
      <vt:lpstr>…teamwork devides tasks and multiplies success!!!</vt:lpstr>
      <vt:lpstr>       SVEUČILIŠTA ZA RAZMJENU </vt:lpstr>
      <vt:lpstr>Za studente INFORMATIKE – 16 sveučilišta</vt:lpstr>
      <vt:lpstr>Za studente EKONOMIKE – 10 sveučilišta</vt:lpstr>
      <vt:lpstr>Za studente PITUPA – 14 sveučilišta </vt:lpstr>
      <vt:lpstr>Karlsruhe Institute of Technology (KIT)</vt:lpstr>
      <vt:lpstr>Karlsruhe Institute for Technology  (KIT)</vt:lpstr>
      <vt:lpstr>University of L’Aquila</vt:lpstr>
      <vt:lpstr>Boravak u L’Aquili</vt:lpstr>
      <vt:lpstr>Amsterdam University of Applied Sciences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Odisee University of Applied Sciences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University of Maribor</vt:lpstr>
      <vt:lpstr>PowerPoint prezentacija</vt:lpstr>
      <vt:lpstr>Sve informacije o sveučilištima nalaze se na jednom mjestu </vt:lpstr>
      <vt:lpstr>RAZLOZI ZA NEODLAZAK NA STUDIJSKI BORAVAK – „FOI ZABLUDE” </vt:lpstr>
      <vt:lpstr>Erasmus+ stručna praksa</vt:lpstr>
      <vt:lpstr>Zašto otići na Erasmus+ stručnu praksu?</vt:lpstr>
      <vt:lpstr>PowerPoint prezentacija</vt:lpstr>
      <vt:lpstr>Natječaj za Erasmus+ stručnu praksu u 2020./21. je otvoren!</vt:lpstr>
      <vt:lpstr>FOI studenti pričaju o svom Erasmus iskustvu ☺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 ide dalje! Virtualni Erasmus+ info dan Fakultet organizacije i informatike   27. siječnja 2021.</dc:title>
  <dc:creator>Martina</dc:creator>
  <cp:lastModifiedBy>Martina</cp:lastModifiedBy>
  <cp:revision>30</cp:revision>
  <dcterms:created xsi:type="dcterms:W3CDTF">2021-01-26T14:00:22Z</dcterms:created>
  <dcterms:modified xsi:type="dcterms:W3CDTF">2021-01-28T07:55:49Z</dcterms:modified>
</cp:coreProperties>
</file>