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63" r:id="rId1"/>
    <p:sldMasterId id="2147483664" r:id="rId2"/>
  </p:sldMasterIdLst>
  <p:notesMasterIdLst>
    <p:notesMasterId r:id="rId18"/>
  </p:notesMasterIdLst>
  <p:sldIdLst>
    <p:sldId id="256" r:id="rId3"/>
    <p:sldId id="261" r:id="rId4"/>
    <p:sldId id="267" r:id="rId5"/>
    <p:sldId id="3321" r:id="rId6"/>
    <p:sldId id="3324" r:id="rId7"/>
    <p:sldId id="3323" r:id="rId8"/>
    <p:sldId id="304" r:id="rId9"/>
    <p:sldId id="3325" r:id="rId10"/>
    <p:sldId id="3326" r:id="rId11"/>
    <p:sldId id="3327" r:id="rId12"/>
    <p:sldId id="3328" r:id="rId13"/>
    <p:sldId id="3331" r:id="rId14"/>
    <p:sldId id="3329" r:id="rId15"/>
    <p:sldId id="3330" r:id="rId16"/>
    <p:sldId id="303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Raleway" panose="020B0503030101060003" pitchFamily="34" charset="-18"/>
      <p:regular r:id="rId23"/>
      <p:bold r:id="rId24"/>
      <p:italic r:id="rId25"/>
      <p:boldItalic r:id="rId26"/>
    </p:embeddedFont>
    <p:embeddedFont>
      <p:font typeface="Raleway Black" panose="020B0A03030101060003" pitchFamily="34" charset="-18"/>
      <p:bold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256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46A"/>
    <a:srgbClr val="CE00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CDB24D-E587-4D14-87BA-FC786E7FCF0E}">
  <a:tblStyle styleId="{0CCDB24D-E587-4D14-87BA-FC786E7FCF0E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00"/>
    <p:restoredTop sz="94604"/>
  </p:normalViewPr>
  <p:slideViewPr>
    <p:cSldViewPr snapToGrid="0">
      <p:cViewPr varScale="1">
        <p:scale>
          <a:sx n="108" d="100"/>
          <a:sy n="108" d="100"/>
        </p:scale>
        <p:origin x="894" y="96"/>
      </p:cViewPr>
      <p:guideLst>
        <p:guide orient="horz" pos="225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15226A-33BE-469F-8DD5-A7D5E2E502EB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6B6A05BF-F269-4468-9940-1A487BBA78B3}">
      <dgm:prSet phldrT="[Text]"/>
      <dgm:spPr>
        <a:solidFill>
          <a:srgbClr val="CE003D"/>
        </a:solidFill>
      </dgm:spPr>
      <dgm:t>
        <a:bodyPr/>
        <a:lstStyle/>
        <a:p>
          <a:r>
            <a:rPr lang="hr-HR" dirty="0"/>
            <a:t>Friendly atmosphere</a:t>
          </a:r>
        </a:p>
      </dgm:t>
    </dgm:pt>
    <dgm:pt modelId="{855AE481-C3BE-4B4B-8F10-B98205F3372C}" type="parTrans" cxnId="{843CA7AE-9667-4905-B212-F1C454861F53}">
      <dgm:prSet/>
      <dgm:spPr/>
      <dgm:t>
        <a:bodyPr/>
        <a:lstStyle/>
        <a:p>
          <a:endParaRPr lang="hr-HR"/>
        </a:p>
      </dgm:t>
    </dgm:pt>
    <dgm:pt modelId="{4469A6D5-A916-4FF5-A337-7CA7CACBD8A1}" type="sibTrans" cxnId="{843CA7AE-9667-4905-B212-F1C454861F53}">
      <dgm:prSet/>
      <dgm:spPr/>
      <dgm:t>
        <a:bodyPr/>
        <a:lstStyle/>
        <a:p>
          <a:endParaRPr lang="hr-HR"/>
        </a:p>
      </dgm:t>
    </dgm:pt>
    <dgm:pt modelId="{84329FB2-0759-468E-9D14-5B5B8B6C0958}">
      <dgm:prSet phldrT="[Text]"/>
      <dgm:spPr>
        <a:solidFill>
          <a:srgbClr val="CE003D"/>
        </a:solidFill>
      </dgm:spPr>
      <dgm:t>
        <a:bodyPr/>
        <a:lstStyle/>
        <a:p>
          <a:r>
            <a:rPr lang="hr-HR" dirty="0"/>
            <a:t>Open communication</a:t>
          </a:r>
        </a:p>
      </dgm:t>
    </dgm:pt>
    <dgm:pt modelId="{B90E021F-A552-438A-832A-E7654D497969}" type="parTrans" cxnId="{6B055951-5F44-41B5-BD2E-B63143917006}">
      <dgm:prSet/>
      <dgm:spPr/>
      <dgm:t>
        <a:bodyPr/>
        <a:lstStyle/>
        <a:p>
          <a:endParaRPr lang="hr-HR"/>
        </a:p>
      </dgm:t>
    </dgm:pt>
    <dgm:pt modelId="{AFB2EC60-7F96-46B0-9BC7-481286904BD8}" type="sibTrans" cxnId="{6B055951-5F44-41B5-BD2E-B63143917006}">
      <dgm:prSet/>
      <dgm:spPr/>
      <dgm:t>
        <a:bodyPr/>
        <a:lstStyle/>
        <a:p>
          <a:endParaRPr lang="hr-HR"/>
        </a:p>
      </dgm:t>
    </dgm:pt>
    <dgm:pt modelId="{2B8DFE23-475E-4448-B157-D4A0F657F5EB}">
      <dgm:prSet phldrT="[Text]"/>
      <dgm:spPr>
        <a:solidFill>
          <a:srgbClr val="CE003D"/>
        </a:solidFill>
      </dgm:spPr>
      <dgm:t>
        <a:bodyPr/>
        <a:lstStyle/>
        <a:p>
          <a:r>
            <a:rPr lang="hr-HR" dirty="0"/>
            <a:t>Welcoming home students</a:t>
          </a:r>
        </a:p>
      </dgm:t>
    </dgm:pt>
    <dgm:pt modelId="{6FC21B3D-4677-4688-8F40-7769E6D3CF48}" type="parTrans" cxnId="{465EBDF0-93F1-4E32-9986-158A4D43AA97}">
      <dgm:prSet/>
      <dgm:spPr/>
      <dgm:t>
        <a:bodyPr/>
        <a:lstStyle/>
        <a:p>
          <a:endParaRPr lang="hr-HR"/>
        </a:p>
      </dgm:t>
    </dgm:pt>
    <dgm:pt modelId="{54DA6D57-BC72-4240-9CEA-F75F20E8948A}" type="sibTrans" cxnId="{465EBDF0-93F1-4E32-9986-158A4D43AA97}">
      <dgm:prSet/>
      <dgm:spPr/>
      <dgm:t>
        <a:bodyPr/>
        <a:lstStyle/>
        <a:p>
          <a:endParaRPr lang="hr-HR"/>
        </a:p>
      </dgm:t>
    </dgm:pt>
    <dgm:pt modelId="{1C2ED9A6-9C3F-448F-BB0A-5C2E10902DE8}">
      <dgm:prSet phldrT="[Text]"/>
      <dgm:spPr>
        <a:solidFill>
          <a:srgbClr val="CE003D"/>
        </a:solidFill>
      </dgm:spPr>
      <dgm:t>
        <a:bodyPr/>
        <a:lstStyle/>
        <a:p>
          <a:r>
            <a:rPr lang="hr-HR" dirty="0"/>
            <a:t>Helpful staff</a:t>
          </a:r>
        </a:p>
      </dgm:t>
    </dgm:pt>
    <dgm:pt modelId="{1DF2DF1C-AF4B-4301-B4AC-E591DB38DA69}" type="parTrans" cxnId="{0F40E22E-756E-4215-981B-540F0BA05DAC}">
      <dgm:prSet/>
      <dgm:spPr/>
      <dgm:t>
        <a:bodyPr/>
        <a:lstStyle/>
        <a:p>
          <a:endParaRPr lang="hr-HR"/>
        </a:p>
      </dgm:t>
    </dgm:pt>
    <dgm:pt modelId="{6031ACB3-9D61-4E45-B36D-4E75D14EF9CC}" type="sibTrans" cxnId="{0F40E22E-756E-4215-981B-540F0BA05DAC}">
      <dgm:prSet/>
      <dgm:spPr/>
      <dgm:t>
        <a:bodyPr/>
        <a:lstStyle/>
        <a:p>
          <a:endParaRPr lang="hr-HR"/>
        </a:p>
      </dgm:t>
    </dgm:pt>
    <dgm:pt modelId="{7415A389-379E-45C6-97F3-F3E72A6EC057}">
      <dgm:prSet phldrT="[Text]"/>
      <dgm:spPr>
        <a:solidFill>
          <a:srgbClr val="CE003D"/>
        </a:solidFill>
      </dgm:spPr>
      <dgm:t>
        <a:bodyPr/>
        <a:lstStyle/>
        <a:p>
          <a:r>
            <a:rPr lang="hr-HR" dirty="0"/>
            <a:t>Fun activities and time spent together</a:t>
          </a:r>
        </a:p>
      </dgm:t>
    </dgm:pt>
    <dgm:pt modelId="{3F83550C-629E-4377-A003-758DFCAE5B64}" type="parTrans" cxnId="{38025DE8-3022-4851-8110-63AB0513ACD7}">
      <dgm:prSet/>
      <dgm:spPr/>
      <dgm:t>
        <a:bodyPr/>
        <a:lstStyle/>
        <a:p>
          <a:endParaRPr lang="hr-HR"/>
        </a:p>
      </dgm:t>
    </dgm:pt>
    <dgm:pt modelId="{B0898E3D-D42E-48C2-8254-44755F150778}" type="sibTrans" cxnId="{38025DE8-3022-4851-8110-63AB0513ACD7}">
      <dgm:prSet/>
      <dgm:spPr/>
      <dgm:t>
        <a:bodyPr/>
        <a:lstStyle/>
        <a:p>
          <a:endParaRPr lang="hr-HR"/>
        </a:p>
      </dgm:t>
    </dgm:pt>
    <dgm:pt modelId="{531194D7-4490-4460-9951-3FA381A21E2A}" type="pres">
      <dgm:prSet presAssocID="{6F15226A-33BE-469F-8DD5-A7D5E2E502EB}" presName="linearFlow" presStyleCnt="0">
        <dgm:presLayoutVars>
          <dgm:dir/>
          <dgm:resizeHandles val="exact"/>
        </dgm:presLayoutVars>
      </dgm:prSet>
      <dgm:spPr/>
    </dgm:pt>
    <dgm:pt modelId="{665E5C18-ABDD-4BDC-B872-52C514F022DA}" type="pres">
      <dgm:prSet presAssocID="{6B6A05BF-F269-4468-9940-1A487BBA78B3}" presName="composite" presStyleCnt="0"/>
      <dgm:spPr/>
    </dgm:pt>
    <dgm:pt modelId="{49FFC1F4-CDE0-4CF5-9D28-52C809A85059}" type="pres">
      <dgm:prSet presAssocID="{6B6A05BF-F269-4468-9940-1A487BBA78B3}" presName="imgShp" presStyleLbl="fgImgPlace1" presStyleIdx="0" presStyleCnt="5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4D0127B7-A6B9-4096-A1F3-77751AF7203D}" type="pres">
      <dgm:prSet presAssocID="{6B6A05BF-F269-4468-9940-1A487BBA78B3}" presName="txShp" presStyleLbl="node1" presStyleIdx="0" presStyleCnt="5">
        <dgm:presLayoutVars>
          <dgm:bulletEnabled val="1"/>
        </dgm:presLayoutVars>
      </dgm:prSet>
      <dgm:spPr/>
    </dgm:pt>
    <dgm:pt modelId="{5E7328F0-C9C8-4326-9019-F0427076405B}" type="pres">
      <dgm:prSet presAssocID="{4469A6D5-A916-4FF5-A337-7CA7CACBD8A1}" presName="spacing" presStyleCnt="0"/>
      <dgm:spPr/>
    </dgm:pt>
    <dgm:pt modelId="{BA69A102-102F-4137-ADB9-245D8A9BEC16}" type="pres">
      <dgm:prSet presAssocID="{84329FB2-0759-468E-9D14-5B5B8B6C0958}" presName="composite" presStyleCnt="0"/>
      <dgm:spPr/>
    </dgm:pt>
    <dgm:pt modelId="{3FC4560C-443A-459F-AF85-38B3427239AD}" type="pres">
      <dgm:prSet presAssocID="{84329FB2-0759-468E-9D14-5B5B8B6C0958}" presName="imgShp" presStyleLbl="fgImgPlace1" presStyleIdx="1" presStyleCnt="5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4513086A-9118-4A0E-8569-27EDA3974399}" type="pres">
      <dgm:prSet presAssocID="{84329FB2-0759-468E-9D14-5B5B8B6C0958}" presName="txShp" presStyleLbl="node1" presStyleIdx="1" presStyleCnt="5">
        <dgm:presLayoutVars>
          <dgm:bulletEnabled val="1"/>
        </dgm:presLayoutVars>
      </dgm:prSet>
      <dgm:spPr/>
    </dgm:pt>
    <dgm:pt modelId="{6F27CFCB-31AA-474B-B00F-D2708ADC97D0}" type="pres">
      <dgm:prSet presAssocID="{AFB2EC60-7F96-46B0-9BC7-481286904BD8}" presName="spacing" presStyleCnt="0"/>
      <dgm:spPr/>
    </dgm:pt>
    <dgm:pt modelId="{BA36984E-B7C4-4D53-9EDB-169EBE26CEF0}" type="pres">
      <dgm:prSet presAssocID="{2B8DFE23-475E-4448-B157-D4A0F657F5EB}" presName="composite" presStyleCnt="0"/>
      <dgm:spPr/>
    </dgm:pt>
    <dgm:pt modelId="{178571AF-9C00-4D2F-B7DC-AB96B628C710}" type="pres">
      <dgm:prSet presAssocID="{2B8DFE23-475E-4448-B157-D4A0F657F5EB}" presName="imgShp" presStyleLbl="fgImgPlace1" presStyleIdx="2" presStyleCnt="5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81B95A2E-EF99-47DE-8B86-3E77E1297143}" type="pres">
      <dgm:prSet presAssocID="{2B8DFE23-475E-4448-B157-D4A0F657F5EB}" presName="txShp" presStyleLbl="node1" presStyleIdx="2" presStyleCnt="5">
        <dgm:presLayoutVars>
          <dgm:bulletEnabled val="1"/>
        </dgm:presLayoutVars>
      </dgm:prSet>
      <dgm:spPr/>
    </dgm:pt>
    <dgm:pt modelId="{4A438C4C-76A3-43B7-817F-C2DFBF770C45}" type="pres">
      <dgm:prSet presAssocID="{54DA6D57-BC72-4240-9CEA-F75F20E8948A}" presName="spacing" presStyleCnt="0"/>
      <dgm:spPr/>
    </dgm:pt>
    <dgm:pt modelId="{0C912965-C95A-4A22-8E41-4001EEED442E}" type="pres">
      <dgm:prSet presAssocID="{1C2ED9A6-9C3F-448F-BB0A-5C2E10902DE8}" presName="composite" presStyleCnt="0"/>
      <dgm:spPr/>
    </dgm:pt>
    <dgm:pt modelId="{CF4BB6AE-872F-464E-9A3F-9C3999048B9F}" type="pres">
      <dgm:prSet presAssocID="{1C2ED9A6-9C3F-448F-BB0A-5C2E10902DE8}" presName="imgShp" presStyleLbl="fgImgPlace1" presStyleIdx="3" presStyleCnt="5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875EA746-35FF-4D03-AD7E-182B3BE7517E}" type="pres">
      <dgm:prSet presAssocID="{1C2ED9A6-9C3F-448F-BB0A-5C2E10902DE8}" presName="txShp" presStyleLbl="node1" presStyleIdx="3" presStyleCnt="5">
        <dgm:presLayoutVars>
          <dgm:bulletEnabled val="1"/>
        </dgm:presLayoutVars>
      </dgm:prSet>
      <dgm:spPr/>
    </dgm:pt>
    <dgm:pt modelId="{07CB78FC-3E88-4F7A-B5E3-CA520128AAD4}" type="pres">
      <dgm:prSet presAssocID="{6031ACB3-9D61-4E45-B36D-4E75D14EF9CC}" presName="spacing" presStyleCnt="0"/>
      <dgm:spPr/>
    </dgm:pt>
    <dgm:pt modelId="{A05A738D-159A-4DBA-A116-DCAE5AB43B3B}" type="pres">
      <dgm:prSet presAssocID="{7415A389-379E-45C6-97F3-F3E72A6EC057}" presName="composite" presStyleCnt="0"/>
      <dgm:spPr/>
    </dgm:pt>
    <dgm:pt modelId="{417E7636-FD93-4A80-8E80-732E3A9A9A9C}" type="pres">
      <dgm:prSet presAssocID="{7415A389-379E-45C6-97F3-F3E72A6EC057}" presName="imgShp" presStyleLbl="fgImgPlace1" presStyleIdx="4" presStyleCnt="5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8CB1F9E2-884B-4571-AEFA-1F921C4477A1}" type="pres">
      <dgm:prSet presAssocID="{7415A389-379E-45C6-97F3-F3E72A6EC057}" presName="txShp" presStyleLbl="node1" presStyleIdx="4" presStyleCnt="5">
        <dgm:presLayoutVars>
          <dgm:bulletEnabled val="1"/>
        </dgm:presLayoutVars>
      </dgm:prSet>
      <dgm:spPr/>
    </dgm:pt>
  </dgm:ptLst>
  <dgm:cxnLst>
    <dgm:cxn modelId="{8CF31102-85A2-4213-8EB7-D62F07EC91DA}" type="presOf" srcId="{6B6A05BF-F269-4468-9940-1A487BBA78B3}" destId="{4D0127B7-A6B9-4096-A1F3-77751AF7203D}" srcOrd="0" destOrd="0" presId="urn:microsoft.com/office/officeart/2005/8/layout/vList3"/>
    <dgm:cxn modelId="{03B50322-519C-494D-90A7-6695DAAA8C67}" type="presOf" srcId="{84329FB2-0759-468E-9D14-5B5B8B6C0958}" destId="{4513086A-9118-4A0E-8569-27EDA3974399}" srcOrd="0" destOrd="0" presId="urn:microsoft.com/office/officeart/2005/8/layout/vList3"/>
    <dgm:cxn modelId="{0F40E22E-756E-4215-981B-540F0BA05DAC}" srcId="{6F15226A-33BE-469F-8DD5-A7D5E2E502EB}" destId="{1C2ED9A6-9C3F-448F-BB0A-5C2E10902DE8}" srcOrd="3" destOrd="0" parTransId="{1DF2DF1C-AF4B-4301-B4AC-E591DB38DA69}" sibTransId="{6031ACB3-9D61-4E45-B36D-4E75D14EF9CC}"/>
    <dgm:cxn modelId="{0339F33C-6EB4-4D90-9C74-51E44B788725}" type="presOf" srcId="{1C2ED9A6-9C3F-448F-BB0A-5C2E10902DE8}" destId="{875EA746-35FF-4D03-AD7E-182B3BE7517E}" srcOrd="0" destOrd="0" presId="urn:microsoft.com/office/officeart/2005/8/layout/vList3"/>
    <dgm:cxn modelId="{6B055951-5F44-41B5-BD2E-B63143917006}" srcId="{6F15226A-33BE-469F-8DD5-A7D5E2E502EB}" destId="{84329FB2-0759-468E-9D14-5B5B8B6C0958}" srcOrd="1" destOrd="0" parTransId="{B90E021F-A552-438A-832A-E7654D497969}" sibTransId="{AFB2EC60-7F96-46B0-9BC7-481286904BD8}"/>
    <dgm:cxn modelId="{660E708C-FC46-4256-88DB-ADE76F8EE292}" type="presOf" srcId="{6F15226A-33BE-469F-8DD5-A7D5E2E502EB}" destId="{531194D7-4490-4460-9951-3FA381A21E2A}" srcOrd="0" destOrd="0" presId="urn:microsoft.com/office/officeart/2005/8/layout/vList3"/>
    <dgm:cxn modelId="{33C17493-7999-49C3-B197-3F530B1F802A}" type="presOf" srcId="{7415A389-379E-45C6-97F3-F3E72A6EC057}" destId="{8CB1F9E2-884B-4571-AEFA-1F921C4477A1}" srcOrd="0" destOrd="0" presId="urn:microsoft.com/office/officeart/2005/8/layout/vList3"/>
    <dgm:cxn modelId="{F3FCA1AA-BC21-424A-B093-23D1E1C2D60D}" type="presOf" srcId="{2B8DFE23-475E-4448-B157-D4A0F657F5EB}" destId="{81B95A2E-EF99-47DE-8B86-3E77E1297143}" srcOrd="0" destOrd="0" presId="urn:microsoft.com/office/officeart/2005/8/layout/vList3"/>
    <dgm:cxn modelId="{843CA7AE-9667-4905-B212-F1C454861F53}" srcId="{6F15226A-33BE-469F-8DD5-A7D5E2E502EB}" destId="{6B6A05BF-F269-4468-9940-1A487BBA78B3}" srcOrd="0" destOrd="0" parTransId="{855AE481-C3BE-4B4B-8F10-B98205F3372C}" sibTransId="{4469A6D5-A916-4FF5-A337-7CA7CACBD8A1}"/>
    <dgm:cxn modelId="{38025DE8-3022-4851-8110-63AB0513ACD7}" srcId="{6F15226A-33BE-469F-8DD5-A7D5E2E502EB}" destId="{7415A389-379E-45C6-97F3-F3E72A6EC057}" srcOrd="4" destOrd="0" parTransId="{3F83550C-629E-4377-A003-758DFCAE5B64}" sibTransId="{B0898E3D-D42E-48C2-8254-44755F150778}"/>
    <dgm:cxn modelId="{465EBDF0-93F1-4E32-9986-158A4D43AA97}" srcId="{6F15226A-33BE-469F-8DD5-A7D5E2E502EB}" destId="{2B8DFE23-475E-4448-B157-D4A0F657F5EB}" srcOrd="2" destOrd="0" parTransId="{6FC21B3D-4677-4688-8F40-7769E6D3CF48}" sibTransId="{54DA6D57-BC72-4240-9CEA-F75F20E8948A}"/>
    <dgm:cxn modelId="{664E8DC7-C9DC-4781-9E32-68B1AC037C91}" type="presParOf" srcId="{531194D7-4490-4460-9951-3FA381A21E2A}" destId="{665E5C18-ABDD-4BDC-B872-52C514F022DA}" srcOrd="0" destOrd="0" presId="urn:microsoft.com/office/officeart/2005/8/layout/vList3"/>
    <dgm:cxn modelId="{3441FF1F-EA4F-4EC8-90D9-F166D9F83020}" type="presParOf" srcId="{665E5C18-ABDD-4BDC-B872-52C514F022DA}" destId="{49FFC1F4-CDE0-4CF5-9D28-52C809A85059}" srcOrd="0" destOrd="0" presId="urn:microsoft.com/office/officeart/2005/8/layout/vList3"/>
    <dgm:cxn modelId="{DD3591C4-FD13-4001-8530-A5F151AEAFAF}" type="presParOf" srcId="{665E5C18-ABDD-4BDC-B872-52C514F022DA}" destId="{4D0127B7-A6B9-4096-A1F3-77751AF7203D}" srcOrd="1" destOrd="0" presId="urn:microsoft.com/office/officeart/2005/8/layout/vList3"/>
    <dgm:cxn modelId="{F77D001B-1485-426C-BC5A-03E282096ED5}" type="presParOf" srcId="{531194D7-4490-4460-9951-3FA381A21E2A}" destId="{5E7328F0-C9C8-4326-9019-F0427076405B}" srcOrd="1" destOrd="0" presId="urn:microsoft.com/office/officeart/2005/8/layout/vList3"/>
    <dgm:cxn modelId="{911D4120-CF6C-4857-9CEC-1773E364622F}" type="presParOf" srcId="{531194D7-4490-4460-9951-3FA381A21E2A}" destId="{BA69A102-102F-4137-ADB9-245D8A9BEC16}" srcOrd="2" destOrd="0" presId="urn:microsoft.com/office/officeart/2005/8/layout/vList3"/>
    <dgm:cxn modelId="{A856B6E8-7BE1-40E4-8343-786437E160CB}" type="presParOf" srcId="{BA69A102-102F-4137-ADB9-245D8A9BEC16}" destId="{3FC4560C-443A-459F-AF85-38B3427239AD}" srcOrd="0" destOrd="0" presId="urn:microsoft.com/office/officeart/2005/8/layout/vList3"/>
    <dgm:cxn modelId="{AE43FAD9-E27B-4319-9A0A-4242A7588B57}" type="presParOf" srcId="{BA69A102-102F-4137-ADB9-245D8A9BEC16}" destId="{4513086A-9118-4A0E-8569-27EDA3974399}" srcOrd="1" destOrd="0" presId="urn:microsoft.com/office/officeart/2005/8/layout/vList3"/>
    <dgm:cxn modelId="{58417319-58A9-461F-89D3-3088B72E4C33}" type="presParOf" srcId="{531194D7-4490-4460-9951-3FA381A21E2A}" destId="{6F27CFCB-31AA-474B-B00F-D2708ADC97D0}" srcOrd="3" destOrd="0" presId="urn:microsoft.com/office/officeart/2005/8/layout/vList3"/>
    <dgm:cxn modelId="{CAC631B5-8EEE-4342-B630-5A6557D57C7B}" type="presParOf" srcId="{531194D7-4490-4460-9951-3FA381A21E2A}" destId="{BA36984E-B7C4-4D53-9EDB-169EBE26CEF0}" srcOrd="4" destOrd="0" presId="urn:microsoft.com/office/officeart/2005/8/layout/vList3"/>
    <dgm:cxn modelId="{EBCADFE1-651C-4D8C-939C-8E14920F791B}" type="presParOf" srcId="{BA36984E-B7C4-4D53-9EDB-169EBE26CEF0}" destId="{178571AF-9C00-4D2F-B7DC-AB96B628C710}" srcOrd="0" destOrd="0" presId="urn:microsoft.com/office/officeart/2005/8/layout/vList3"/>
    <dgm:cxn modelId="{FD4354A4-B2A3-4E88-84D2-903F013A01FC}" type="presParOf" srcId="{BA36984E-B7C4-4D53-9EDB-169EBE26CEF0}" destId="{81B95A2E-EF99-47DE-8B86-3E77E1297143}" srcOrd="1" destOrd="0" presId="urn:microsoft.com/office/officeart/2005/8/layout/vList3"/>
    <dgm:cxn modelId="{FC5F53FF-64FE-4960-BAFC-E603F86FE00B}" type="presParOf" srcId="{531194D7-4490-4460-9951-3FA381A21E2A}" destId="{4A438C4C-76A3-43B7-817F-C2DFBF770C45}" srcOrd="5" destOrd="0" presId="urn:microsoft.com/office/officeart/2005/8/layout/vList3"/>
    <dgm:cxn modelId="{0C58AE6B-8603-439B-8CCB-802197989B91}" type="presParOf" srcId="{531194D7-4490-4460-9951-3FA381A21E2A}" destId="{0C912965-C95A-4A22-8E41-4001EEED442E}" srcOrd="6" destOrd="0" presId="urn:microsoft.com/office/officeart/2005/8/layout/vList3"/>
    <dgm:cxn modelId="{0CFEF004-7422-423B-8007-6E3E396B8B36}" type="presParOf" srcId="{0C912965-C95A-4A22-8E41-4001EEED442E}" destId="{CF4BB6AE-872F-464E-9A3F-9C3999048B9F}" srcOrd="0" destOrd="0" presId="urn:microsoft.com/office/officeart/2005/8/layout/vList3"/>
    <dgm:cxn modelId="{184EF386-0975-4484-ABE2-6BF29076CBAA}" type="presParOf" srcId="{0C912965-C95A-4A22-8E41-4001EEED442E}" destId="{875EA746-35FF-4D03-AD7E-182B3BE7517E}" srcOrd="1" destOrd="0" presId="urn:microsoft.com/office/officeart/2005/8/layout/vList3"/>
    <dgm:cxn modelId="{4EF4F5B6-6025-45A2-A189-5A46E9344770}" type="presParOf" srcId="{531194D7-4490-4460-9951-3FA381A21E2A}" destId="{07CB78FC-3E88-4F7A-B5E3-CA520128AAD4}" srcOrd="7" destOrd="0" presId="urn:microsoft.com/office/officeart/2005/8/layout/vList3"/>
    <dgm:cxn modelId="{3729CAA7-3D2D-44B5-92AA-2AEE69D1EB38}" type="presParOf" srcId="{531194D7-4490-4460-9951-3FA381A21E2A}" destId="{A05A738D-159A-4DBA-A116-DCAE5AB43B3B}" srcOrd="8" destOrd="0" presId="urn:microsoft.com/office/officeart/2005/8/layout/vList3"/>
    <dgm:cxn modelId="{DAB25499-13F6-4EE6-AD56-3263762314D9}" type="presParOf" srcId="{A05A738D-159A-4DBA-A116-DCAE5AB43B3B}" destId="{417E7636-FD93-4A80-8E80-732E3A9A9A9C}" srcOrd="0" destOrd="0" presId="urn:microsoft.com/office/officeart/2005/8/layout/vList3"/>
    <dgm:cxn modelId="{D45729CF-B6A0-49FB-B3E6-DF3751A94769}" type="presParOf" srcId="{A05A738D-159A-4DBA-A116-DCAE5AB43B3B}" destId="{8CB1F9E2-884B-4571-AEFA-1F921C4477A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0127B7-A6B9-4096-A1F3-77751AF7203D}">
      <dsp:nvSpPr>
        <dsp:cNvPr id="0" name=""/>
        <dsp:cNvSpPr/>
      </dsp:nvSpPr>
      <dsp:spPr>
        <a:xfrm rot="10800000">
          <a:off x="1579815" y="4084"/>
          <a:ext cx="5405120" cy="873502"/>
        </a:xfrm>
        <a:prstGeom prst="homePlate">
          <a:avLst/>
        </a:prstGeom>
        <a:solidFill>
          <a:srgbClr val="CE003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190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 dirty="0"/>
            <a:t>Friendly atmosphere</a:t>
          </a:r>
        </a:p>
      </dsp:txBody>
      <dsp:txXfrm rot="10800000">
        <a:off x="1798190" y="4084"/>
        <a:ext cx="5186745" cy="873502"/>
      </dsp:txXfrm>
    </dsp:sp>
    <dsp:sp modelId="{49FFC1F4-CDE0-4CF5-9D28-52C809A85059}">
      <dsp:nvSpPr>
        <dsp:cNvPr id="0" name=""/>
        <dsp:cNvSpPr/>
      </dsp:nvSpPr>
      <dsp:spPr>
        <a:xfrm>
          <a:off x="1143064" y="4084"/>
          <a:ext cx="873502" cy="873502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13086A-9118-4A0E-8569-27EDA3974399}">
      <dsp:nvSpPr>
        <dsp:cNvPr id="0" name=""/>
        <dsp:cNvSpPr/>
      </dsp:nvSpPr>
      <dsp:spPr>
        <a:xfrm rot="10800000">
          <a:off x="1579815" y="1138333"/>
          <a:ext cx="5405120" cy="873502"/>
        </a:xfrm>
        <a:prstGeom prst="homePlate">
          <a:avLst/>
        </a:prstGeom>
        <a:solidFill>
          <a:srgbClr val="CE003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190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 dirty="0"/>
            <a:t>Open communication</a:t>
          </a:r>
        </a:p>
      </dsp:txBody>
      <dsp:txXfrm rot="10800000">
        <a:off x="1798190" y="1138333"/>
        <a:ext cx="5186745" cy="873502"/>
      </dsp:txXfrm>
    </dsp:sp>
    <dsp:sp modelId="{3FC4560C-443A-459F-AF85-38B3427239AD}">
      <dsp:nvSpPr>
        <dsp:cNvPr id="0" name=""/>
        <dsp:cNvSpPr/>
      </dsp:nvSpPr>
      <dsp:spPr>
        <a:xfrm>
          <a:off x="1143064" y="1138333"/>
          <a:ext cx="873502" cy="873502"/>
        </a:xfrm>
        <a:prstGeom prst="ellipse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95A2E-EF99-47DE-8B86-3E77E1297143}">
      <dsp:nvSpPr>
        <dsp:cNvPr id="0" name=""/>
        <dsp:cNvSpPr/>
      </dsp:nvSpPr>
      <dsp:spPr>
        <a:xfrm rot="10800000">
          <a:off x="1579815" y="2272582"/>
          <a:ext cx="5405120" cy="873502"/>
        </a:xfrm>
        <a:prstGeom prst="homePlate">
          <a:avLst/>
        </a:prstGeom>
        <a:solidFill>
          <a:srgbClr val="CE003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190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 dirty="0"/>
            <a:t>Welcoming home students</a:t>
          </a:r>
        </a:p>
      </dsp:txBody>
      <dsp:txXfrm rot="10800000">
        <a:off x="1798190" y="2272582"/>
        <a:ext cx="5186745" cy="873502"/>
      </dsp:txXfrm>
    </dsp:sp>
    <dsp:sp modelId="{178571AF-9C00-4D2F-B7DC-AB96B628C710}">
      <dsp:nvSpPr>
        <dsp:cNvPr id="0" name=""/>
        <dsp:cNvSpPr/>
      </dsp:nvSpPr>
      <dsp:spPr>
        <a:xfrm>
          <a:off x="1143064" y="2272582"/>
          <a:ext cx="873502" cy="873502"/>
        </a:xfrm>
        <a:prstGeom prst="ellipse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5EA746-35FF-4D03-AD7E-182B3BE7517E}">
      <dsp:nvSpPr>
        <dsp:cNvPr id="0" name=""/>
        <dsp:cNvSpPr/>
      </dsp:nvSpPr>
      <dsp:spPr>
        <a:xfrm rot="10800000">
          <a:off x="1579815" y="3406831"/>
          <a:ext cx="5405120" cy="873502"/>
        </a:xfrm>
        <a:prstGeom prst="homePlate">
          <a:avLst/>
        </a:prstGeom>
        <a:solidFill>
          <a:srgbClr val="CE003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190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 dirty="0"/>
            <a:t>Helpful staff</a:t>
          </a:r>
        </a:p>
      </dsp:txBody>
      <dsp:txXfrm rot="10800000">
        <a:off x="1798190" y="3406831"/>
        <a:ext cx="5186745" cy="873502"/>
      </dsp:txXfrm>
    </dsp:sp>
    <dsp:sp modelId="{CF4BB6AE-872F-464E-9A3F-9C3999048B9F}">
      <dsp:nvSpPr>
        <dsp:cNvPr id="0" name=""/>
        <dsp:cNvSpPr/>
      </dsp:nvSpPr>
      <dsp:spPr>
        <a:xfrm>
          <a:off x="1143064" y="3406831"/>
          <a:ext cx="873502" cy="873502"/>
        </a:xfrm>
        <a:prstGeom prst="ellipse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1F9E2-884B-4571-AEFA-1F921C4477A1}">
      <dsp:nvSpPr>
        <dsp:cNvPr id="0" name=""/>
        <dsp:cNvSpPr/>
      </dsp:nvSpPr>
      <dsp:spPr>
        <a:xfrm rot="10800000">
          <a:off x="1579815" y="4541080"/>
          <a:ext cx="5405120" cy="873502"/>
        </a:xfrm>
        <a:prstGeom prst="homePlate">
          <a:avLst/>
        </a:prstGeom>
        <a:solidFill>
          <a:srgbClr val="CE003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190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 dirty="0"/>
            <a:t>Fun activities and time spent together</a:t>
          </a:r>
        </a:p>
      </dsp:txBody>
      <dsp:txXfrm rot="10800000">
        <a:off x="1798190" y="4541080"/>
        <a:ext cx="5186745" cy="873502"/>
      </dsp:txXfrm>
    </dsp:sp>
    <dsp:sp modelId="{417E7636-FD93-4A80-8E80-732E3A9A9A9C}">
      <dsp:nvSpPr>
        <dsp:cNvPr id="0" name=""/>
        <dsp:cNvSpPr/>
      </dsp:nvSpPr>
      <dsp:spPr>
        <a:xfrm>
          <a:off x="1143064" y="4541080"/>
          <a:ext cx="873502" cy="873502"/>
        </a:xfrm>
        <a:prstGeom prst="ellipse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2E937-053A-4C4D-A7D7-3805FE1E0777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8296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926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s slide layout">
  <p:cSld name="2_Contents slide layou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Image Layout">
  <p:cSld name="2_Image Layou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>
            <a:spLocks noGrp="1"/>
          </p:cNvSpPr>
          <p:nvPr>
            <p:ph type="pic" idx="2"/>
          </p:nvPr>
        </p:nvSpPr>
        <p:spPr>
          <a:xfrm>
            <a:off x="6587381" y="3577044"/>
            <a:ext cx="3100540" cy="310054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>
            <a:spLocks noGrp="1"/>
          </p:cNvSpPr>
          <p:nvPr>
            <p:ph type="pic" idx="3"/>
          </p:nvPr>
        </p:nvSpPr>
        <p:spPr>
          <a:xfrm>
            <a:off x="6587381" y="204021"/>
            <a:ext cx="3100540" cy="310054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>
            <a:spLocks noGrp="1"/>
          </p:cNvSpPr>
          <p:nvPr>
            <p:ph type="pic" idx="4"/>
          </p:nvPr>
        </p:nvSpPr>
        <p:spPr>
          <a:xfrm>
            <a:off x="8420749" y="1890533"/>
            <a:ext cx="3100541" cy="310054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Image Layout">
  <p:cSld name="4_Image Layou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53FFD86B-8E43-4508-B9FE-15EAEF5F5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0C368-D517-4648-A373-47FA181BFCAF}" type="datetimeFigureOut">
              <a:rPr lang="hr-HR" smtClean="0"/>
              <a:t>19.5.2021.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E53A3320-5D37-450A-9FE2-96B2A8C47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DA6EAE86-A734-4DFF-ABC9-F689830D7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11167-A746-4055-8332-8A86ECDD5B8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16712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">
  <p:cSld name="Section Brea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Image Layout">
  <p:cSld name="10_Image Layou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>
            <a:spLocks noGrp="1"/>
          </p:cNvSpPr>
          <p:nvPr>
            <p:ph type="pic" idx="2"/>
          </p:nvPr>
        </p:nvSpPr>
        <p:spPr>
          <a:xfrm>
            <a:off x="3" y="0"/>
            <a:ext cx="656947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Image Layout">
  <p:cSld name="3_Image Layou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"/>
          <p:cNvSpPr>
            <a:spLocks noGrp="1"/>
          </p:cNvSpPr>
          <p:nvPr>
            <p:ph type="pic" idx="2"/>
          </p:nvPr>
        </p:nvSpPr>
        <p:spPr>
          <a:xfrm>
            <a:off x="6480636" y="1431517"/>
            <a:ext cx="3994966" cy="399496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s slide layout">
  <p:cSld name="1_Contents slide layou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7"/>
          <p:cNvSpPr/>
          <p:nvPr/>
        </p:nvSpPr>
        <p:spPr>
          <a:xfrm rot="1200000">
            <a:off x="-311853" y="-189268"/>
            <a:ext cx="714157" cy="2226584"/>
          </a:xfrm>
          <a:custGeom>
            <a:avLst/>
            <a:gdLst/>
            <a:ahLst/>
            <a:cxnLst/>
            <a:rect l="l" t="t" r="r" b="b"/>
            <a:pathLst>
              <a:path w="714157" h="2226584" extrusionOk="0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1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7"/>
          <p:cNvSpPr txBox="1">
            <a:spLocks noGrp="1"/>
          </p:cNvSpPr>
          <p:nvPr>
            <p:ph type="body" idx="1"/>
          </p:nvPr>
        </p:nvSpPr>
        <p:spPr>
          <a:xfrm>
            <a:off x="323530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  <a:defRPr sz="5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ntents slide layout">
  <p:cSld name="3_Contents slide layou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"/>
          <p:cNvSpPr txBox="1">
            <a:spLocks noGrp="1"/>
          </p:cNvSpPr>
          <p:nvPr>
            <p:ph type="body" idx="1"/>
          </p:nvPr>
        </p:nvSpPr>
        <p:spPr>
          <a:xfrm>
            <a:off x="323530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  <a:defRPr sz="5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1" y="5030642"/>
            <a:ext cx="11784650" cy="1581249"/>
            <a:chOff x="0" y="5030641"/>
            <a:chExt cx="11784650" cy="1581249"/>
          </a:xfrm>
        </p:grpSpPr>
        <p:grpSp>
          <p:nvGrpSpPr>
            <p:cNvPr id="70" name="Google Shape;70;p8"/>
            <p:cNvGrpSpPr/>
            <p:nvPr/>
          </p:nvGrpSpPr>
          <p:grpSpPr>
            <a:xfrm>
              <a:off x="10972494" y="5030641"/>
              <a:ext cx="812156" cy="1343445"/>
              <a:chOff x="10042059" y="85077"/>
              <a:chExt cx="1867634" cy="3089386"/>
            </a:xfrm>
          </p:grpSpPr>
          <p:sp>
            <p:nvSpPr>
              <p:cNvPr id="71" name="Google Shape;71;p8"/>
              <p:cNvSpPr/>
              <p:nvPr/>
            </p:nvSpPr>
            <p:spPr>
              <a:xfrm rot="-5400000" flipH="1">
                <a:off x="9851011" y="276124"/>
                <a:ext cx="2249729" cy="1867634"/>
              </a:xfrm>
              <a:custGeom>
                <a:avLst/>
                <a:gdLst/>
                <a:ahLst/>
                <a:cxnLst/>
                <a:rect l="l" t="t" r="r" b="b"/>
                <a:pathLst>
                  <a:path w="2249729" h="1867634" extrusionOk="0">
                    <a:moveTo>
                      <a:pt x="0" y="933818"/>
                    </a:moveTo>
                    <a:cubicBezTo>
                      <a:pt x="0" y="1172804"/>
                      <a:pt x="91169" y="1411786"/>
                      <a:pt x="273507" y="1594126"/>
                    </a:cubicBezTo>
                    <a:cubicBezTo>
                      <a:pt x="638186" y="1958804"/>
                      <a:pt x="1229447" y="1958804"/>
                      <a:pt x="1594123" y="1594126"/>
                    </a:cubicBezTo>
                    <a:lnTo>
                      <a:pt x="1818102" y="1370146"/>
                    </a:lnTo>
                    <a:lnTo>
                      <a:pt x="2067929" y="1370150"/>
                    </a:lnTo>
                    <a:cubicBezTo>
                      <a:pt x="2168336" y="1370146"/>
                      <a:pt x="2249729" y="1288752"/>
                      <a:pt x="2249729" y="1188348"/>
                    </a:cubicBezTo>
                    <a:lnTo>
                      <a:pt x="2249729" y="679292"/>
                    </a:lnTo>
                    <a:cubicBezTo>
                      <a:pt x="2249729" y="578884"/>
                      <a:pt x="2168334" y="497490"/>
                      <a:pt x="2067926" y="497490"/>
                    </a:cubicBezTo>
                    <a:lnTo>
                      <a:pt x="1818099" y="497490"/>
                    </a:lnTo>
                    <a:lnTo>
                      <a:pt x="1594123" y="273510"/>
                    </a:lnTo>
                    <a:cubicBezTo>
                      <a:pt x="1229444" y="-91169"/>
                      <a:pt x="638186" y="-91169"/>
                      <a:pt x="273507" y="273510"/>
                    </a:cubicBezTo>
                    <a:cubicBezTo>
                      <a:pt x="91169" y="455848"/>
                      <a:pt x="0" y="694834"/>
                      <a:pt x="0" y="933818"/>
                    </a:cubicBezTo>
                    <a:close/>
                  </a:path>
                </a:pathLst>
              </a:custGeom>
              <a:solidFill>
                <a:schemeClr val="lt1"/>
              </a:solidFill>
              <a:ln w="4445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8"/>
              <p:cNvSpPr/>
              <p:nvPr/>
            </p:nvSpPr>
            <p:spPr>
              <a:xfrm>
                <a:off x="10573107" y="2486534"/>
                <a:ext cx="805533" cy="687929"/>
              </a:xfrm>
              <a:custGeom>
                <a:avLst/>
                <a:gdLst/>
                <a:ahLst/>
                <a:cxnLst/>
                <a:rect l="l" t="t" r="r" b="b"/>
                <a:pathLst>
                  <a:path w="805532" h="687929" extrusionOk="0">
                    <a:moveTo>
                      <a:pt x="184600" y="520107"/>
                    </a:moveTo>
                    <a:lnTo>
                      <a:pt x="620929" y="520110"/>
                    </a:lnTo>
                    <a:cubicBezTo>
                      <a:pt x="667269" y="520110"/>
                      <a:pt x="704838" y="557676"/>
                      <a:pt x="704838" y="604019"/>
                    </a:cubicBezTo>
                    <a:cubicBezTo>
                      <a:pt x="704838" y="650360"/>
                      <a:pt x="667269" y="687929"/>
                      <a:pt x="620926" y="687929"/>
                    </a:cubicBezTo>
                    <a:lnTo>
                      <a:pt x="184600" y="687926"/>
                    </a:lnTo>
                    <a:cubicBezTo>
                      <a:pt x="138257" y="687926"/>
                      <a:pt x="100691" y="650360"/>
                      <a:pt x="100691" y="604019"/>
                    </a:cubicBezTo>
                    <a:cubicBezTo>
                      <a:pt x="100691" y="557676"/>
                      <a:pt x="138257" y="520107"/>
                      <a:pt x="184600" y="520107"/>
                    </a:cubicBezTo>
                    <a:close/>
                    <a:moveTo>
                      <a:pt x="117472" y="260053"/>
                    </a:moveTo>
                    <a:lnTo>
                      <a:pt x="688057" y="260053"/>
                    </a:lnTo>
                    <a:cubicBezTo>
                      <a:pt x="734401" y="260053"/>
                      <a:pt x="771967" y="297622"/>
                      <a:pt x="771967" y="343963"/>
                    </a:cubicBezTo>
                    <a:cubicBezTo>
                      <a:pt x="771967" y="390306"/>
                      <a:pt x="734398" y="427875"/>
                      <a:pt x="688057" y="427875"/>
                    </a:cubicBezTo>
                    <a:lnTo>
                      <a:pt x="117472" y="427872"/>
                    </a:lnTo>
                    <a:cubicBezTo>
                      <a:pt x="71132" y="427872"/>
                      <a:pt x="33566" y="390306"/>
                      <a:pt x="33563" y="343963"/>
                    </a:cubicBezTo>
                    <a:cubicBezTo>
                      <a:pt x="33566" y="297622"/>
                      <a:pt x="71132" y="260053"/>
                      <a:pt x="117472" y="260053"/>
                    </a:cubicBezTo>
                    <a:close/>
                    <a:moveTo>
                      <a:pt x="83910" y="0"/>
                    </a:moveTo>
                    <a:lnTo>
                      <a:pt x="721623" y="0"/>
                    </a:lnTo>
                    <a:cubicBezTo>
                      <a:pt x="767963" y="0"/>
                      <a:pt x="805532" y="37569"/>
                      <a:pt x="805532" y="83910"/>
                    </a:cubicBezTo>
                    <a:lnTo>
                      <a:pt x="805529" y="83910"/>
                    </a:lnTo>
                    <a:cubicBezTo>
                      <a:pt x="805529" y="130253"/>
                      <a:pt x="767963" y="167819"/>
                      <a:pt x="721620" y="167819"/>
                    </a:cubicBezTo>
                    <a:lnTo>
                      <a:pt x="83910" y="167819"/>
                    </a:lnTo>
                    <a:cubicBezTo>
                      <a:pt x="37569" y="167819"/>
                      <a:pt x="0" y="130253"/>
                      <a:pt x="0" y="83910"/>
                    </a:cubicBezTo>
                    <a:cubicBezTo>
                      <a:pt x="0" y="37566"/>
                      <a:pt x="37569" y="0"/>
                      <a:pt x="839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1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8"/>
              <p:cNvSpPr/>
              <p:nvPr/>
            </p:nvSpPr>
            <p:spPr>
              <a:xfrm>
                <a:off x="10608146" y="1032479"/>
                <a:ext cx="761035" cy="1312187"/>
              </a:xfrm>
              <a:custGeom>
                <a:avLst/>
                <a:gdLst/>
                <a:ahLst/>
                <a:cxnLst/>
                <a:rect l="l" t="t" r="r" b="b"/>
                <a:pathLst>
                  <a:path w="3847556" h="6633998" extrusionOk="0">
                    <a:moveTo>
                      <a:pt x="1028878" y="0"/>
                    </a:moveTo>
                    <a:cubicBezTo>
                      <a:pt x="1175157" y="0"/>
                      <a:pt x="1293726" y="118591"/>
                      <a:pt x="1293726" y="264865"/>
                    </a:cubicBezTo>
                    <a:lnTo>
                      <a:pt x="1293726" y="664770"/>
                    </a:lnTo>
                    <a:lnTo>
                      <a:pt x="1656529" y="664770"/>
                    </a:lnTo>
                    <a:lnTo>
                      <a:pt x="1656545" y="264865"/>
                    </a:lnTo>
                    <a:cubicBezTo>
                      <a:pt x="1656529" y="118591"/>
                      <a:pt x="1775115" y="17"/>
                      <a:pt x="1921394" y="0"/>
                    </a:cubicBezTo>
                    <a:cubicBezTo>
                      <a:pt x="2067668" y="17"/>
                      <a:pt x="2186237" y="118591"/>
                      <a:pt x="2186253" y="264865"/>
                    </a:cubicBezTo>
                    <a:lnTo>
                      <a:pt x="2186253" y="664770"/>
                    </a:lnTo>
                    <a:lnTo>
                      <a:pt x="2549056" y="664770"/>
                    </a:lnTo>
                    <a:lnTo>
                      <a:pt x="2549056" y="264865"/>
                    </a:lnTo>
                    <a:cubicBezTo>
                      <a:pt x="2549056" y="118575"/>
                      <a:pt x="2667642" y="0"/>
                      <a:pt x="2813921" y="0"/>
                    </a:cubicBezTo>
                    <a:cubicBezTo>
                      <a:pt x="2960211" y="0"/>
                      <a:pt x="3078781" y="118591"/>
                      <a:pt x="3078781" y="264865"/>
                    </a:cubicBezTo>
                    <a:lnTo>
                      <a:pt x="3078764" y="664770"/>
                    </a:lnTo>
                    <a:lnTo>
                      <a:pt x="3512447" y="664770"/>
                    </a:lnTo>
                    <a:lnTo>
                      <a:pt x="3520693" y="668198"/>
                    </a:lnTo>
                    <a:cubicBezTo>
                      <a:pt x="3545659" y="640863"/>
                      <a:pt x="3577628" y="638174"/>
                      <a:pt x="3610357" y="641623"/>
                    </a:cubicBezTo>
                    <a:cubicBezTo>
                      <a:pt x="3755838" y="656915"/>
                      <a:pt x="3861375" y="787234"/>
                      <a:pt x="3846084" y="932715"/>
                    </a:cubicBezTo>
                    <a:cubicBezTo>
                      <a:pt x="3655380" y="2747282"/>
                      <a:pt x="3464643" y="4561839"/>
                      <a:pt x="3273917" y="6376417"/>
                    </a:cubicBezTo>
                    <a:cubicBezTo>
                      <a:pt x="3258626" y="6521887"/>
                      <a:pt x="3128312" y="6627419"/>
                      <a:pt x="2982826" y="6612116"/>
                    </a:cubicBezTo>
                    <a:cubicBezTo>
                      <a:pt x="2837361" y="6596835"/>
                      <a:pt x="2731824" y="6466505"/>
                      <a:pt x="2747105" y="6321024"/>
                    </a:cubicBezTo>
                    <a:lnTo>
                      <a:pt x="3304490" y="1017914"/>
                    </a:lnTo>
                    <a:lnTo>
                      <a:pt x="3078764" y="1017930"/>
                    </a:lnTo>
                    <a:cubicBezTo>
                      <a:pt x="3078764" y="1151232"/>
                      <a:pt x="3078764" y="1284539"/>
                      <a:pt x="3078764" y="1417857"/>
                    </a:cubicBezTo>
                    <a:cubicBezTo>
                      <a:pt x="3078764" y="1564114"/>
                      <a:pt x="2960195" y="1682700"/>
                      <a:pt x="2813921" y="1682700"/>
                    </a:cubicBezTo>
                    <a:cubicBezTo>
                      <a:pt x="2667631" y="1682700"/>
                      <a:pt x="2549056" y="1564131"/>
                      <a:pt x="2549056" y="1417841"/>
                    </a:cubicBezTo>
                    <a:lnTo>
                      <a:pt x="2549056" y="1017930"/>
                    </a:lnTo>
                    <a:lnTo>
                      <a:pt x="2186253" y="1017930"/>
                    </a:lnTo>
                    <a:cubicBezTo>
                      <a:pt x="2186237" y="1151221"/>
                      <a:pt x="2186237" y="1284555"/>
                      <a:pt x="2186237" y="1417841"/>
                    </a:cubicBezTo>
                    <a:cubicBezTo>
                      <a:pt x="2186237" y="1564131"/>
                      <a:pt x="2067651" y="1682700"/>
                      <a:pt x="1921394" y="1682700"/>
                    </a:cubicBezTo>
                    <a:cubicBezTo>
                      <a:pt x="1775115" y="1682700"/>
                      <a:pt x="1656529" y="1564131"/>
                      <a:pt x="1656529" y="1417841"/>
                    </a:cubicBezTo>
                    <a:lnTo>
                      <a:pt x="1656529" y="1017930"/>
                    </a:lnTo>
                    <a:lnTo>
                      <a:pt x="1293726" y="1017930"/>
                    </a:lnTo>
                    <a:cubicBezTo>
                      <a:pt x="1293710" y="1151221"/>
                      <a:pt x="1293726" y="1284539"/>
                      <a:pt x="1293726" y="1417841"/>
                    </a:cubicBezTo>
                    <a:cubicBezTo>
                      <a:pt x="1293726" y="1490986"/>
                      <a:pt x="1264077" y="1557199"/>
                      <a:pt x="1216149" y="1605128"/>
                    </a:cubicBezTo>
                    <a:lnTo>
                      <a:pt x="1028872" y="1682700"/>
                    </a:lnTo>
                    <a:lnTo>
                      <a:pt x="841580" y="1605122"/>
                    </a:lnTo>
                    <a:cubicBezTo>
                      <a:pt x="793651" y="1557199"/>
                      <a:pt x="764007" y="1490986"/>
                      <a:pt x="764018" y="1417841"/>
                    </a:cubicBezTo>
                    <a:lnTo>
                      <a:pt x="764018" y="1017914"/>
                    </a:lnTo>
                    <a:lnTo>
                      <a:pt x="539645" y="1017930"/>
                    </a:lnTo>
                    <a:cubicBezTo>
                      <a:pt x="695040" y="2793967"/>
                      <a:pt x="850418" y="4570003"/>
                      <a:pt x="1005791" y="6346040"/>
                    </a:cubicBezTo>
                    <a:cubicBezTo>
                      <a:pt x="1018529" y="6491754"/>
                      <a:pt x="910743" y="6620221"/>
                      <a:pt x="765023" y="6632976"/>
                    </a:cubicBezTo>
                    <a:cubicBezTo>
                      <a:pt x="619293" y="6645714"/>
                      <a:pt x="490842" y="6537928"/>
                      <a:pt x="478087" y="6392208"/>
                    </a:cubicBezTo>
                    <a:lnTo>
                      <a:pt x="1023" y="939358"/>
                    </a:lnTo>
                    <a:cubicBezTo>
                      <a:pt x="-11716" y="793639"/>
                      <a:pt x="96076" y="665177"/>
                      <a:pt x="241807" y="652422"/>
                    </a:cubicBezTo>
                    <a:lnTo>
                      <a:pt x="311187" y="674309"/>
                    </a:lnTo>
                    <a:cubicBezTo>
                      <a:pt x="317983" y="665335"/>
                      <a:pt x="326028" y="664770"/>
                      <a:pt x="334193" y="664770"/>
                    </a:cubicBezTo>
                    <a:lnTo>
                      <a:pt x="764018" y="664770"/>
                    </a:lnTo>
                    <a:lnTo>
                      <a:pt x="764018" y="264865"/>
                    </a:lnTo>
                    <a:cubicBezTo>
                      <a:pt x="764018" y="118591"/>
                      <a:pt x="882588" y="0"/>
                      <a:pt x="10288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1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" name="Google Shape;74;p8"/>
            <p:cNvGrpSpPr/>
            <p:nvPr/>
          </p:nvGrpSpPr>
          <p:grpSpPr>
            <a:xfrm>
              <a:off x="0" y="6374086"/>
              <a:ext cx="11401431" cy="237804"/>
              <a:chOff x="0" y="6374086"/>
              <a:chExt cx="11401431" cy="237804"/>
            </a:xfrm>
          </p:grpSpPr>
          <p:sp>
            <p:nvSpPr>
              <p:cNvPr id="75" name="Google Shape;75;p8"/>
              <p:cNvSpPr/>
              <p:nvPr/>
            </p:nvSpPr>
            <p:spPr>
              <a:xfrm>
                <a:off x="0" y="6566170"/>
                <a:ext cx="11311128" cy="4572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1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8"/>
              <p:cNvSpPr/>
              <p:nvPr/>
            </p:nvSpPr>
            <p:spPr>
              <a:xfrm>
                <a:off x="11355711" y="6374086"/>
                <a:ext cx="45720" cy="15544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1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8"/>
              <p:cNvSpPr/>
              <p:nvPr/>
            </p:nvSpPr>
            <p:spPr>
              <a:xfrm>
                <a:off x="11229678" y="6440137"/>
                <a:ext cx="171753" cy="171753"/>
              </a:xfrm>
              <a:prstGeom prst="blockArc">
                <a:avLst>
                  <a:gd name="adj1" fmla="val 21339429"/>
                  <a:gd name="adj2" fmla="val 6091498"/>
                  <a:gd name="adj3" fmla="val 2709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17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tyle slide layout">
  <p:cSld name="2_Style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yle slide layout">
  <p:cSld name="1_Style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1764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1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tyle slide layout">
  <p:cSld name="4_Style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/>
          <p:nvPr/>
        </p:nvSpPr>
        <p:spPr>
          <a:xfrm>
            <a:off x="0" y="0"/>
            <a:ext cx="9569302" cy="6858000"/>
          </a:xfrm>
          <a:custGeom>
            <a:avLst/>
            <a:gdLst/>
            <a:ahLst/>
            <a:cxnLst/>
            <a:rect l="l" t="t" r="r" b="b"/>
            <a:pathLst>
              <a:path w="9703610" h="6858000" extrusionOk="0">
                <a:moveTo>
                  <a:pt x="0" y="0"/>
                </a:moveTo>
                <a:lnTo>
                  <a:pt x="5546070" y="0"/>
                </a:lnTo>
                <a:lnTo>
                  <a:pt x="970361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1568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1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tyle slide layout">
  <p:cSld name="3_Style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>
            <a:spLocks noGrp="1"/>
          </p:cNvSpPr>
          <p:nvPr>
            <p:ph type="pic" idx="2"/>
          </p:nvPr>
        </p:nvSpPr>
        <p:spPr>
          <a:xfrm>
            <a:off x="9178591" y="1010532"/>
            <a:ext cx="2286000" cy="2743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12"/>
          <p:cNvSpPr>
            <a:spLocks noGrp="1"/>
          </p:cNvSpPr>
          <p:nvPr>
            <p:ph type="pic" idx="3"/>
          </p:nvPr>
        </p:nvSpPr>
        <p:spPr>
          <a:xfrm>
            <a:off x="6186490" y="1010532"/>
            <a:ext cx="2286000" cy="2743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6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foi.unizg.hr/sites/default/files/PDF-flip/foi%20international%20brochure/index.htm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hyperlink" Target="mailto:CMP@FOI.HR" TargetMode="External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hyperlink" Target="https://projekti.hr/en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hyperlink" Target="https://todo-project.eu/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hyperlink" Target="https://amed-project.eu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hyperlink" Target="https://teach4edu4-project.eu/en" TargetMode="External"/><Relationship Id="rId5" Type="http://schemas.openxmlformats.org/officeDocument/2006/relationships/image" Target="../media/image10.png"/><Relationship Id="rId15" Type="http://schemas.openxmlformats.org/officeDocument/2006/relationships/hyperlink" Target="https://decision-lab.foi.hr/hela-projekt" TargetMode="External"/><Relationship Id="rId10" Type="http://schemas.openxmlformats.org/officeDocument/2006/relationships/hyperlink" Target="https://rapide-project.eu/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hyperlink" Target="https://orkan.foi.hr/?page_id=3550&amp;lang=hr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/>
          <p:nvPr/>
        </p:nvSpPr>
        <p:spPr>
          <a:xfrm>
            <a:off x="-732595" y="1520290"/>
            <a:ext cx="8034618" cy="5347328"/>
          </a:xfrm>
          <a:custGeom>
            <a:avLst/>
            <a:gdLst/>
            <a:ahLst/>
            <a:cxnLst/>
            <a:rect l="l" t="t" r="r" b="b"/>
            <a:pathLst>
              <a:path w="1134" h="796" extrusionOk="0">
                <a:moveTo>
                  <a:pt x="324" y="1"/>
                </a:moveTo>
                <a:cubicBezTo>
                  <a:pt x="353" y="1"/>
                  <a:pt x="382" y="5"/>
                  <a:pt x="409" y="15"/>
                </a:cubicBezTo>
                <a:cubicBezTo>
                  <a:pt x="400" y="129"/>
                  <a:pt x="400" y="129"/>
                  <a:pt x="400" y="129"/>
                </a:cubicBezTo>
                <a:cubicBezTo>
                  <a:pt x="376" y="122"/>
                  <a:pt x="351" y="121"/>
                  <a:pt x="326" y="122"/>
                </a:cubicBezTo>
                <a:cubicBezTo>
                  <a:pt x="307" y="123"/>
                  <a:pt x="287" y="128"/>
                  <a:pt x="271" y="140"/>
                </a:cubicBezTo>
                <a:cubicBezTo>
                  <a:pt x="257" y="151"/>
                  <a:pt x="248" y="168"/>
                  <a:pt x="244" y="185"/>
                </a:cubicBezTo>
                <a:cubicBezTo>
                  <a:pt x="238" y="208"/>
                  <a:pt x="239" y="232"/>
                  <a:pt x="239" y="255"/>
                </a:cubicBezTo>
                <a:cubicBezTo>
                  <a:pt x="371" y="255"/>
                  <a:pt x="371" y="255"/>
                  <a:pt x="371" y="255"/>
                </a:cubicBezTo>
                <a:cubicBezTo>
                  <a:pt x="371" y="374"/>
                  <a:pt x="371" y="374"/>
                  <a:pt x="371" y="374"/>
                </a:cubicBezTo>
                <a:cubicBezTo>
                  <a:pt x="239" y="374"/>
                  <a:pt x="239" y="374"/>
                  <a:pt x="239" y="374"/>
                </a:cubicBezTo>
                <a:cubicBezTo>
                  <a:pt x="239" y="796"/>
                  <a:pt x="239" y="796"/>
                  <a:pt x="239" y="796"/>
                </a:cubicBezTo>
                <a:cubicBezTo>
                  <a:pt x="88" y="796"/>
                  <a:pt x="88" y="796"/>
                  <a:pt x="88" y="796"/>
                </a:cubicBezTo>
                <a:cubicBezTo>
                  <a:pt x="88" y="374"/>
                  <a:pt x="88" y="374"/>
                  <a:pt x="88" y="374"/>
                </a:cubicBezTo>
                <a:cubicBezTo>
                  <a:pt x="0" y="374"/>
                  <a:pt x="0" y="374"/>
                  <a:pt x="0" y="374"/>
                </a:cubicBezTo>
                <a:cubicBezTo>
                  <a:pt x="0" y="255"/>
                  <a:pt x="0" y="255"/>
                  <a:pt x="0" y="255"/>
                </a:cubicBezTo>
                <a:cubicBezTo>
                  <a:pt x="88" y="255"/>
                  <a:pt x="88" y="255"/>
                  <a:pt x="88" y="255"/>
                </a:cubicBezTo>
                <a:cubicBezTo>
                  <a:pt x="88" y="238"/>
                  <a:pt x="87" y="221"/>
                  <a:pt x="89" y="205"/>
                </a:cubicBezTo>
                <a:cubicBezTo>
                  <a:pt x="92" y="166"/>
                  <a:pt x="101" y="127"/>
                  <a:pt x="120" y="94"/>
                </a:cubicBezTo>
                <a:cubicBezTo>
                  <a:pt x="135" y="68"/>
                  <a:pt x="157" y="46"/>
                  <a:pt x="182" y="31"/>
                </a:cubicBezTo>
                <a:cubicBezTo>
                  <a:pt x="212" y="13"/>
                  <a:pt x="247" y="4"/>
                  <a:pt x="281" y="1"/>
                </a:cubicBezTo>
                <a:cubicBezTo>
                  <a:pt x="296" y="0"/>
                  <a:pt x="310" y="0"/>
                  <a:pt x="324" y="1"/>
                </a:cubicBezTo>
                <a:close/>
                <a:moveTo>
                  <a:pt x="849" y="528"/>
                </a:moveTo>
                <a:cubicBezTo>
                  <a:pt x="849" y="645"/>
                  <a:pt x="754" y="740"/>
                  <a:pt x="637" y="740"/>
                </a:cubicBezTo>
                <a:cubicBezTo>
                  <a:pt x="520" y="740"/>
                  <a:pt x="425" y="645"/>
                  <a:pt x="425" y="528"/>
                </a:cubicBezTo>
                <a:cubicBezTo>
                  <a:pt x="425" y="411"/>
                  <a:pt x="520" y="316"/>
                  <a:pt x="637" y="316"/>
                </a:cubicBezTo>
                <a:cubicBezTo>
                  <a:pt x="754" y="316"/>
                  <a:pt x="849" y="411"/>
                  <a:pt x="849" y="528"/>
                </a:cubicBezTo>
                <a:close/>
                <a:moveTo>
                  <a:pt x="725" y="528"/>
                </a:moveTo>
                <a:cubicBezTo>
                  <a:pt x="725" y="480"/>
                  <a:pt x="686" y="441"/>
                  <a:pt x="637" y="441"/>
                </a:cubicBezTo>
                <a:cubicBezTo>
                  <a:pt x="589" y="441"/>
                  <a:pt x="550" y="480"/>
                  <a:pt x="550" y="528"/>
                </a:cubicBezTo>
                <a:cubicBezTo>
                  <a:pt x="550" y="576"/>
                  <a:pt x="589" y="616"/>
                  <a:pt x="637" y="616"/>
                </a:cubicBezTo>
                <a:cubicBezTo>
                  <a:pt x="686" y="616"/>
                  <a:pt x="725" y="576"/>
                  <a:pt x="725" y="528"/>
                </a:cubicBezTo>
                <a:close/>
                <a:moveTo>
                  <a:pt x="969" y="796"/>
                </a:moveTo>
                <a:cubicBezTo>
                  <a:pt x="1121" y="796"/>
                  <a:pt x="1121" y="796"/>
                  <a:pt x="1121" y="796"/>
                </a:cubicBezTo>
                <a:cubicBezTo>
                  <a:pt x="1121" y="259"/>
                  <a:pt x="1121" y="259"/>
                  <a:pt x="1121" y="259"/>
                </a:cubicBezTo>
                <a:cubicBezTo>
                  <a:pt x="969" y="259"/>
                  <a:pt x="969" y="259"/>
                  <a:pt x="969" y="259"/>
                </a:cubicBezTo>
                <a:lnTo>
                  <a:pt x="969" y="796"/>
                </a:lnTo>
                <a:close/>
                <a:moveTo>
                  <a:pt x="1046" y="188"/>
                </a:moveTo>
                <a:cubicBezTo>
                  <a:pt x="1095" y="188"/>
                  <a:pt x="1134" y="148"/>
                  <a:pt x="1134" y="100"/>
                </a:cubicBezTo>
                <a:cubicBezTo>
                  <a:pt x="1134" y="52"/>
                  <a:pt x="1095" y="13"/>
                  <a:pt x="1046" y="13"/>
                </a:cubicBezTo>
                <a:cubicBezTo>
                  <a:pt x="998" y="13"/>
                  <a:pt x="959" y="52"/>
                  <a:pt x="959" y="100"/>
                </a:cubicBezTo>
                <a:cubicBezTo>
                  <a:pt x="959" y="148"/>
                  <a:pt x="998" y="188"/>
                  <a:pt x="1046" y="188"/>
                </a:cubicBezTo>
                <a:close/>
              </a:path>
            </a:pathLst>
          </a:custGeom>
          <a:solidFill>
            <a:srgbClr val="D8D8D8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6" marR="0" lvl="0" indent="-151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7"/>
              <a:buFont typeface="Arial"/>
              <a:buNone/>
            </a:pPr>
            <a:endParaRPr sz="2117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6" marR="0" lvl="0" indent="-151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7"/>
              <a:buFont typeface="Arial"/>
              <a:buNone/>
            </a:pPr>
            <a:endParaRPr sz="2117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6" marR="0" lvl="0" indent="-151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7"/>
              <a:buFont typeface="Arial"/>
              <a:buNone/>
            </a:pPr>
            <a:endParaRPr sz="2117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6" marR="0" lvl="0" indent="-151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7"/>
              <a:buFont typeface="Arial"/>
              <a:buNone/>
            </a:pPr>
            <a:endParaRPr sz="2117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6" marR="0" lvl="0" indent="-151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7"/>
              <a:buFont typeface="Arial"/>
              <a:buNone/>
            </a:pPr>
            <a:endParaRPr sz="2117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6" marR="0" lvl="0" indent="-151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7"/>
              <a:buFont typeface="Arial"/>
              <a:buNone/>
            </a:pPr>
            <a:endParaRPr sz="2117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6" marR="0" lvl="0" indent="-151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7"/>
              <a:buFont typeface="Arial"/>
              <a:buNone/>
            </a:pPr>
            <a:endParaRPr sz="2117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6" marR="0" lvl="0" indent="-151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7"/>
              <a:buFont typeface="Arial"/>
              <a:buNone/>
            </a:pPr>
            <a:endParaRPr sz="2117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6" marR="0" lvl="0" indent="-151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7"/>
              <a:buFont typeface="Arial"/>
              <a:buNone/>
            </a:pPr>
            <a:endParaRPr sz="2117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6" marR="0" lvl="0" indent="-151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7"/>
              <a:buFont typeface="Arial"/>
              <a:buNone/>
            </a:pPr>
            <a:endParaRPr sz="2117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6" marR="0" lvl="0" indent="-151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7"/>
              <a:buFont typeface="Arial"/>
              <a:buNone/>
            </a:pPr>
            <a:endParaRPr sz="2117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6" marR="0" lvl="0" indent="-151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7"/>
              <a:buFont typeface="Arial"/>
              <a:buNone/>
            </a:pPr>
            <a:endParaRPr sz="2117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6" marR="0" lvl="0" indent="-151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7"/>
              <a:buFont typeface="Arial"/>
              <a:buNone/>
            </a:pPr>
            <a:endParaRPr sz="2117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6" marR="0" lvl="0" indent="-151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7"/>
              <a:buFont typeface="Arial"/>
              <a:buNone/>
            </a:pPr>
            <a:endParaRPr sz="2117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6" marR="0" lvl="0" indent="-151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7"/>
              <a:buFont typeface="Arial"/>
              <a:buNone/>
            </a:pPr>
            <a:endParaRPr sz="2117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6" marR="0" lvl="0" indent="-151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7"/>
              <a:buFont typeface="Arial"/>
              <a:buNone/>
            </a:pPr>
            <a:endParaRPr sz="2117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9"/>
          <p:cNvSpPr/>
          <p:nvPr/>
        </p:nvSpPr>
        <p:spPr>
          <a:xfrm>
            <a:off x="2727539" y="1731696"/>
            <a:ext cx="3999965" cy="2811592"/>
          </a:xfrm>
          <a:custGeom>
            <a:avLst/>
            <a:gdLst/>
            <a:ahLst/>
            <a:cxnLst/>
            <a:rect l="l" t="t" r="r" b="b"/>
            <a:pathLst>
              <a:path w="1134" h="796" extrusionOk="0">
                <a:moveTo>
                  <a:pt x="324" y="1"/>
                </a:moveTo>
                <a:cubicBezTo>
                  <a:pt x="353" y="1"/>
                  <a:pt x="382" y="5"/>
                  <a:pt x="409" y="15"/>
                </a:cubicBezTo>
                <a:cubicBezTo>
                  <a:pt x="400" y="129"/>
                  <a:pt x="400" y="129"/>
                  <a:pt x="400" y="129"/>
                </a:cubicBezTo>
                <a:cubicBezTo>
                  <a:pt x="376" y="122"/>
                  <a:pt x="351" y="121"/>
                  <a:pt x="326" y="122"/>
                </a:cubicBezTo>
                <a:cubicBezTo>
                  <a:pt x="307" y="123"/>
                  <a:pt x="287" y="128"/>
                  <a:pt x="271" y="140"/>
                </a:cubicBezTo>
                <a:cubicBezTo>
                  <a:pt x="257" y="151"/>
                  <a:pt x="248" y="168"/>
                  <a:pt x="244" y="185"/>
                </a:cubicBezTo>
                <a:cubicBezTo>
                  <a:pt x="238" y="208"/>
                  <a:pt x="239" y="232"/>
                  <a:pt x="239" y="255"/>
                </a:cubicBezTo>
                <a:cubicBezTo>
                  <a:pt x="371" y="255"/>
                  <a:pt x="371" y="255"/>
                  <a:pt x="371" y="255"/>
                </a:cubicBezTo>
                <a:cubicBezTo>
                  <a:pt x="371" y="374"/>
                  <a:pt x="371" y="374"/>
                  <a:pt x="371" y="374"/>
                </a:cubicBezTo>
                <a:cubicBezTo>
                  <a:pt x="239" y="374"/>
                  <a:pt x="239" y="374"/>
                  <a:pt x="239" y="374"/>
                </a:cubicBezTo>
                <a:cubicBezTo>
                  <a:pt x="239" y="796"/>
                  <a:pt x="239" y="796"/>
                  <a:pt x="239" y="796"/>
                </a:cubicBezTo>
                <a:cubicBezTo>
                  <a:pt x="88" y="796"/>
                  <a:pt x="88" y="796"/>
                  <a:pt x="88" y="796"/>
                </a:cubicBezTo>
                <a:cubicBezTo>
                  <a:pt x="88" y="374"/>
                  <a:pt x="88" y="374"/>
                  <a:pt x="88" y="374"/>
                </a:cubicBezTo>
                <a:cubicBezTo>
                  <a:pt x="0" y="374"/>
                  <a:pt x="0" y="374"/>
                  <a:pt x="0" y="374"/>
                </a:cubicBezTo>
                <a:cubicBezTo>
                  <a:pt x="0" y="255"/>
                  <a:pt x="0" y="255"/>
                  <a:pt x="0" y="255"/>
                </a:cubicBezTo>
                <a:cubicBezTo>
                  <a:pt x="88" y="255"/>
                  <a:pt x="88" y="255"/>
                  <a:pt x="88" y="255"/>
                </a:cubicBezTo>
                <a:cubicBezTo>
                  <a:pt x="88" y="238"/>
                  <a:pt x="87" y="221"/>
                  <a:pt x="89" y="205"/>
                </a:cubicBezTo>
                <a:cubicBezTo>
                  <a:pt x="92" y="166"/>
                  <a:pt x="101" y="127"/>
                  <a:pt x="120" y="94"/>
                </a:cubicBezTo>
                <a:cubicBezTo>
                  <a:pt x="135" y="68"/>
                  <a:pt x="157" y="46"/>
                  <a:pt x="182" y="31"/>
                </a:cubicBezTo>
                <a:cubicBezTo>
                  <a:pt x="212" y="13"/>
                  <a:pt x="247" y="4"/>
                  <a:pt x="281" y="1"/>
                </a:cubicBezTo>
                <a:cubicBezTo>
                  <a:pt x="296" y="0"/>
                  <a:pt x="310" y="0"/>
                  <a:pt x="324" y="1"/>
                </a:cubicBezTo>
                <a:close/>
                <a:moveTo>
                  <a:pt x="849" y="528"/>
                </a:moveTo>
                <a:cubicBezTo>
                  <a:pt x="849" y="645"/>
                  <a:pt x="754" y="740"/>
                  <a:pt x="637" y="740"/>
                </a:cubicBezTo>
                <a:cubicBezTo>
                  <a:pt x="520" y="740"/>
                  <a:pt x="425" y="645"/>
                  <a:pt x="425" y="528"/>
                </a:cubicBezTo>
                <a:cubicBezTo>
                  <a:pt x="425" y="411"/>
                  <a:pt x="520" y="316"/>
                  <a:pt x="637" y="316"/>
                </a:cubicBezTo>
                <a:cubicBezTo>
                  <a:pt x="754" y="316"/>
                  <a:pt x="849" y="411"/>
                  <a:pt x="849" y="528"/>
                </a:cubicBezTo>
                <a:close/>
                <a:moveTo>
                  <a:pt x="725" y="528"/>
                </a:moveTo>
                <a:cubicBezTo>
                  <a:pt x="725" y="480"/>
                  <a:pt x="686" y="441"/>
                  <a:pt x="637" y="441"/>
                </a:cubicBezTo>
                <a:cubicBezTo>
                  <a:pt x="589" y="441"/>
                  <a:pt x="550" y="480"/>
                  <a:pt x="550" y="528"/>
                </a:cubicBezTo>
                <a:cubicBezTo>
                  <a:pt x="550" y="576"/>
                  <a:pt x="589" y="616"/>
                  <a:pt x="637" y="616"/>
                </a:cubicBezTo>
                <a:cubicBezTo>
                  <a:pt x="686" y="616"/>
                  <a:pt x="725" y="576"/>
                  <a:pt x="725" y="528"/>
                </a:cubicBezTo>
                <a:close/>
                <a:moveTo>
                  <a:pt x="969" y="796"/>
                </a:moveTo>
                <a:cubicBezTo>
                  <a:pt x="1121" y="796"/>
                  <a:pt x="1121" y="796"/>
                  <a:pt x="1121" y="796"/>
                </a:cubicBezTo>
                <a:cubicBezTo>
                  <a:pt x="1121" y="259"/>
                  <a:pt x="1121" y="259"/>
                  <a:pt x="1121" y="259"/>
                </a:cubicBezTo>
                <a:cubicBezTo>
                  <a:pt x="969" y="259"/>
                  <a:pt x="969" y="259"/>
                  <a:pt x="969" y="259"/>
                </a:cubicBezTo>
                <a:lnTo>
                  <a:pt x="969" y="796"/>
                </a:lnTo>
                <a:close/>
                <a:moveTo>
                  <a:pt x="1046" y="188"/>
                </a:moveTo>
                <a:cubicBezTo>
                  <a:pt x="1095" y="188"/>
                  <a:pt x="1134" y="148"/>
                  <a:pt x="1134" y="100"/>
                </a:cubicBezTo>
                <a:cubicBezTo>
                  <a:pt x="1134" y="52"/>
                  <a:pt x="1095" y="13"/>
                  <a:pt x="1046" y="13"/>
                </a:cubicBezTo>
                <a:cubicBezTo>
                  <a:pt x="998" y="13"/>
                  <a:pt x="959" y="52"/>
                  <a:pt x="959" y="100"/>
                </a:cubicBezTo>
                <a:cubicBezTo>
                  <a:pt x="959" y="148"/>
                  <a:pt x="998" y="188"/>
                  <a:pt x="1046" y="188"/>
                </a:cubicBezTo>
                <a:close/>
              </a:path>
            </a:pathLst>
          </a:custGeom>
          <a:solidFill>
            <a:srgbClr val="CF003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17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9"/>
          <p:cNvSpPr/>
          <p:nvPr/>
        </p:nvSpPr>
        <p:spPr>
          <a:xfrm>
            <a:off x="11878555" y="1731696"/>
            <a:ext cx="313447" cy="1899053"/>
          </a:xfrm>
          <a:prstGeom prst="rect">
            <a:avLst/>
          </a:prstGeom>
          <a:solidFill>
            <a:srgbClr val="CE00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1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9"/>
          <p:cNvSpPr/>
          <p:nvPr/>
        </p:nvSpPr>
        <p:spPr>
          <a:xfrm>
            <a:off x="11878554" y="3630750"/>
            <a:ext cx="313447" cy="1899053"/>
          </a:xfrm>
          <a:prstGeom prst="rect">
            <a:avLst/>
          </a:prstGeom>
          <a:solidFill>
            <a:srgbClr val="333F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1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3813" y="819158"/>
            <a:ext cx="2685927" cy="268592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8879" y="3770624"/>
            <a:ext cx="2680859" cy="267833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9"/>
          <p:cNvSpPr txBox="1"/>
          <p:nvPr/>
        </p:nvSpPr>
        <p:spPr>
          <a:xfrm>
            <a:off x="2809057" y="4704591"/>
            <a:ext cx="813986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RESEARCH | PROJECTS | EXCELLENCE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593FC7BE-CAFC-4B95-A934-17CECBA1A5E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18036" r="18036"/>
          <a:stretch>
            <a:fillRect/>
          </a:stretch>
        </p:blipFill>
        <p:spPr/>
      </p:pic>
      <p:sp>
        <p:nvSpPr>
          <p:cNvPr id="5" name="Google Shape;365;p45">
            <a:extLst>
              <a:ext uri="{FF2B5EF4-FFF2-40B4-BE49-F238E27FC236}">
                <a16:creationId xmlns:a16="http://schemas.microsoft.com/office/drawing/2014/main" id="{3615CE6C-7290-4345-8BF2-F1C2F5EFE038}"/>
              </a:ext>
            </a:extLst>
          </p:cNvPr>
          <p:cNvSpPr txBox="1"/>
          <p:nvPr/>
        </p:nvSpPr>
        <p:spPr>
          <a:xfrm>
            <a:off x="7029255" y="121995"/>
            <a:ext cx="4923934" cy="151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r-HR" sz="3600" b="1" i="0" u="none" strike="noStrike" kern="0" cap="none" spc="0" normalizeH="0" baseline="0" noProof="0" dirty="0">
                <a:ln>
                  <a:noFill/>
                </a:ln>
                <a:solidFill>
                  <a:srgbClr val="CE003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OTHER BILATERAL AGREEMENTS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CE003D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70F03-2B3C-4F6D-B7D4-1EB276AB4423}"/>
              </a:ext>
            </a:extLst>
          </p:cNvPr>
          <p:cNvSpPr txBox="1"/>
          <p:nvPr/>
        </p:nvSpPr>
        <p:spPr>
          <a:xfrm>
            <a:off x="7313630" y="1432874"/>
            <a:ext cx="4736968" cy="489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/>
              <a:t>Carlow University, </a:t>
            </a:r>
            <a:r>
              <a:rPr lang="hr-HR" b="1" dirty="0"/>
              <a:t>USA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/>
              <a:t>Kyrgyz State University of Construction Transport and Architecture, </a:t>
            </a:r>
            <a:r>
              <a:rPr lang="hr-HR" b="1" dirty="0"/>
              <a:t>Kyrgyzstan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/>
              <a:t>Leibniz Institute for Psychology Information (ZPID)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/>
              <a:t>National Taipei University of Nursing and Health Sciences, </a:t>
            </a:r>
            <a:r>
              <a:rPr lang="hr-HR" b="1" dirty="0"/>
              <a:t>Taiwan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/>
              <a:t>National Taiwan University, Department of Computer Science and Information Engineering, </a:t>
            </a:r>
            <a:r>
              <a:rPr lang="hr-HR" b="1" dirty="0"/>
              <a:t>Taiwan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/>
              <a:t>Talas State University, </a:t>
            </a:r>
            <a:r>
              <a:rPr lang="hr-HR" b="1" dirty="0"/>
              <a:t>Kyrgyzstan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/>
              <a:t>University of Belgrade, Faculty of Organisational Sciences, </a:t>
            </a:r>
            <a:r>
              <a:rPr lang="hr-HR" b="1" dirty="0"/>
              <a:t>Serbia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/>
              <a:t>University of Central Florida, </a:t>
            </a:r>
            <a:r>
              <a:rPr lang="hr-HR" b="1" dirty="0"/>
              <a:t>USA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/>
              <a:t>University of Cincinnati, </a:t>
            </a:r>
            <a:r>
              <a:rPr lang="hr-HR" b="1" dirty="0"/>
              <a:t>USA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/>
              <a:t>University of Shkodra „Luigj Gurakuqi“/ Universiteti i Shkodrës "Luigj Gurakuqi", </a:t>
            </a:r>
            <a:r>
              <a:rPr lang="hr-HR" b="1" dirty="0"/>
              <a:t>Albania</a:t>
            </a:r>
          </a:p>
        </p:txBody>
      </p:sp>
    </p:spTree>
    <p:extLst>
      <p:ext uri="{BB962C8B-B14F-4D97-AF65-F5344CB8AC3E}">
        <p14:creationId xmlns:p14="http://schemas.microsoft.com/office/powerpoint/2010/main" val="324006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rch, silhouette&#10;&#10;Description automatically generated">
            <a:extLst>
              <a:ext uri="{FF2B5EF4-FFF2-40B4-BE49-F238E27FC236}">
                <a16:creationId xmlns:a16="http://schemas.microsoft.com/office/drawing/2014/main" id="{43C4CE0E-14D8-4266-8902-B555FE4D9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103" y="518160"/>
            <a:ext cx="6542857" cy="6339840"/>
          </a:xfrm>
          <a:prstGeom prst="rect">
            <a:avLst/>
          </a:prstGeom>
        </p:spPr>
      </p:pic>
      <p:sp>
        <p:nvSpPr>
          <p:cNvPr id="6" name="Google Shape;365;p45">
            <a:extLst>
              <a:ext uri="{FF2B5EF4-FFF2-40B4-BE49-F238E27FC236}">
                <a16:creationId xmlns:a16="http://schemas.microsoft.com/office/drawing/2014/main" id="{7DDD5798-0815-4834-9066-6FF638F21DEB}"/>
              </a:ext>
            </a:extLst>
          </p:cNvPr>
          <p:cNvSpPr txBox="1"/>
          <p:nvPr/>
        </p:nvSpPr>
        <p:spPr>
          <a:xfrm>
            <a:off x="7408840" y="4665354"/>
            <a:ext cx="4783160" cy="1439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r-HR" sz="54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NEWS UPDATE IN 2020/2021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388241-B42B-4F80-A77F-E2A0D34D96C2}"/>
              </a:ext>
            </a:extLst>
          </p:cNvPr>
          <p:cNvSpPr txBox="1"/>
          <p:nvPr/>
        </p:nvSpPr>
        <p:spPr>
          <a:xfrm>
            <a:off x="121920" y="2049501"/>
            <a:ext cx="661313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>
                <a:solidFill>
                  <a:srgbClr val="CE003D"/>
                </a:solidFill>
              </a:rPr>
              <a:t>FOI BECAME PARTNER IN CEEPUS NETWORK </a:t>
            </a:r>
          </a:p>
          <a:p>
            <a:r>
              <a:rPr lang="hr-HR" sz="1600" dirty="0"/>
              <a:t>„Application and adaptation for e-learning systems in the field of industrial engineering in the Central European region”</a:t>
            </a:r>
          </a:p>
          <a:p>
            <a:endParaRPr lang="hr-HR" sz="1600" dirty="0"/>
          </a:p>
          <a:p>
            <a:endParaRPr lang="hr-HR" sz="1600" dirty="0"/>
          </a:p>
          <a:p>
            <a:endParaRPr lang="hr-HR" sz="2200" dirty="0"/>
          </a:p>
          <a:p>
            <a:r>
              <a:rPr lang="hr-HR" sz="2200" b="1" dirty="0">
                <a:solidFill>
                  <a:srgbClr val="CE003D"/>
                </a:solidFill>
              </a:rPr>
              <a:t>FOI SIGNED 4 NEW ERASMUS+ AGREEMENTS</a:t>
            </a:r>
            <a:endParaRPr lang="hr-HR" sz="2200" dirty="0"/>
          </a:p>
          <a:p>
            <a:pPr marL="285750" lvl="8" indent="-285750">
              <a:buFont typeface="Arial" panose="020B0604020202020204" pitchFamily="34" charset="0"/>
              <a:buChar char="•"/>
            </a:pPr>
            <a:r>
              <a:rPr lang="hr-HR" sz="1600" dirty="0"/>
              <a:t>Karlsruhe Institute of Technology, Germany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hr-HR" sz="1600" dirty="0"/>
              <a:t>University of Deusto, Spain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hr-HR" sz="1600" dirty="0"/>
              <a:t>University of Oulu, Finland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hr-HR" sz="1600" dirty="0"/>
              <a:t>Koç University Instanbul, Turkey </a:t>
            </a:r>
          </a:p>
        </p:txBody>
      </p:sp>
    </p:spTree>
    <p:extLst>
      <p:ext uri="{BB962C8B-B14F-4D97-AF65-F5344CB8AC3E}">
        <p14:creationId xmlns:p14="http://schemas.microsoft.com/office/powerpoint/2010/main" val="379520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hlinkClick r:id="rId2"/>
            <a:extLst>
              <a:ext uri="{FF2B5EF4-FFF2-40B4-BE49-F238E27FC236}">
                <a16:creationId xmlns:a16="http://schemas.microsoft.com/office/drawing/2014/main" id="{7A2AEC34-8A5D-464C-81A7-0F6DDBCC3E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41" r="1" b="1"/>
          <a:stretch/>
        </p:blipFill>
        <p:spPr>
          <a:xfrm>
            <a:off x="3" y="10"/>
            <a:ext cx="6569477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zervirano mjesto broja slajda 1">
            <a:extLst>
              <a:ext uri="{FF2B5EF4-FFF2-40B4-BE49-F238E27FC236}">
                <a16:creationId xmlns:a16="http://schemas.microsoft.com/office/drawing/2014/main" id="{157FBF90-22BE-4376-8518-B59AB7B85B5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hr-HR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552466D1-C3AD-401E-B286-ECA70FF05687}"/>
              </a:ext>
            </a:extLst>
          </p:cNvPr>
          <p:cNvSpPr txBox="1"/>
          <p:nvPr/>
        </p:nvSpPr>
        <p:spPr>
          <a:xfrm>
            <a:off x="6569482" y="3530961"/>
            <a:ext cx="5622518" cy="1169551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chemeClr val="tx1"/>
                </a:solidFill>
                <a:latin typeface="+mj-lt"/>
                <a:cs typeface="Rubik" pitchFamily="2" charset="-79"/>
              </a:rPr>
              <a:t>Intended</a:t>
            </a:r>
            <a:r>
              <a:rPr lang="hr-HR" dirty="0">
                <a:solidFill>
                  <a:schemeClr val="tx1"/>
                </a:solidFill>
                <a:latin typeface="+mj-lt"/>
                <a:cs typeface="Rubik" pitchFamily="2" charset="-79"/>
              </a:rPr>
              <a:t> for </a:t>
            </a:r>
            <a:r>
              <a:rPr lang="hr-HR" dirty="0" err="1">
                <a:solidFill>
                  <a:srgbClr val="CE003D"/>
                </a:solidFill>
                <a:latin typeface="+mj-lt"/>
                <a:cs typeface="Rubik" pitchFamily="2" charset="-79"/>
              </a:rPr>
              <a:t>international</a:t>
            </a:r>
            <a:r>
              <a:rPr lang="hr-HR" dirty="0">
                <a:solidFill>
                  <a:srgbClr val="CE003D"/>
                </a:solidFill>
                <a:latin typeface="+mj-lt"/>
                <a:cs typeface="Rubik" pitchFamily="2" charset="-79"/>
              </a:rPr>
              <a:t> </a:t>
            </a:r>
            <a:r>
              <a:rPr lang="hr-HR" dirty="0" err="1">
                <a:solidFill>
                  <a:srgbClr val="CE003D"/>
                </a:solidFill>
                <a:latin typeface="+mj-lt"/>
                <a:cs typeface="Rubik" pitchFamily="2" charset="-79"/>
              </a:rPr>
              <a:t>students</a:t>
            </a:r>
            <a:r>
              <a:rPr lang="hr-HR" dirty="0">
                <a:solidFill>
                  <a:srgbClr val="CE003D"/>
                </a:solidFill>
                <a:latin typeface="+mj-lt"/>
                <a:cs typeface="Rubik" pitchFamily="2" charset="-79"/>
              </a:rPr>
              <a:t> </a:t>
            </a:r>
            <a:r>
              <a:rPr lang="hr-HR" dirty="0" err="1">
                <a:solidFill>
                  <a:schemeClr val="tx1"/>
                </a:solidFill>
                <a:latin typeface="+mj-lt"/>
                <a:cs typeface="Rubik" pitchFamily="2" charset="-79"/>
              </a:rPr>
              <a:t>who</a:t>
            </a:r>
            <a:r>
              <a:rPr lang="hr-HR" dirty="0">
                <a:solidFill>
                  <a:schemeClr val="tx1"/>
                </a:solidFill>
                <a:latin typeface="+mj-lt"/>
                <a:cs typeface="Rubik" pitchFamily="2" charset="-79"/>
              </a:rPr>
              <a:t> </a:t>
            </a:r>
            <a:r>
              <a:rPr lang="hr-HR" dirty="0" err="1">
                <a:solidFill>
                  <a:schemeClr val="tx1"/>
                </a:solidFill>
                <a:latin typeface="+mj-lt"/>
                <a:cs typeface="Rubik" pitchFamily="2" charset="-79"/>
              </a:rPr>
              <a:t>decided</a:t>
            </a:r>
            <a:r>
              <a:rPr lang="hr-HR" dirty="0">
                <a:solidFill>
                  <a:schemeClr val="tx1"/>
                </a:solidFill>
                <a:latin typeface="+mj-lt"/>
                <a:cs typeface="Rubik" pitchFamily="2" charset="-79"/>
              </a:rPr>
              <a:t> to study at FOI </a:t>
            </a:r>
            <a:r>
              <a:rPr lang="hr-HR" dirty="0" err="1">
                <a:solidFill>
                  <a:schemeClr val="tx1"/>
                </a:solidFill>
                <a:latin typeface="+mj-lt"/>
                <a:cs typeface="Rubik" pitchFamily="2" charset="-79"/>
              </a:rPr>
              <a:t>by</a:t>
            </a:r>
            <a:r>
              <a:rPr lang="hr-HR" dirty="0">
                <a:solidFill>
                  <a:schemeClr val="tx1"/>
                </a:solidFill>
                <a:latin typeface="+mj-lt"/>
                <a:cs typeface="Rubik" pitchFamily="2" charset="-79"/>
              </a:rPr>
              <a:t> </a:t>
            </a:r>
            <a:r>
              <a:rPr lang="hr-HR" dirty="0" err="1">
                <a:solidFill>
                  <a:schemeClr val="tx1"/>
                </a:solidFill>
                <a:latin typeface="+mj-lt"/>
                <a:cs typeface="Rubik" pitchFamily="2" charset="-79"/>
              </a:rPr>
              <a:t>joining</a:t>
            </a:r>
            <a:r>
              <a:rPr lang="hr-HR" dirty="0">
                <a:solidFill>
                  <a:schemeClr val="tx1"/>
                </a:solidFill>
                <a:latin typeface="+mj-lt"/>
                <a:cs typeface="Rubik" pitchFamily="2" charset="-79"/>
              </a:rPr>
              <a:t> </a:t>
            </a:r>
            <a:r>
              <a:rPr lang="hr-HR" dirty="0" err="1">
                <a:solidFill>
                  <a:schemeClr val="tx1"/>
                </a:solidFill>
                <a:latin typeface="+mj-lt"/>
                <a:cs typeface="Rubik" pitchFamily="2" charset="-79"/>
              </a:rPr>
              <a:t>an</a:t>
            </a:r>
            <a:r>
              <a:rPr lang="hr-HR" dirty="0">
                <a:solidFill>
                  <a:schemeClr val="tx1"/>
                </a:solidFill>
                <a:latin typeface="+mj-lt"/>
                <a:cs typeface="Rubik" pitchFamily="2" charset="-79"/>
              </a:rPr>
              <a:t> </a:t>
            </a:r>
            <a:r>
              <a:rPr lang="hr-HR" dirty="0" err="1">
                <a:solidFill>
                  <a:schemeClr val="tx1"/>
                </a:solidFill>
                <a:latin typeface="+mj-lt"/>
                <a:cs typeface="Rubik" pitchFamily="2" charset="-79"/>
              </a:rPr>
              <a:t>exchange</a:t>
            </a:r>
            <a:r>
              <a:rPr lang="hr-HR" dirty="0">
                <a:solidFill>
                  <a:schemeClr val="tx1"/>
                </a:solidFill>
                <a:latin typeface="+mj-lt"/>
                <a:cs typeface="Rubik" pitchFamily="2" charset="-79"/>
              </a:rPr>
              <a:t> programme </a:t>
            </a:r>
            <a:r>
              <a:rPr lang="hr-HR" dirty="0" err="1">
                <a:solidFill>
                  <a:schemeClr val="tx1"/>
                </a:solidFill>
                <a:latin typeface="+mj-lt"/>
                <a:cs typeface="Rubik" pitchFamily="2" charset="-79"/>
              </a:rPr>
              <a:t>or</a:t>
            </a:r>
            <a:r>
              <a:rPr lang="hr-HR" dirty="0">
                <a:solidFill>
                  <a:schemeClr val="tx1"/>
                </a:solidFill>
                <a:latin typeface="+mj-lt"/>
                <a:cs typeface="Rubik" pitchFamily="2" charset="-79"/>
              </a:rPr>
              <a:t> as free </a:t>
            </a:r>
            <a:r>
              <a:rPr lang="hr-HR" dirty="0" err="1">
                <a:solidFill>
                  <a:schemeClr val="tx1"/>
                </a:solidFill>
                <a:latin typeface="+mj-lt"/>
                <a:cs typeface="Rubik" pitchFamily="2" charset="-79"/>
              </a:rPr>
              <a:t>movers</a:t>
            </a:r>
            <a:r>
              <a:rPr lang="hr-HR" dirty="0">
                <a:solidFill>
                  <a:schemeClr val="tx1"/>
                </a:solidFill>
                <a:latin typeface="+mj-lt"/>
                <a:cs typeface="Rubik" pitchFamily="2" charset="-79"/>
              </a:rPr>
              <a:t>.</a:t>
            </a:r>
          </a:p>
          <a:p>
            <a:r>
              <a:rPr lang="hr-HR" dirty="0">
                <a:solidFill>
                  <a:schemeClr val="tx1"/>
                </a:solidFill>
                <a:latin typeface="+mj-lt"/>
                <a:cs typeface="Rubik" pitchFamily="2" charset="-79"/>
              </a:rPr>
              <a:t> </a:t>
            </a:r>
          </a:p>
          <a:p>
            <a:r>
              <a:rPr lang="hr-HR" dirty="0" err="1">
                <a:solidFill>
                  <a:schemeClr val="tx1"/>
                </a:solidFill>
                <a:latin typeface="+mj-lt"/>
                <a:cs typeface="Rubik" pitchFamily="2" charset="-79"/>
              </a:rPr>
              <a:t>It</a:t>
            </a:r>
            <a:r>
              <a:rPr lang="hr-HR" dirty="0">
                <a:solidFill>
                  <a:schemeClr val="tx1"/>
                </a:solidFill>
                <a:latin typeface="+mj-lt"/>
                <a:cs typeface="Rubik" pitchFamily="2" charset="-79"/>
              </a:rPr>
              <a:t> </a:t>
            </a:r>
            <a:r>
              <a:rPr lang="hr-HR" dirty="0" err="1">
                <a:solidFill>
                  <a:schemeClr val="tx1"/>
                </a:solidFill>
                <a:latin typeface="+mj-lt"/>
                <a:cs typeface="Rubik" pitchFamily="2" charset="-79"/>
              </a:rPr>
              <a:t>is</a:t>
            </a:r>
            <a:r>
              <a:rPr lang="hr-HR" dirty="0">
                <a:solidFill>
                  <a:schemeClr val="tx1"/>
                </a:solidFill>
                <a:latin typeface="+mj-lt"/>
                <a:cs typeface="Rubik" pitchFamily="2" charset="-79"/>
              </a:rPr>
              <a:t> </a:t>
            </a:r>
            <a:r>
              <a:rPr lang="hr-HR" dirty="0" err="1">
                <a:solidFill>
                  <a:schemeClr val="tx1"/>
                </a:solidFill>
                <a:latin typeface="+mj-lt"/>
                <a:cs typeface="Rubik" pitchFamily="2" charset="-79"/>
              </a:rPr>
              <a:t>designed</a:t>
            </a:r>
            <a:r>
              <a:rPr lang="hr-HR" dirty="0">
                <a:solidFill>
                  <a:schemeClr val="tx1"/>
                </a:solidFill>
                <a:latin typeface="+mj-lt"/>
                <a:cs typeface="Rubik" pitchFamily="2" charset="-79"/>
              </a:rPr>
              <a:t> to make </a:t>
            </a:r>
            <a:r>
              <a:rPr lang="hr-HR" dirty="0" err="1">
                <a:solidFill>
                  <a:schemeClr val="tx1"/>
                </a:solidFill>
                <a:latin typeface="+mj-lt"/>
                <a:cs typeface="Rubik" pitchFamily="2" charset="-79"/>
              </a:rPr>
              <a:t>your</a:t>
            </a:r>
            <a:r>
              <a:rPr lang="hr-HR" dirty="0">
                <a:solidFill>
                  <a:schemeClr val="tx1"/>
                </a:solidFill>
                <a:latin typeface="+mj-lt"/>
                <a:cs typeface="Rubik" pitchFamily="2" charset="-79"/>
              </a:rPr>
              <a:t> </a:t>
            </a:r>
            <a:r>
              <a:rPr lang="hr-HR" dirty="0" err="1">
                <a:solidFill>
                  <a:schemeClr val="tx1"/>
                </a:solidFill>
                <a:latin typeface="+mj-lt"/>
                <a:cs typeface="Rubik" pitchFamily="2" charset="-79"/>
              </a:rPr>
              <a:t>international</a:t>
            </a:r>
            <a:r>
              <a:rPr lang="hr-HR" dirty="0">
                <a:solidFill>
                  <a:schemeClr val="tx1"/>
                </a:solidFill>
                <a:latin typeface="+mj-lt"/>
                <a:cs typeface="Rubik" pitchFamily="2" charset="-79"/>
              </a:rPr>
              <a:t> </a:t>
            </a:r>
            <a:r>
              <a:rPr lang="hr-HR" dirty="0" err="1">
                <a:solidFill>
                  <a:schemeClr val="tx1"/>
                </a:solidFill>
                <a:latin typeface="+mj-lt"/>
                <a:cs typeface="Rubik" pitchFamily="2" charset="-79"/>
              </a:rPr>
              <a:t>academic</a:t>
            </a:r>
            <a:r>
              <a:rPr lang="hr-HR" dirty="0">
                <a:solidFill>
                  <a:schemeClr val="tx1"/>
                </a:solidFill>
                <a:latin typeface="+mj-lt"/>
                <a:cs typeface="Rubik" pitchFamily="2" charset="-79"/>
              </a:rPr>
              <a:t> experience</a:t>
            </a:r>
            <a:br>
              <a:rPr lang="hr-HR" dirty="0">
                <a:solidFill>
                  <a:schemeClr val="tx1"/>
                </a:solidFill>
                <a:latin typeface="+mj-lt"/>
                <a:cs typeface="Rubik" pitchFamily="2" charset="-79"/>
              </a:rPr>
            </a:br>
            <a:r>
              <a:rPr lang="hr-HR" dirty="0" err="1">
                <a:solidFill>
                  <a:schemeClr val="tx1"/>
                </a:solidFill>
                <a:latin typeface="+mj-lt"/>
                <a:cs typeface="Rubik" pitchFamily="2" charset="-79"/>
              </a:rPr>
              <a:t>even</a:t>
            </a:r>
            <a:r>
              <a:rPr lang="hr-HR" dirty="0">
                <a:solidFill>
                  <a:schemeClr val="tx1"/>
                </a:solidFill>
                <a:latin typeface="+mj-lt"/>
                <a:cs typeface="Rubik" pitchFamily="2" charset="-79"/>
              </a:rPr>
              <a:t> more </a:t>
            </a:r>
            <a:r>
              <a:rPr lang="hr-HR" dirty="0" err="1">
                <a:solidFill>
                  <a:schemeClr val="tx1"/>
                </a:solidFill>
                <a:latin typeface="+mj-lt"/>
                <a:cs typeface="Rubik" pitchFamily="2" charset="-79"/>
              </a:rPr>
              <a:t>enjoyable</a:t>
            </a:r>
            <a:r>
              <a:rPr lang="hr-HR" dirty="0">
                <a:solidFill>
                  <a:schemeClr val="tx1"/>
                </a:solidFill>
                <a:latin typeface="+mj-lt"/>
                <a:cs typeface="Rubik" pitchFamily="2" charset="-79"/>
              </a:rPr>
              <a:t> and </a:t>
            </a:r>
            <a:r>
              <a:rPr lang="hr-HR" dirty="0" err="1">
                <a:solidFill>
                  <a:schemeClr val="tx1"/>
                </a:solidFill>
                <a:latin typeface="+mj-lt"/>
                <a:cs typeface="Rubik" pitchFamily="2" charset="-79"/>
              </a:rPr>
              <a:t>friutful</a:t>
            </a:r>
            <a:r>
              <a:rPr lang="hr-HR" dirty="0">
                <a:solidFill>
                  <a:schemeClr val="tx1"/>
                </a:solidFill>
                <a:latin typeface="+mj-lt"/>
                <a:cs typeface="Rubik" pitchFamily="2" charset="-79"/>
              </a:rPr>
              <a:t>.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5089EB37-9777-44E6-A18F-003D5B5E6762}"/>
              </a:ext>
            </a:extLst>
          </p:cNvPr>
          <p:cNvSpPr txBox="1"/>
          <p:nvPr/>
        </p:nvSpPr>
        <p:spPr>
          <a:xfrm>
            <a:off x="6569482" y="2438354"/>
            <a:ext cx="562251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/>
              <a:t>WELCOME GUIDE FOR </a:t>
            </a:r>
          </a:p>
          <a:p>
            <a:r>
              <a:rPr lang="hr-HR" sz="2900" b="1" dirty="0">
                <a:solidFill>
                  <a:srgbClr val="CE003D"/>
                </a:solidFill>
              </a:rPr>
              <a:t>INTERNATIONAL STUDENTS</a:t>
            </a:r>
          </a:p>
        </p:txBody>
      </p:sp>
    </p:spTree>
    <p:extLst>
      <p:ext uri="{BB962C8B-B14F-4D97-AF65-F5344CB8AC3E}">
        <p14:creationId xmlns:p14="http://schemas.microsoft.com/office/powerpoint/2010/main" val="3092288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65;p45">
            <a:extLst>
              <a:ext uri="{FF2B5EF4-FFF2-40B4-BE49-F238E27FC236}">
                <a16:creationId xmlns:a16="http://schemas.microsoft.com/office/drawing/2014/main" id="{2F6BF9B1-1B54-4105-9DE4-8997FFDF1DA2}"/>
              </a:ext>
            </a:extLst>
          </p:cNvPr>
          <p:cNvSpPr txBox="1"/>
          <p:nvPr/>
        </p:nvSpPr>
        <p:spPr>
          <a:xfrm>
            <a:off x="150371" y="195105"/>
            <a:ext cx="6717790" cy="151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r-HR" sz="3200" b="1" i="0" u="none" strike="noStrike" kern="0" cap="none" spc="0" normalizeH="0" baseline="0" noProof="0" dirty="0">
                <a:ln>
                  <a:noFill/>
                </a:ln>
                <a:solidFill>
                  <a:srgbClr val="CE003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WHY EXCHANGE STUDENTS LIKE FOI?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E003D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A10B95F-EDA8-489E-BF12-CE5CB585DF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9883682"/>
              </p:ext>
            </p:extLst>
          </p:nvPr>
        </p:nvGraphicFramePr>
        <p:xfrm>
          <a:off x="-414477" y="108166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3">
            <a:extLst>
              <a:ext uri="{FF2B5EF4-FFF2-40B4-BE49-F238E27FC236}">
                <a16:creationId xmlns:a16="http://schemas.microsoft.com/office/drawing/2014/main" id="{6F70EFC9-4922-45C3-8285-A3A66F7D8818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r="16647"/>
          <a:stretch>
            <a:fillRect/>
          </a:stretch>
        </p:blipFill>
        <p:spPr>
          <a:xfrm>
            <a:off x="7432675" y="1628775"/>
            <a:ext cx="3995738" cy="39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21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indoor, computer&#10;&#10;Description automatically generated">
            <a:extLst>
              <a:ext uri="{FF2B5EF4-FFF2-40B4-BE49-F238E27FC236}">
                <a16:creationId xmlns:a16="http://schemas.microsoft.com/office/drawing/2014/main" id="{ACE49733-271E-442F-9C83-2DB92BECF0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63" b="6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65;p45">
            <a:extLst>
              <a:ext uri="{FF2B5EF4-FFF2-40B4-BE49-F238E27FC236}">
                <a16:creationId xmlns:a16="http://schemas.microsoft.com/office/drawing/2014/main" id="{E29EFD67-0F88-479E-8404-3A7061B69618}"/>
              </a:ext>
            </a:extLst>
          </p:cNvPr>
          <p:cNvSpPr txBox="1"/>
          <p:nvPr/>
        </p:nvSpPr>
        <p:spPr>
          <a:xfrm>
            <a:off x="5693332" y="430776"/>
            <a:ext cx="5731955" cy="738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r-HR" sz="4000" b="1" dirty="0">
                <a:solidFill>
                  <a:srgbClr val="CE00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COURSES IN ENGLISH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E003D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BAB71A-BA5F-4221-AD13-E014BD737AA0}"/>
              </a:ext>
            </a:extLst>
          </p:cNvPr>
          <p:cNvSpPr txBox="1"/>
          <p:nvPr/>
        </p:nvSpPr>
        <p:spPr>
          <a:xfrm>
            <a:off x="4864229" y="2498367"/>
            <a:ext cx="5363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>
                <a:solidFill>
                  <a:srgbClr val="CE003D"/>
                </a:solidFill>
              </a:rPr>
              <a:t>COURSE CATALOGUE offers 40 courses in English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581D8A-0FBE-484C-9725-CCDB9E9ACED4}"/>
              </a:ext>
            </a:extLst>
          </p:cNvPr>
          <p:cNvSpPr txBox="1"/>
          <p:nvPr/>
        </p:nvSpPr>
        <p:spPr>
          <a:xfrm>
            <a:off x="4864230" y="3083094"/>
            <a:ext cx="536385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1800" dirty="0"/>
              <a:t>Mixed courses from different study levels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1800" dirty="0"/>
              <a:t>Mixed courses from different study programmes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1800" dirty="0"/>
              <a:t>Enroll short intensive programmes (workshops)</a:t>
            </a:r>
          </a:p>
          <a:p>
            <a:endParaRPr lang="hr-H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528BD3-CB38-4A8E-9447-3FAFF1EBC19D}"/>
              </a:ext>
            </a:extLst>
          </p:cNvPr>
          <p:cNvSpPr txBox="1"/>
          <p:nvPr/>
        </p:nvSpPr>
        <p:spPr>
          <a:xfrm>
            <a:off x="4986777" y="4345756"/>
            <a:ext cx="511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dirty="0">
                <a:solidFill>
                  <a:srgbClr val="CE003D"/>
                </a:solidFill>
              </a:rPr>
              <a:t>Each academic year, more </a:t>
            </a:r>
            <a:r>
              <a:rPr lang="hr-HR" sz="1800" b="1" dirty="0">
                <a:solidFill>
                  <a:srgbClr val="CE003D"/>
                </a:solidFill>
              </a:rPr>
              <a:t>courses in English</a:t>
            </a:r>
            <a:r>
              <a:rPr lang="hr-HR" sz="1800" dirty="0">
                <a:solidFill>
                  <a:srgbClr val="CE003D"/>
                </a:solidFill>
              </a:rPr>
              <a:t> are added in course catalogue </a:t>
            </a:r>
          </a:p>
        </p:txBody>
      </p:sp>
    </p:spTree>
    <p:extLst>
      <p:ext uri="{BB962C8B-B14F-4D97-AF65-F5344CB8AC3E}">
        <p14:creationId xmlns:p14="http://schemas.microsoft.com/office/powerpoint/2010/main" val="2605416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Google Shape;553;p66"/>
          <p:cNvGrpSpPr/>
          <p:nvPr/>
        </p:nvGrpSpPr>
        <p:grpSpPr>
          <a:xfrm>
            <a:off x="1634234" y="4005089"/>
            <a:ext cx="4017489" cy="340521"/>
            <a:chOff x="4905691" y="1200946"/>
            <a:chExt cx="4356848" cy="542116"/>
          </a:xfrm>
        </p:grpSpPr>
        <p:sp>
          <p:nvSpPr>
            <p:cNvPr id="554" name="Google Shape;554;p66"/>
            <p:cNvSpPr txBox="1"/>
            <p:nvPr/>
          </p:nvSpPr>
          <p:spPr>
            <a:xfrm>
              <a:off x="4905691" y="1200946"/>
              <a:ext cx="4035950" cy="432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66"/>
            <p:cNvSpPr txBox="1"/>
            <p:nvPr/>
          </p:nvSpPr>
          <p:spPr>
            <a:xfrm>
              <a:off x="4905691" y="1289242"/>
              <a:ext cx="4356848" cy="4538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200"/>
                <a:buFont typeface="Arial"/>
                <a:buNone/>
              </a:pPr>
              <a:r>
                <a:rPr lang="hr-HR" sz="1200" b="1" dirty="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FACULTY OF ORGANIZATION AND INFORMATICS</a:t>
              </a:r>
              <a:endParaRPr b="1" dirty="0"/>
            </a:p>
            <a:p>
              <a:pPr marL="0" marR="0" lvl="0" indent="0" algn="l" rtl="0">
                <a:spcBef>
                  <a:spcPts val="240"/>
                </a:spcBef>
                <a:spcAft>
                  <a:spcPts val="0"/>
                </a:spcAft>
                <a:buClr>
                  <a:srgbClr val="3F3F3F"/>
                </a:buClr>
                <a:buSzPts val="1200"/>
                <a:buFont typeface="Arial"/>
                <a:buNone/>
              </a:pPr>
              <a:endParaRPr lang="hr-HR" sz="12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r-HR" sz="1200" b="1" dirty="0">
                  <a:solidFill>
                    <a:srgbClr val="3F3F3F"/>
                  </a:solidFill>
                  <a:sym typeface="Calibri"/>
                </a:rPr>
                <a:t>International </a:t>
              </a:r>
              <a:r>
                <a:rPr lang="hr-HR" sz="1200" b="1" dirty="0" err="1">
                  <a:solidFill>
                    <a:srgbClr val="3F3F3F"/>
                  </a:solidFill>
                  <a:sym typeface="Calibri"/>
                </a:rPr>
                <a:t>Relations</a:t>
              </a:r>
              <a:r>
                <a:rPr lang="hr-HR" sz="1200" b="1" dirty="0">
                  <a:solidFill>
                    <a:srgbClr val="3F3F3F"/>
                  </a:solidFill>
                  <a:sym typeface="Calibri"/>
                </a:rPr>
                <a:t> Office</a:t>
              </a:r>
              <a:endParaRPr lang="en-US" sz="1200" b="1" dirty="0">
                <a:solidFill>
                  <a:srgbClr val="3F3F3F"/>
                </a:solidFill>
              </a:endParaRP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international@foi.hr</a:t>
              </a:r>
            </a:p>
            <a:p>
              <a:pPr marL="0" marR="0" lvl="0" indent="0" algn="l" rtl="0">
                <a:spcBef>
                  <a:spcPts val="240"/>
                </a:spcBef>
                <a:spcAft>
                  <a:spcPts val="0"/>
                </a:spcAft>
                <a:buClr>
                  <a:srgbClr val="3F3F3F"/>
                </a:buClr>
                <a:buSzPts val="1200"/>
                <a:buFont typeface="Arial"/>
                <a:buNone/>
              </a:pPr>
              <a:endParaRPr lang="hr-HR" sz="12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240"/>
                </a:spcBef>
                <a:spcAft>
                  <a:spcPts val="0"/>
                </a:spcAft>
                <a:buClr>
                  <a:srgbClr val="3F3F3F"/>
                </a:buClr>
                <a:buSzPts val="1200"/>
                <a:buFont typeface="Arial"/>
                <a:buNone/>
              </a:pPr>
              <a:r>
                <a:rPr lang="hr-HR" sz="1200" b="1" dirty="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Centre for International </a:t>
              </a:r>
              <a:r>
                <a:rPr lang="hr-HR" sz="1200" b="1" dirty="0" err="1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Projects</a:t>
              </a:r>
              <a:r>
                <a:rPr lang="hr-HR" sz="1200" b="1" dirty="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 (CMP)</a:t>
              </a:r>
              <a:endParaRPr dirty="0"/>
            </a:p>
            <a:p>
              <a:pPr marL="0" marR="0" lvl="0" indent="0" algn="l" rtl="0">
                <a:spcBef>
                  <a:spcPts val="240"/>
                </a:spcBef>
                <a:spcAft>
                  <a:spcPts val="0"/>
                </a:spcAft>
                <a:buClr>
                  <a:srgbClr val="3F3F3F"/>
                </a:buClr>
                <a:buSzPts val="1200"/>
                <a:buFont typeface="Arial"/>
                <a:buNone/>
              </a:pPr>
              <a:r>
                <a:rPr lang="hr-HR" sz="1200" dirty="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Pavlinska 2, 42000 VARAŽDIN</a:t>
              </a:r>
              <a:endParaRPr dirty="0"/>
            </a:p>
            <a:p>
              <a:pPr marL="0" marR="0" lvl="0" indent="0" algn="l" rtl="0">
                <a:spcBef>
                  <a:spcPts val="240"/>
                </a:spcBef>
                <a:spcAft>
                  <a:spcPts val="0"/>
                </a:spcAft>
                <a:buClr>
                  <a:srgbClr val="3F3F3F"/>
                </a:buClr>
                <a:buSzPts val="1200"/>
                <a:buFont typeface="Arial"/>
                <a:buNone/>
              </a:pPr>
              <a:r>
                <a:rPr lang="hr-HR" sz="1200" u="sng" dirty="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CMP@FOI.HR</a:t>
              </a:r>
              <a:endParaRPr sz="12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240"/>
                </a:spcBef>
                <a:spcAft>
                  <a:spcPts val="0"/>
                </a:spcAft>
                <a:buClr>
                  <a:srgbClr val="3F3F3F"/>
                </a:buClr>
                <a:buSzPts val="1200"/>
                <a:buFont typeface="Arial"/>
                <a:buNone/>
              </a:pPr>
              <a:r>
                <a:rPr lang="hr-HR" sz="1200" dirty="0">
                  <a:solidFill>
                    <a:srgbClr val="3F3F3F"/>
                  </a:solidFill>
                  <a:hlinkClick r:id="rId4"/>
                </a:rPr>
                <a:t>projekti.hr</a:t>
              </a:r>
              <a:endParaRPr dirty="0"/>
            </a:p>
            <a:p>
              <a:pPr marL="0" marR="0" lvl="0" indent="0" algn="l" rtl="0"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6" name="Google Shape;556;p66"/>
          <p:cNvSpPr txBox="1"/>
          <p:nvPr/>
        </p:nvSpPr>
        <p:spPr>
          <a:xfrm>
            <a:off x="495001" y="854103"/>
            <a:ext cx="5117603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8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hr-HR" sz="48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good</a:t>
            </a:r>
            <a:r>
              <a:rPr lang="hr-HR" sz="48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r-HR" sz="48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relationship</a:t>
            </a:r>
            <a:r>
              <a:rPr lang="hr-HR" sz="48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r-HR" sz="48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starts</a:t>
            </a:r>
            <a:r>
              <a:rPr lang="hr-HR" sz="48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r-HR" sz="48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hr-HR" sz="48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r-HR" sz="48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good</a:t>
            </a:r>
            <a:r>
              <a:rPr lang="hr-HR" sz="48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r-HR" sz="48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comm</a:t>
            </a:r>
            <a:r>
              <a:rPr lang="hr-HR" sz="4800" b="1" dirty="0" err="1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unica</a:t>
            </a:r>
            <a:r>
              <a:rPr lang="hr-HR" sz="48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tion</a:t>
            </a:r>
            <a:r>
              <a:rPr lang="hr-HR" sz="48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4800" b="1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7" name="Google Shape;557;p6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t="453" r="5065"/>
          <a:stretch/>
        </p:blipFill>
        <p:spPr>
          <a:xfrm>
            <a:off x="5651723" y="2664"/>
            <a:ext cx="654027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558" name="Google Shape;558;p66"/>
          <p:cNvSpPr/>
          <p:nvPr/>
        </p:nvSpPr>
        <p:spPr>
          <a:xfrm>
            <a:off x="455883" y="4115875"/>
            <a:ext cx="995845" cy="706900"/>
          </a:xfrm>
          <a:custGeom>
            <a:avLst/>
            <a:gdLst/>
            <a:ahLst/>
            <a:cxnLst/>
            <a:rect l="l" t="t" r="r" b="b"/>
            <a:pathLst>
              <a:path w="1134" h="796" extrusionOk="0">
                <a:moveTo>
                  <a:pt x="324" y="1"/>
                </a:moveTo>
                <a:cubicBezTo>
                  <a:pt x="353" y="1"/>
                  <a:pt x="382" y="5"/>
                  <a:pt x="409" y="15"/>
                </a:cubicBezTo>
                <a:cubicBezTo>
                  <a:pt x="400" y="129"/>
                  <a:pt x="400" y="129"/>
                  <a:pt x="400" y="129"/>
                </a:cubicBezTo>
                <a:cubicBezTo>
                  <a:pt x="376" y="122"/>
                  <a:pt x="351" y="121"/>
                  <a:pt x="326" y="122"/>
                </a:cubicBezTo>
                <a:cubicBezTo>
                  <a:pt x="307" y="123"/>
                  <a:pt x="287" y="128"/>
                  <a:pt x="271" y="140"/>
                </a:cubicBezTo>
                <a:cubicBezTo>
                  <a:pt x="257" y="151"/>
                  <a:pt x="248" y="168"/>
                  <a:pt x="244" y="185"/>
                </a:cubicBezTo>
                <a:cubicBezTo>
                  <a:pt x="238" y="208"/>
                  <a:pt x="239" y="232"/>
                  <a:pt x="239" y="255"/>
                </a:cubicBezTo>
                <a:cubicBezTo>
                  <a:pt x="371" y="255"/>
                  <a:pt x="371" y="255"/>
                  <a:pt x="371" y="255"/>
                </a:cubicBezTo>
                <a:cubicBezTo>
                  <a:pt x="371" y="374"/>
                  <a:pt x="371" y="374"/>
                  <a:pt x="371" y="374"/>
                </a:cubicBezTo>
                <a:cubicBezTo>
                  <a:pt x="239" y="374"/>
                  <a:pt x="239" y="374"/>
                  <a:pt x="239" y="374"/>
                </a:cubicBezTo>
                <a:cubicBezTo>
                  <a:pt x="239" y="796"/>
                  <a:pt x="239" y="796"/>
                  <a:pt x="239" y="796"/>
                </a:cubicBezTo>
                <a:cubicBezTo>
                  <a:pt x="88" y="796"/>
                  <a:pt x="88" y="796"/>
                  <a:pt x="88" y="796"/>
                </a:cubicBezTo>
                <a:cubicBezTo>
                  <a:pt x="88" y="374"/>
                  <a:pt x="88" y="374"/>
                  <a:pt x="88" y="374"/>
                </a:cubicBezTo>
                <a:cubicBezTo>
                  <a:pt x="0" y="374"/>
                  <a:pt x="0" y="374"/>
                  <a:pt x="0" y="374"/>
                </a:cubicBezTo>
                <a:cubicBezTo>
                  <a:pt x="0" y="255"/>
                  <a:pt x="0" y="255"/>
                  <a:pt x="0" y="255"/>
                </a:cubicBezTo>
                <a:cubicBezTo>
                  <a:pt x="88" y="255"/>
                  <a:pt x="88" y="255"/>
                  <a:pt x="88" y="255"/>
                </a:cubicBezTo>
                <a:cubicBezTo>
                  <a:pt x="88" y="238"/>
                  <a:pt x="87" y="221"/>
                  <a:pt x="89" y="205"/>
                </a:cubicBezTo>
                <a:cubicBezTo>
                  <a:pt x="92" y="166"/>
                  <a:pt x="101" y="127"/>
                  <a:pt x="120" y="94"/>
                </a:cubicBezTo>
                <a:cubicBezTo>
                  <a:pt x="135" y="68"/>
                  <a:pt x="157" y="46"/>
                  <a:pt x="182" y="31"/>
                </a:cubicBezTo>
                <a:cubicBezTo>
                  <a:pt x="212" y="13"/>
                  <a:pt x="247" y="4"/>
                  <a:pt x="281" y="1"/>
                </a:cubicBezTo>
                <a:cubicBezTo>
                  <a:pt x="296" y="0"/>
                  <a:pt x="310" y="0"/>
                  <a:pt x="324" y="1"/>
                </a:cubicBezTo>
                <a:close/>
                <a:moveTo>
                  <a:pt x="849" y="528"/>
                </a:moveTo>
                <a:cubicBezTo>
                  <a:pt x="849" y="645"/>
                  <a:pt x="754" y="740"/>
                  <a:pt x="637" y="740"/>
                </a:cubicBezTo>
                <a:cubicBezTo>
                  <a:pt x="520" y="740"/>
                  <a:pt x="425" y="645"/>
                  <a:pt x="425" y="528"/>
                </a:cubicBezTo>
                <a:cubicBezTo>
                  <a:pt x="425" y="411"/>
                  <a:pt x="520" y="316"/>
                  <a:pt x="637" y="316"/>
                </a:cubicBezTo>
                <a:cubicBezTo>
                  <a:pt x="754" y="316"/>
                  <a:pt x="849" y="411"/>
                  <a:pt x="849" y="528"/>
                </a:cubicBezTo>
                <a:close/>
                <a:moveTo>
                  <a:pt x="725" y="528"/>
                </a:moveTo>
                <a:cubicBezTo>
                  <a:pt x="725" y="480"/>
                  <a:pt x="686" y="441"/>
                  <a:pt x="637" y="441"/>
                </a:cubicBezTo>
                <a:cubicBezTo>
                  <a:pt x="589" y="441"/>
                  <a:pt x="550" y="480"/>
                  <a:pt x="550" y="528"/>
                </a:cubicBezTo>
                <a:cubicBezTo>
                  <a:pt x="550" y="576"/>
                  <a:pt x="589" y="616"/>
                  <a:pt x="637" y="616"/>
                </a:cubicBezTo>
                <a:cubicBezTo>
                  <a:pt x="686" y="616"/>
                  <a:pt x="725" y="576"/>
                  <a:pt x="725" y="528"/>
                </a:cubicBezTo>
                <a:close/>
                <a:moveTo>
                  <a:pt x="969" y="796"/>
                </a:moveTo>
                <a:cubicBezTo>
                  <a:pt x="1121" y="796"/>
                  <a:pt x="1121" y="796"/>
                  <a:pt x="1121" y="796"/>
                </a:cubicBezTo>
                <a:cubicBezTo>
                  <a:pt x="1121" y="259"/>
                  <a:pt x="1121" y="259"/>
                  <a:pt x="1121" y="259"/>
                </a:cubicBezTo>
                <a:cubicBezTo>
                  <a:pt x="969" y="259"/>
                  <a:pt x="969" y="259"/>
                  <a:pt x="969" y="259"/>
                </a:cubicBezTo>
                <a:lnTo>
                  <a:pt x="969" y="796"/>
                </a:lnTo>
                <a:close/>
                <a:moveTo>
                  <a:pt x="1046" y="188"/>
                </a:moveTo>
                <a:cubicBezTo>
                  <a:pt x="1095" y="188"/>
                  <a:pt x="1134" y="148"/>
                  <a:pt x="1134" y="100"/>
                </a:cubicBezTo>
                <a:cubicBezTo>
                  <a:pt x="1134" y="52"/>
                  <a:pt x="1095" y="13"/>
                  <a:pt x="1046" y="13"/>
                </a:cubicBezTo>
                <a:cubicBezTo>
                  <a:pt x="998" y="13"/>
                  <a:pt x="959" y="52"/>
                  <a:pt x="959" y="100"/>
                </a:cubicBezTo>
                <a:cubicBezTo>
                  <a:pt x="959" y="148"/>
                  <a:pt x="998" y="188"/>
                  <a:pt x="1046" y="188"/>
                </a:cubicBezTo>
                <a:close/>
              </a:path>
            </a:pathLst>
          </a:custGeom>
          <a:solidFill>
            <a:srgbClr val="CF003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17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Slika 2">
            <a:hlinkClick r:id="rId4"/>
            <a:extLst>
              <a:ext uri="{FF2B5EF4-FFF2-40B4-BE49-F238E27FC236}">
                <a16:creationId xmlns:a16="http://schemas.microsoft.com/office/drawing/2014/main" id="{8457105C-6F92-4329-9D13-BE8878CA02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0762" y="5841552"/>
            <a:ext cx="1671842" cy="53344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DE6B435-2299-4644-BED2-FA7102B95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0" t="23313" b="24197"/>
          <a:stretch/>
        </p:blipFill>
        <p:spPr bwMode="auto">
          <a:xfrm>
            <a:off x="3940762" y="4344994"/>
            <a:ext cx="1710962" cy="65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0E98ABE-E32B-429E-86D6-A98394FF9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5" t="28668" r="8363" b="33827"/>
          <a:stretch/>
        </p:blipFill>
        <p:spPr bwMode="auto">
          <a:xfrm>
            <a:off x="3979879" y="5295797"/>
            <a:ext cx="1671843" cy="47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/>
        </p:nvSpPr>
        <p:spPr>
          <a:xfrm>
            <a:off x="4750866" y="987204"/>
            <a:ext cx="6912698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7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Research 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7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matters at FOI</a:t>
            </a:r>
            <a:endParaRPr sz="7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4"/>
          <p:cNvSpPr txBox="1"/>
          <p:nvPr/>
        </p:nvSpPr>
        <p:spPr>
          <a:xfrm>
            <a:off x="4541004" y="4065223"/>
            <a:ext cx="3031372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FOI researchers mainly act in </a:t>
            </a:r>
            <a:r>
              <a:rPr lang="hr-HR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interdisciplinary</a:t>
            </a:r>
            <a:r>
              <a:rPr lang="hr-HR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field including social, technical and natural sciences within a number od research groups, centers and laboratories  </a:t>
            </a:r>
            <a:endParaRPr/>
          </a:p>
        </p:txBody>
      </p:sp>
      <p:sp>
        <p:nvSpPr>
          <p:cNvPr id="156" name="Google Shape;156;p24"/>
          <p:cNvSpPr txBox="1"/>
          <p:nvPr/>
        </p:nvSpPr>
        <p:spPr>
          <a:xfrm>
            <a:off x="4541003" y="5635402"/>
            <a:ext cx="315996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70% of FOI staff is project-active, within different fields of research and different projects – from basic to applied </a:t>
            </a:r>
            <a:endParaRPr/>
          </a:p>
        </p:txBody>
      </p:sp>
      <p:sp>
        <p:nvSpPr>
          <p:cNvPr id="157" name="Google Shape;157;p24"/>
          <p:cNvSpPr txBox="1"/>
          <p:nvPr/>
        </p:nvSpPr>
        <p:spPr>
          <a:xfrm>
            <a:off x="7815264" y="4065224"/>
            <a:ext cx="4162550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FOI </a:t>
            </a:r>
            <a:r>
              <a:rPr lang="hr-HR" sz="14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strategic</a:t>
            </a:r>
            <a:r>
              <a:rPr lang="hr-HR" sz="1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r-HR" sz="14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areas</a:t>
            </a:r>
            <a:r>
              <a:rPr lang="hr-HR" sz="1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r-HR" sz="14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include</a:t>
            </a:r>
            <a:r>
              <a:rPr lang="hr-HR" sz="1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4" marR="0" lvl="0" indent="-171454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hr-HR" sz="14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Information</a:t>
            </a:r>
            <a:r>
              <a:rPr lang="hr-HR" sz="1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r-HR" sz="14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systems</a:t>
            </a:r>
            <a:r>
              <a:rPr lang="hr-HR" sz="1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of the future, Internet of </a:t>
            </a:r>
            <a:r>
              <a:rPr lang="hr-HR" sz="14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everything</a:t>
            </a:r>
            <a:r>
              <a:rPr lang="hr-HR" sz="1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hr-HR" sz="14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related</a:t>
            </a:r>
            <a:r>
              <a:rPr lang="hr-HR" sz="1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r-HR" sz="14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disciplines</a:t>
            </a:r>
            <a:endParaRPr dirty="0"/>
          </a:p>
          <a:p>
            <a:pPr marL="171454" marR="0" lvl="0" indent="-171454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hr-HR" sz="1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Economics of </a:t>
            </a:r>
            <a:r>
              <a:rPr lang="hr-HR" sz="14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entrepreneurship</a:t>
            </a:r>
            <a:r>
              <a:rPr lang="hr-HR" sz="1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hr-HR" sz="14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innovation</a:t>
            </a:r>
            <a:r>
              <a:rPr lang="hr-HR" sz="1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management</a:t>
            </a:r>
            <a:endParaRPr dirty="0"/>
          </a:p>
          <a:p>
            <a:pPr marL="171454" marR="0" lvl="0" indent="-171454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hr-HR" sz="1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Management of </a:t>
            </a:r>
            <a:r>
              <a:rPr lang="hr-HR" sz="14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organizations</a:t>
            </a:r>
            <a:r>
              <a:rPr lang="hr-HR" sz="1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hr-HR" sz="14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business</a:t>
            </a:r>
            <a:r>
              <a:rPr lang="hr-HR" sz="1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r-HR" sz="14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processes</a:t>
            </a:r>
            <a:endParaRPr dirty="0"/>
          </a:p>
          <a:p>
            <a:pPr marL="171454" marR="0" lvl="0" indent="-171454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hr-HR" sz="14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Educational</a:t>
            </a:r>
            <a:r>
              <a:rPr lang="hr-HR" sz="1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r-HR" sz="14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technologies</a:t>
            </a:r>
            <a:endParaRPr dirty="0"/>
          </a:p>
          <a:p>
            <a:pPr marL="171454" marR="0" lvl="0" indent="-171454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hr-HR" sz="1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Big data </a:t>
            </a:r>
            <a:r>
              <a:rPr lang="hr-HR" sz="14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analytics</a:t>
            </a:r>
            <a:r>
              <a:rPr lang="hr-HR" sz="1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hr-HR" sz="14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artificial</a:t>
            </a:r>
            <a:r>
              <a:rPr lang="hr-HR" sz="1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r-HR" sz="14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intelligence</a:t>
            </a:r>
            <a:endParaRPr dirty="0"/>
          </a:p>
          <a:p>
            <a:pPr marL="171454" marR="0" lvl="0" indent="-171454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hr-HR" sz="14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Information</a:t>
            </a:r>
            <a:r>
              <a:rPr lang="hr-HR" sz="1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r-HR" sz="14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security</a:t>
            </a:r>
            <a:r>
              <a:rPr lang="hr-HR" sz="1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hr-HR" sz="14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open</a:t>
            </a:r>
            <a:r>
              <a:rPr lang="hr-HR" sz="1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r-HR" sz="14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systems</a:t>
            </a:r>
            <a:r>
              <a:rPr lang="hr-HR" sz="1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546" y="0"/>
            <a:ext cx="5872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0"/>
          <p:cNvSpPr txBox="1"/>
          <p:nvPr/>
        </p:nvSpPr>
        <p:spPr>
          <a:xfrm>
            <a:off x="4219324" y="2179618"/>
            <a:ext cx="7131335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000" tIns="0" rIns="2400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4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Excellence</a:t>
            </a:r>
            <a:r>
              <a:rPr lang="hr-HR" sz="4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r-HR" sz="44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hr-HR" sz="4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r-HR" sz="44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not</a:t>
            </a:r>
            <a:r>
              <a:rPr lang="hr-HR" sz="4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hr-HR" sz="44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gift</a:t>
            </a:r>
            <a:r>
              <a:rPr lang="hr-HR" sz="4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but a </a:t>
            </a:r>
            <a:r>
              <a:rPr lang="hr-HR" sz="44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skill</a:t>
            </a:r>
            <a:r>
              <a:rPr lang="hr-HR" sz="4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r-HR" sz="44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that</a:t>
            </a:r>
            <a:r>
              <a:rPr lang="hr-HR" sz="4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r-HR" sz="44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takes</a:t>
            </a:r>
            <a:r>
              <a:rPr lang="hr-HR" sz="4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r-HR" sz="44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r>
              <a:rPr lang="hr-HR" sz="4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4400" b="1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0"/>
          <p:cNvSpPr txBox="1"/>
          <p:nvPr/>
        </p:nvSpPr>
        <p:spPr>
          <a:xfrm>
            <a:off x="6051995" y="5288468"/>
            <a:ext cx="14182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NEW PROPOSALS </a:t>
            </a:r>
            <a:endParaRPr/>
          </a:p>
        </p:txBody>
      </p:sp>
      <p:sp>
        <p:nvSpPr>
          <p:cNvPr id="227" name="Google Shape;227;p30"/>
          <p:cNvSpPr txBox="1"/>
          <p:nvPr/>
        </p:nvSpPr>
        <p:spPr>
          <a:xfrm>
            <a:off x="10340656" y="4363792"/>
            <a:ext cx="1604417" cy="30777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PROJEKTI.HR</a:t>
            </a: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30"/>
          <p:cNvSpPr txBox="1"/>
          <p:nvPr/>
        </p:nvSpPr>
        <p:spPr>
          <a:xfrm>
            <a:off x="6419237" y="4930605"/>
            <a:ext cx="5525836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2021, FOI RESEARCHERS </a:t>
            </a:r>
            <a:r>
              <a:rPr lang="hr-HR" b="1" dirty="0">
                <a:solidFill>
                  <a:schemeClr val="dk1"/>
                </a:solidFill>
              </a:rPr>
              <a:t>A</a:t>
            </a:r>
            <a:r>
              <a:rPr lang="hr-HR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 ACTIVE IN 33 PROJECTS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Furthermore</a:t>
            </a:r>
            <a:r>
              <a:rPr lang="hr-HR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in 2020 FOI researchers </a:t>
            </a:r>
            <a:r>
              <a:rPr lang="hr-HR" sz="1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submitted</a:t>
            </a:r>
            <a:r>
              <a:rPr lang="hr-HR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r-HR" dirty="0">
                <a:solidFill>
                  <a:schemeClr val="dk1"/>
                </a:solidFill>
              </a:rPr>
              <a:t>38</a:t>
            </a:r>
            <a:r>
              <a:rPr lang="hr-HR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r-HR" sz="1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</a:t>
            </a:r>
            <a:r>
              <a:rPr lang="hr-HR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r-HR" sz="1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international</a:t>
            </a:r>
            <a:r>
              <a:rPr lang="hr-HR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r-HR" sz="1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</a:t>
            </a:r>
            <a:r>
              <a:rPr lang="hr-HR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r-HR" sz="1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proposals</a:t>
            </a:r>
            <a:r>
              <a:rPr lang="hr-HR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sp>
        <p:nvSpPr>
          <p:cNvPr id="229" name="Google Shape;229;p30"/>
          <p:cNvSpPr txBox="1"/>
          <p:nvPr/>
        </p:nvSpPr>
        <p:spPr>
          <a:xfrm>
            <a:off x="4158940" y="288413"/>
            <a:ext cx="7191719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8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FOI Projects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Freeform 5">
            <a:extLst>
              <a:ext uri="{FF2B5EF4-FFF2-40B4-BE49-F238E27FC236}">
                <a16:creationId xmlns:a16="http://schemas.microsoft.com/office/drawing/2014/main" id="{511D03D5-B0D0-4A8F-9B06-2AA2A1B74800}"/>
              </a:ext>
            </a:extLst>
          </p:cNvPr>
          <p:cNvSpPr>
            <a:spLocks noEditPoints="1"/>
          </p:cNvSpPr>
          <p:nvPr/>
        </p:nvSpPr>
        <p:spPr bwMode="auto">
          <a:xfrm>
            <a:off x="135988" y="-234871"/>
            <a:ext cx="11088683" cy="7379919"/>
          </a:xfrm>
          <a:custGeom>
            <a:avLst/>
            <a:gdLst>
              <a:gd name="T0" fmla="*/ 324 w 1134"/>
              <a:gd name="T1" fmla="*/ 1 h 796"/>
              <a:gd name="T2" fmla="*/ 409 w 1134"/>
              <a:gd name="T3" fmla="*/ 15 h 796"/>
              <a:gd name="T4" fmla="*/ 400 w 1134"/>
              <a:gd name="T5" fmla="*/ 129 h 796"/>
              <a:gd name="T6" fmla="*/ 326 w 1134"/>
              <a:gd name="T7" fmla="*/ 122 h 796"/>
              <a:gd name="T8" fmla="*/ 271 w 1134"/>
              <a:gd name="T9" fmla="*/ 140 h 796"/>
              <a:gd name="T10" fmla="*/ 244 w 1134"/>
              <a:gd name="T11" fmla="*/ 185 h 796"/>
              <a:gd name="T12" fmla="*/ 239 w 1134"/>
              <a:gd name="T13" fmla="*/ 255 h 796"/>
              <a:gd name="T14" fmla="*/ 371 w 1134"/>
              <a:gd name="T15" fmla="*/ 255 h 796"/>
              <a:gd name="T16" fmla="*/ 371 w 1134"/>
              <a:gd name="T17" fmla="*/ 374 h 796"/>
              <a:gd name="T18" fmla="*/ 239 w 1134"/>
              <a:gd name="T19" fmla="*/ 374 h 796"/>
              <a:gd name="T20" fmla="*/ 239 w 1134"/>
              <a:gd name="T21" fmla="*/ 796 h 796"/>
              <a:gd name="T22" fmla="*/ 88 w 1134"/>
              <a:gd name="T23" fmla="*/ 796 h 796"/>
              <a:gd name="T24" fmla="*/ 88 w 1134"/>
              <a:gd name="T25" fmla="*/ 374 h 796"/>
              <a:gd name="T26" fmla="*/ 0 w 1134"/>
              <a:gd name="T27" fmla="*/ 374 h 796"/>
              <a:gd name="T28" fmla="*/ 0 w 1134"/>
              <a:gd name="T29" fmla="*/ 255 h 796"/>
              <a:gd name="T30" fmla="*/ 88 w 1134"/>
              <a:gd name="T31" fmla="*/ 255 h 796"/>
              <a:gd name="T32" fmla="*/ 89 w 1134"/>
              <a:gd name="T33" fmla="*/ 205 h 796"/>
              <a:gd name="T34" fmla="*/ 120 w 1134"/>
              <a:gd name="T35" fmla="*/ 94 h 796"/>
              <a:gd name="T36" fmla="*/ 182 w 1134"/>
              <a:gd name="T37" fmla="*/ 31 h 796"/>
              <a:gd name="T38" fmla="*/ 281 w 1134"/>
              <a:gd name="T39" fmla="*/ 1 h 796"/>
              <a:gd name="T40" fmla="*/ 324 w 1134"/>
              <a:gd name="T41" fmla="*/ 1 h 796"/>
              <a:gd name="T42" fmla="*/ 849 w 1134"/>
              <a:gd name="T43" fmla="*/ 528 h 796"/>
              <a:gd name="T44" fmla="*/ 637 w 1134"/>
              <a:gd name="T45" fmla="*/ 740 h 796"/>
              <a:gd name="T46" fmla="*/ 425 w 1134"/>
              <a:gd name="T47" fmla="*/ 528 h 796"/>
              <a:gd name="T48" fmla="*/ 637 w 1134"/>
              <a:gd name="T49" fmla="*/ 316 h 796"/>
              <a:gd name="T50" fmla="*/ 849 w 1134"/>
              <a:gd name="T51" fmla="*/ 528 h 796"/>
              <a:gd name="T52" fmla="*/ 725 w 1134"/>
              <a:gd name="T53" fmla="*/ 528 h 796"/>
              <a:gd name="T54" fmla="*/ 637 w 1134"/>
              <a:gd name="T55" fmla="*/ 441 h 796"/>
              <a:gd name="T56" fmla="*/ 550 w 1134"/>
              <a:gd name="T57" fmla="*/ 528 h 796"/>
              <a:gd name="T58" fmla="*/ 637 w 1134"/>
              <a:gd name="T59" fmla="*/ 616 h 796"/>
              <a:gd name="T60" fmla="*/ 725 w 1134"/>
              <a:gd name="T61" fmla="*/ 528 h 796"/>
              <a:gd name="T62" fmla="*/ 969 w 1134"/>
              <a:gd name="T63" fmla="*/ 796 h 796"/>
              <a:gd name="T64" fmla="*/ 1121 w 1134"/>
              <a:gd name="T65" fmla="*/ 796 h 796"/>
              <a:gd name="T66" fmla="*/ 1121 w 1134"/>
              <a:gd name="T67" fmla="*/ 259 h 796"/>
              <a:gd name="T68" fmla="*/ 969 w 1134"/>
              <a:gd name="T69" fmla="*/ 259 h 796"/>
              <a:gd name="T70" fmla="*/ 969 w 1134"/>
              <a:gd name="T71" fmla="*/ 796 h 796"/>
              <a:gd name="T72" fmla="*/ 1046 w 1134"/>
              <a:gd name="T73" fmla="*/ 188 h 796"/>
              <a:gd name="T74" fmla="*/ 1134 w 1134"/>
              <a:gd name="T75" fmla="*/ 100 h 796"/>
              <a:gd name="T76" fmla="*/ 1046 w 1134"/>
              <a:gd name="T77" fmla="*/ 13 h 796"/>
              <a:gd name="T78" fmla="*/ 959 w 1134"/>
              <a:gd name="T79" fmla="*/ 100 h 796"/>
              <a:gd name="T80" fmla="*/ 1046 w 1134"/>
              <a:gd name="T81" fmla="*/ 188 h 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134" h="796">
                <a:moveTo>
                  <a:pt x="324" y="1"/>
                </a:moveTo>
                <a:cubicBezTo>
                  <a:pt x="353" y="1"/>
                  <a:pt x="382" y="5"/>
                  <a:pt x="409" y="15"/>
                </a:cubicBezTo>
                <a:cubicBezTo>
                  <a:pt x="400" y="129"/>
                  <a:pt x="400" y="129"/>
                  <a:pt x="400" y="129"/>
                </a:cubicBezTo>
                <a:cubicBezTo>
                  <a:pt x="376" y="122"/>
                  <a:pt x="351" y="121"/>
                  <a:pt x="326" y="122"/>
                </a:cubicBezTo>
                <a:cubicBezTo>
                  <a:pt x="307" y="123"/>
                  <a:pt x="287" y="128"/>
                  <a:pt x="271" y="140"/>
                </a:cubicBezTo>
                <a:cubicBezTo>
                  <a:pt x="257" y="151"/>
                  <a:pt x="248" y="168"/>
                  <a:pt x="244" y="185"/>
                </a:cubicBezTo>
                <a:cubicBezTo>
                  <a:pt x="238" y="208"/>
                  <a:pt x="239" y="232"/>
                  <a:pt x="239" y="255"/>
                </a:cubicBezTo>
                <a:cubicBezTo>
                  <a:pt x="371" y="255"/>
                  <a:pt x="371" y="255"/>
                  <a:pt x="371" y="255"/>
                </a:cubicBezTo>
                <a:cubicBezTo>
                  <a:pt x="371" y="374"/>
                  <a:pt x="371" y="374"/>
                  <a:pt x="371" y="374"/>
                </a:cubicBezTo>
                <a:cubicBezTo>
                  <a:pt x="239" y="374"/>
                  <a:pt x="239" y="374"/>
                  <a:pt x="239" y="374"/>
                </a:cubicBezTo>
                <a:cubicBezTo>
                  <a:pt x="239" y="796"/>
                  <a:pt x="239" y="796"/>
                  <a:pt x="239" y="796"/>
                </a:cubicBezTo>
                <a:cubicBezTo>
                  <a:pt x="88" y="796"/>
                  <a:pt x="88" y="796"/>
                  <a:pt x="88" y="796"/>
                </a:cubicBezTo>
                <a:cubicBezTo>
                  <a:pt x="88" y="374"/>
                  <a:pt x="88" y="374"/>
                  <a:pt x="88" y="374"/>
                </a:cubicBezTo>
                <a:cubicBezTo>
                  <a:pt x="0" y="374"/>
                  <a:pt x="0" y="374"/>
                  <a:pt x="0" y="374"/>
                </a:cubicBezTo>
                <a:cubicBezTo>
                  <a:pt x="0" y="255"/>
                  <a:pt x="0" y="255"/>
                  <a:pt x="0" y="255"/>
                </a:cubicBezTo>
                <a:cubicBezTo>
                  <a:pt x="88" y="255"/>
                  <a:pt x="88" y="255"/>
                  <a:pt x="88" y="255"/>
                </a:cubicBezTo>
                <a:cubicBezTo>
                  <a:pt x="88" y="238"/>
                  <a:pt x="87" y="221"/>
                  <a:pt x="89" y="205"/>
                </a:cubicBezTo>
                <a:cubicBezTo>
                  <a:pt x="92" y="166"/>
                  <a:pt x="101" y="127"/>
                  <a:pt x="120" y="94"/>
                </a:cubicBezTo>
                <a:cubicBezTo>
                  <a:pt x="135" y="68"/>
                  <a:pt x="157" y="46"/>
                  <a:pt x="182" y="31"/>
                </a:cubicBezTo>
                <a:cubicBezTo>
                  <a:pt x="212" y="13"/>
                  <a:pt x="247" y="4"/>
                  <a:pt x="281" y="1"/>
                </a:cubicBezTo>
                <a:cubicBezTo>
                  <a:pt x="296" y="0"/>
                  <a:pt x="310" y="0"/>
                  <a:pt x="324" y="1"/>
                </a:cubicBezTo>
                <a:close/>
                <a:moveTo>
                  <a:pt x="849" y="528"/>
                </a:moveTo>
                <a:cubicBezTo>
                  <a:pt x="849" y="645"/>
                  <a:pt x="754" y="740"/>
                  <a:pt x="637" y="740"/>
                </a:cubicBezTo>
                <a:cubicBezTo>
                  <a:pt x="520" y="740"/>
                  <a:pt x="425" y="645"/>
                  <a:pt x="425" y="528"/>
                </a:cubicBezTo>
                <a:cubicBezTo>
                  <a:pt x="425" y="411"/>
                  <a:pt x="520" y="316"/>
                  <a:pt x="637" y="316"/>
                </a:cubicBezTo>
                <a:cubicBezTo>
                  <a:pt x="754" y="316"/>
                  <a:pt x="849" y="411"/>
                  <a:pt x="849" y="528"/>
                </a:cubicBezTo>
                <a:close/>
                <a:moveTo>
                  <a:pt x="725" y="528"/>
                </a:moveTo>
                <a:cubicBezTo>
                  <a:pt x="725" y="480"/>
                  <a:pt x="686" y="441"/>
                  <a:pt x="637" y="441"/>
                </a:cubicBezTo>
                <a:cubicBezTo>
                  <a:pt x="589" y="441"/>
                  <a:pt x="550" y="480"/>
                  <a:pt x="550" y="528"/>
                </a:cubicBezTo>
                <a:cubicBezTo>
                  <a:pt x="550" y="576"/>
                  <a:pt x="589" y="616"/>
                  <a:pt x="637" y="616"/>
                </a:cubicBezTo>
                <a:cubicBezTo>
                  <a:pt x="686" y="616"/>
                  <a:pt x="725" y="576"/>
                  <a:pt x="725" y="528"/>
                </a:cubicBezTo>
                <a:close/>
                <a:moveTo>
                  <a:pt x="969" y="796"/>
                </a:moveTo>
                <a:cubicBezTo>
                  <a:pt x="1121" y="796"/>
                  <a:pt x="1121" y="796"/>
                  <a:pt x="1121" y="796"/>
                </a:cubicBezTo>
                <a:cubicBezTo>
                  <a:pt x="1121" y="259"/>
                  <a:pt x="1121" y="259"/>
                  <a:pt x="1121" y="259"/>
                </a:cubicBezTo>
                <a:cubicBezTo>
                  <a:pt x="969" y="259"/>
                  <a:pt x="969" y="259"/>
                  <a:pt x="969" y="259"/>
                </a:cubicBezTo>
                <a:lnTo>
                  <a:pt x="969" y="796"/>
                </a:lnTo>
                <a:close/>
                <a:moveTo>
                  <a:pt x="1046" y="188"/>
                </a:moveTo>
                <a:cubicBezTo>
                  <a:pt x="1095" y="188"/>
                  <a:pt x="1134" y="148"/>
                  <a:pt x="1134" y="100"/>
                </a:cubicBezTo>
                <a:cubicBezTo>
                  <a:pt x="1134" y="52"/>
                  <a:pt x="1095" y="13"/>
                  <a:pt x="1046" y="13"/>
                </a:cubicBezTo>
                <a:cubicBezTo>
                  <a:pt x="998" y="13"/>
                  <a:pt x="959" y="52"/>
                  <a:pt x="959" y="100"/>
                </a:cubicBezTo>
                <a:cubicBezTo>
                  <a:pt x="959" y="148"/>
                  <a:pt x="998" y="188"/>
                  <a:pt x="1046" y="188"/>
                </a:cubicBez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charset="0"/>
              <a:buChar char="•"/>
            </a:pPr>
            <a:endParaRPr lang="hr-HR" b="1" dirty="0"/>
          </a:p>
          <a:p>
            <a:pPr marL="285750" indent="-285750">
              <a:buFont typeface="Arial" charset="0"/>
              <a:buChar char="•"/>
            </a:pPr>
            <a:endParaRPr lang="hr-HR" b="1" dirty="0"/>
          </a:p>
          <a:p>
            <a:pPr marL="285750" indent="-285750">
              <a:buFont typeface="Arial" charset="0"/>
              <a:buChar char="•"/>
            </a:pPr>
            <a:endParaRPr lang="hr-HR" b="1" dirty="0"/>
          </a:p>
          <a:p>
            <a:pPr marL="285750" indent="-285750">
              <a:buFont typeface="Arial" charset="0"/>
              <a:buChar char="•"/>
            </a:pPr>
            <a:endParaRPr lang="hr-HR" b="1" dirty="0"/>
          </a:p>
          <a:p>
            <a:pPr marL="285750" indent="-285750">
              <a:buFont typeface="Arial" charset="0"/>
              <a:buChar char="•"/>
            </a:pPr>
            <a:endParaRPr lang="hr-HR" b="1" dirty="0"/>
          </a:p>
          <a:p>
            <a:pPr marL="285750" indent="-285750">
              <a:buFont typeface="Arial" charset="0"/>
              <a:buChar char="•"/>
            </a:pPr>
            <a:endParaRPr lang="hr-HR" b="1" dirty="0"/>
          </a:p>
          <a:p>
            <a:pPr marL="285750" indent="-285750">
              <a:buFont typeface="Arial" charset="0"/>
              <a:buChar char="•"/>
            </a:pPr>
            <a:endParaRPr lang="hr-HR" b="1" dirty="0"/>
          </a:p>
          <a:p>
            <a:pPr marL="285750" indent="-285750">
              <a:buFont typeface="Arial" charset="0"/>
              <a:buChar char="•"/>
            </a:pPr>
            <a:endParaRPr lang="hr-HR" b="1" dirty="0"/>
          </a:p>
          <a:p>
            <a:pPr marL="285750" indent="-285750">
              <a:buFont typeface="Arial" charset="0"/>
              <a:buChar char="•"/>
            </a:pPr>
            <a:endParaRPr lang="hr-HR" b="1" dirty="0"/>
          </a:p>
          <a:p>
            <a:pPr marL="285750" indent="-285750">
              <a:buFont typeface="Arial" charset="0"/>
              <a:buChar char="•"/>
            </a:pPr>
            <a:endParaRPr lang="hr-HR" b="1" dirty="0"/>
          </a:p>
          <a:p>
            <a:pPr marL="285750" indent="-285750">
              <a:buFont typeface="Arial" charset="0"/>
              <a:buChar char="•"/>
            </a:pPr>
            <a:endParaRPr lang="hr-HR" b="1" dirty="0"/>
          </a:p>
          <a:p>
            <a:pPr marL="285750" indent="-285750">
              <a:buFont typeface="Arial" charset="0"/>
              <a:buChar char="•"/>
            </a:pPr>
            <a:endParaRPr lang="hr-HR" b="1" dirty="0"/>
          </a:p>
          <a:p>
            <a:pPr marL="285750" indent="-285750">
              <a:buFont typeface="Arial" charset="0"/>
              <a:buChar char="•"/>
            </a:pPr>
            <a:endParaRPr lang="hr-HR" b="1" dirty="0"/>
          </a:p>
          <a:p>
            <a:pPr marL="285750" indent="-285750">
              <a:buFont typeface="Arial" charset="0"/>
              <a:buChar char="•"/>
            </a:pPr>
            <a:endParaRPr lang="hr-HR" b="1" dirty="0"/>
          </a:p>
          <a:p>
            <a:pPr marL="285750" indent="-285750">
              <a:buFont typeface="Arial" charset="0"/>
              <a:buChar char="•"/>
            </a:pPr>
            <a:endParaRPr lang="hr-HR" b="1" dirty="0"/>
          </a:p>
          <a:p>
            <a:pPr marL="285750" indent="-285750">
              <a:buFont typeface="Arial" charset="0"/>
              <a:buChar char="•"/>
            </a:pPr>
            <a:endParaRPr lang="hr-HR" b="1" dirty="0"/>
          </a:p>
        </p:txBody>
      </p:sp>
      <p:sp>
        <p:nvSpPr>
          <p:cNvPr id="225" name="TextBox 80">
            <a:extLst>
              <a:ext uri="{FF2B5EF4-FFF2-40B4-BE49-F238E27FC236}">
                <a16:creationId xmlns:a16="http://schemas.microsoft.com/office/drawing/2014/main" id="{36A41333-C50B-4E1C-9EC3-087D5A41097B}"/>
              </a:ext>
            </a:extLst>
          </p:cNvPr>
          <p:cNvSpPr txBox="1"/>
          <p:nvPr/>
        </p:nvSpPr>
        <p:spPr>
          <a:xfrm>
            <a:off x="178992" y="4239793"/>
            <a:ext cx="4858863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hr-HR" sz="1600" dirty="0">
                <a:solidFill>
                  <a:srgbClr val="C00000"/>
                </a:solidFill>
                <a:latin typeface="Raleway" panose="020B0503030101060003" pitchFamily="34" charset="0"/>
              </a:rPr>
              <a:t>EMPLOYEES</a:t>
            </a:r>
          </a:p>
          <a:p>
            <a:pPr algn="ctr"/>
            <a:endParaRPr lang="hr-HR" sz="1600" dirty="0">
              <a:solidFill>
                <a:srgbClr val="C00000"/>
              </a:solidFill>
              <a:latin typeface="Raleway" panose="020B0503030101060003" pitchFamily="34" charset="0"/>
            </a:endParaRPr>
          </a:p>
          <a:p>
            <a:pPr algn="ctr"/>
            <a:endParaRPr lang="hr-HR" sz="1600" dirty="0">
              <a:solidFill>
                <a:srgbClr val="C00000"/>
              </a:solidFill>
              <a:latin typeface="Raleway" panose="020B0503030101060003" pitchFamily="34" charset="0"/>
            </a:endParaRPr>
          </a:p>
          <a:p>
            <a:pPr algn="ctr"/>
            <a:endParaRPr lang="hr-HR" sz="1600" dirty="0">
              <a:solidFill>
                <a:srgbClr val="C00000"/>
              </a:solidFill>
              <a:latin typeface="Raleway" panose="020B0503030101060003" pitchFamily="34" charset="0"/>
            </a:endParaRPr>
          </a:p>
          <a:p>
            <a:pPr algn="ctr"/>
            <a:endParaRPr lang="hr-HR" sz="1600" dirty="0">
              <a:solidFill>
                <a:srgbClr val="C00000"/>
              </a:solidFill>
              <a:latin typeface="Raleway" panose="020B0503030101060003" pitchFamily="34" charset="0"/>
            </a:endParaRPr>
          </a:p>
          <a:p>
            <a:pPr algn="ctr"/>
            <a:endParaRPr lang="hr-HR" sz="1600" dirty="0">
              <a:solidFill>
                <a:srgbClr val="C00000"/>
              </a:solidFill>
              <a:latin typeface="Raleway" panose="020B0503030101060003" pitchFamily="34" charset="0"/>
            </a:endParaRPr>
          </a:p>
          <a:p>
            <a:pPr algn="ctr"/>
            <a:endParaRPr lang="hr-HR" sz="1600" dirty="0">
              <a:solidFill>
                <a:srgbClr val="C00000"/>
              </a:solidFill>
              <a:latin typeface="Raleway" panose="020B0503030101060003" pitchFamily="34" charset="0"/>
            </a:endParaRPr>
          </a:p>
          <a:p>
            <a:pPr algn="ctr"/>
            <a:endParaRPr lang="hr-HR" sz="1600" dirty="0">
              <a:solidFill>
                <a:srgbClr val="C00000"/>
              </a:solidFill>
              <a:latin typeface="Raleway" panose="020B0503030101060003" pitchFamily="34" charset="0"/>
            </a:endParaRPr>
          </a:p>
          <a:p>
            <a:pPr algn="ctr"/>
            <a:endParaRPr lang="hr-HR" sz="1600" dirty="0">
              <a:solidFill>
                <a:srgbClr val="C00000"/>
              </a:solidFill>
              <a:latin typeface="Raleway" panose="020B0503030101060003" pitchFamily="34" charset="0"/>
            </a:endParaRPr>
          </a:p>
          <a:p>
            <a:pPr algn="ctr"/>
            <a:endParaRPr lang="en-GB" sz="1600" dirty="0">
              <a:solidFill>
                <a:srgbClr val="C00000"/>
              </a:solidFill>
              <a:latin typeface="Raleway" panose="020B0503030101060003" pitchFamily="34" charset="0"/>
            </a:endParaRPr>
          </a:p>
        </p:txBody>
      </p:sp>
      <p:sp>
        <p:nvSpPr>
          <p:cNvPr id="215" name="Rectangle 55">
            <a:extLst>
              <a:ext uri="{FF2B5EF4-FFF2-40B4-BE49-F238E27FC236}">
                <a16:creationId xmlns:a16="http://schemas.microsoft.com/office/drawing/2014/main" id="{D214931E-C50A-425F-B2C2-2303E2AE98EF}"/>
              </a:ext>
            </a:extLst>
          </p:cNvPr>
          <p:cNvSpPr/>
          <p:nvPr/>
        </p:nvSpPr>
        <p:spPr>
          <a:xfrm>
            <a:off x="167287" y="1596669"/>
            <a:ext cx="4867419" cy="1189617"/>
          </a:xfrm>
          <a:prstGeom prst="rect">
            <a:avLst/>
          </a:prstGeom>
          <a:solidFill>
            <a:srgbClr val="CE003D"/>
          </a:solidFill>
          <a:ln>
            <a:solidFill>
              <a:srgbClr val="CE00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>
                <a:latin typeface="Raleway" panose="020B0503030101060003" pitchFamily="34" charset="0"/>
              </a:rPr>
              <a:t>IN IMPLEMENTATION:</a:t>
            </a:r>
          </a:p>
          <a:p>
            <a:pPr algn="ctr"/>
            <a:r>
              <a:rPr lang="hr-HR" sz="3200" b="1" dirty="0">
                <a:latin typeface="Raleway Black" panose="020B0A03030101060003" pitchFamily="34" charset="-18"/>
              </a:rPr>
              <a:t>33</a:t>
            </a:r>
            <a:endParaRPr lang="en-GB" sz="3200" b="1" dirty="0">
              <a:latin typeface="Raleway Black" panose="020B0A03030101060003" pitchFamily="34" charset="-18"/>
            </a:endParaRPr>
          </a:p>
        </p:txBody>
      </p:sp>
      <p:sp>
        <p:nvSpPr>
          <p:cNvPr id="218" name="Rectangle 56">
            <a:extLst>
              <a:ext uri="{FF2B5EF4-FFF2-40B4-BE49-F238E27FC236}">
                <a16:creationId xmlns:a16="http://schemas.microsoft.com/office/drawing/2014/main" id="{A12E61F1-65A0-43B3-A4E7-C59D71F812F2}"/>
              </a:ext>
            </a:extLst>
          </p:cNvPr>
          <p:cNvSpPr/>
          <p:nvPr/>
        </p:nvSpPr>
        <p:spPr>
          <a:xfrm>
            <a:off x="178992" y="2901820"/>
            <a:ext cx="2413379" cy="118961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hr-HR" sz="1600" dirty="0">
                <a:solidFill>
                  <a:schemeClr val="tx1"/>
                </a:solidFill>
                <a:latin typeface="Raleway" panose="020B0503030101060003" pitchFamily="34" charset="0"/>
              </a:rPr>
              <a:t>SCIENTIFIC </a:t>
            </a:r>
            <a:r>
              <a:rPr lang="hr-HR" sz="160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             </a:t>
            </a:r>
            <a:r>
              <a:rPr lang="hr-HR" sz="1600" b="1" dirty="0">
                <a:solidFill>
                  <a:srgbClr val="CE003D"/>
                </a:solidFill>
                <a:latin typeface="Raleway" panose="020B0503030101060003" pitchFamily="34" charset="0"/>
              </a:rPr>
              <a:t>21%</a:t>
            </a:r>
          </a:p>
          <a:p>
            <a:pPr>
              <a:lnSpc>
                <a:spcPct val="150000"/>
              </a:lnSpc>
            </a:pPr>
            <a:r>
              <a:rPr lang="hr-HR" sz="1600" dirty="0">
                <a:solidFill>
                  <a:schemeClr val="tx1"/>
                </a:solidFill>
                <a:latin typeface="Raleway" panose="020B0503030101060003" pitchFamily="34" charset="0"/>
              </a:rPr>
              <a:t>DEVELOPMENTAL</a:t>
            </a:r>
            <a:r>
              <a:rPr lang="hr-HR" sz="160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 </a:t>
            </a:r>
            <a:r>
              <a:rPr lang="hr-HR" sz="1600" b="1" dirty="0">
                <a:solidFill>
                  <a:srgbClr val="CE003D"/>
                </a:solidFill>
                <a:latin typeface="Raleway" panose="020B0503030101060003" pitchFamily="34" charset="0"/>
              </a:rPr>
              <a:t>73%</a:t>
            </a:r>
            <a:br>
              <a:rPr lang="hr-HR" sz="1600" b="1" dirty="0">
                <a:solidFill>
                  <a:srgbClr val="CE003D"/>
                </a:solidFill>
                <a:latin typeface="Raleway" panose="020B0503030101060003" pitchFamily="34" charset="0"/>
              </a:rPr>
            </a:br>
            <a:r>
              <a:rPr lang="hr-HR" sz="1600" dirty="0">
                <a:solidFill>
                  <a:schemeClr val="tx1"/>
                </a:solidFill>
                <a:latin typeface="Raleway" panose="020B0503030101060003" pitchFamily="34" charset="0"/>
              </a:rPr>
              <a:t>NETWORKING      </a:t>
            </a:r>
            <a:r>
              <a:rPr lang="hr-HR" sz="1600" b="1" dirty="0">
                <a:solidFill>
                  <a:srgbClr val="CE003D"/>
                </a:solidFill>
                <a:latin typeface="Raleway" panose="020B0503030101060003" pitchFamily="34" charset="0"/>
              </a:rPr>
              <a:t>    6%            </a:t>
            </a:r>
            <a:endParaRPr lang="en-GB" sz="1600" b="1" dirty="0">
              <a:solidFill>
                <a:srgbClr val="CE003D"/>
              </a:solidFill>
              <a:latin typeface="Raleway" panose="020B0503030101060003" pitchFamily="34" charset="0"/>
            </a:endParaRPr>
          </a:p>
        </p:txBody>
      </p:sp>
      <p:sp>
        <p:nvSpPr>
          <p:cNvPr id="219" name="Rectangle 57">
            <a:extLst>
              <a:ext uri="{FF2B5EF4-FFF2-40B4-BE49-F238E27FC236}">
                <a16:creationId xmlns:a16="http://schemas.microsoft.com/office/drawing/2014/main" id="{B9066E04-9DB0-4620-BACA-3DCB3D727A0A}"/>
              </a:ext>
            </a:extLst>
          </p:cNvPr>
          <p:cNvSpPr/>
          <p:nvPr/>
        </p:nvSpPr>
        <p:spPr>
          <a:xfrm>
            <a:off x="2681151" y="2901820"/>
            <a:ext cx="2345992" cy="118961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600" dirty="0">
              <a:solidFill>
                <a:schemeClr val="bg1">
                  <a:lumMod val="50000"/>
                </a:schemeClr>
              </a:solidFill>
              <a:latin typeface="Raleway" panose="020B05030301010600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hr-HR" sz="1600" dirty="0">
                <a:solidFill>
                  <a:schemeClr val="tx1"/>
                </a:solidFill>
                <a:latin typeface="Raleway" panose="020B0503030101060003" pitchFamily="34" charset="0"/>
              </a:rPr>
              <a:t>INTERNATIONAL</a:t>
            </a:r>
            <a:r>
              <a:rPr lang="hr-HR" sz="160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  </a:t>
            </a:r>
            <a:r>
              <a:rPr lang="hr-HR" sz="1600" b="1" dirty="0">
                <a:solidFill>
                  <a:srgbClr val="CE003D"/>
                </a:solidFill>
                <a:latin typeface="Raleway" panose="020B0503030101060003" pitchFamily="34" charset="0"/>
              </a:rPr>
              <a:t>48%</a:t>
            </a:r>
          </a:p>
          <a:p>
            <a:pPr algn="ctr">
              <a:lnSpc>
                <a:spcPct val="150000"/>
              </a:lnSpc>
            </a:pPr>
            <a:r>
              <a:rPr lang="hr-HR" sz="1600" dirty="0">
                <a:solidFill>
                  <a:schemeClr val="tx1"/>
                </a:solidFill>
                <a:latin typeface="Raleway" panose="020B0503030101060003" pitchFamily="34" charset="0"/>
              </a:rPr>
              <a:t>NATIONAL</a:t>
            </a:r>
            <a:r>
              <a:rPr lang="hr-HR" sz="160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              </a:t>
            </a:r>
            <a:r>
              <a:rPr lang="hr-HR" sz="1600" b="1" dirty="0">
                <a:solidFill>
                  <a:srgbClr val="CE003D"/>
                </a:solidFill>
                <a:latin typeface="Raleway" panose="020B0503030101060003" pitchFamily="34" charset="0"/>
              </a:rPr>
              <a:t>52%</a:t>
            </a:r>
          </a:p>
          <a:p>
            <a:pPr algn="ctr"/>
            <a:endParaRPr lang="en-GB" sz="1600" b="1" dirty="0">
              <a:solidFill>
                <a:srgbClr val="CE003D"/>
              </a:solidFill>
              <a:latin typeface="Raleway" panose="020B0503030101060003" pitchFamily="34" charset="0"/>
            </a:endParaRP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9E9F7A6A-3005-4721-B2C9-77C245D02135}"/>
              </a:ext>
            </a:extLst>
          </p:cNvPr>
          <p:cNvGrpSpPr/>
          <p:nvPr/>
        </p:nvGrpSpPr>
        <p:grpSpPr>
          <a:xfrm>
            <a:off x="1738392" y="5689611"/>
            <a:ext cx="1684892" cy="892552"/>
            <a:chOff x="1675008" y="5734972"/>
            <a:chExt cx="1684892" cy="892552"/>
          </a:xfrm>
        </p:grpSpPr>
        <p:sp>
          <p:nvSpPr>
            <p:cNvPr id="223" name="TextBox 75">
              <a:extLst>
                <a:ext uri="{FF2B5EF4-FFF2-40B4-BE49-F238E27FC236}">
                  <a16:creationId xmlns:a16="http://schemas.microsoft.com/office/drawing/2014/main" id="{C6FCF381-2D5F-4A30-BDCF-AFB4D958ACC3}"/>
                </a:ext>
              </a:extLst>
            </p:cNvPr>
            <p:cNvSpPr txBox="1"/>
            <p:nvPr/>
          </p:nvSpPr>
          <p:spPr>
            <a:xfrm>
              <a:off x="2086939" y="5734972"/>
              <a:ext cx="8610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dirty="0">
                  <a:latin typeface="Raleway Black" panose="020B0A03030101060003" pitchFamily="34" charset="-18"/>
                </a:rPr>
                <a:t>36%</a:t>
              </a:r>
              <a:endParaRPr lang="en-GB" dirty="0">
                <a:latin typeface="Raleway Black" panose="020B0A03030101060003" pitchFamily="34" charset="-18"/>
              </a:endParaRPr>
            </a:p>
          </p:txBody>
        </p:sp>
        <p:sp>
          <p:nvSpPr>
            <p:cNvPr id="224" name="TextBox 79">
              <a:extLst>
                <a:ext uri="{FF2B5EF4-FFF2-40B4-BE49-F238E27FC236}">
                  <a16:creationId xmlns:a16="http://schemas.microsoft.com/office/drawing/2014/main" id="{F5C834E7-FBFE-4C94-AF45-140A44C857E8}"/>
                </a:ext>
              </a:extLst>
            </p:cNvPr>
            <p:cNvSpPr txBox="1"/>
            <p:nvPr/>
          </p:nvSpPr>
          <p:spPr>
            <a:xfrm>
              <a:off x="1675008" y="6104304"/>
              <a:ext cx="16848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dirty="0">
                  <a:latin typeface="Raleway" panose="020B0503030101060003" pitchFamily="34" charset="0"/>
                </a:rPr>
                <a:t>2 OR MORE PROJECTS</a:t>
              </a:r>
              <a:endParaRPr lang="en-GB" dirty="0">
                <a:latin typeface="Raleway" panose="020B0503030101060003" pitchFamily="34" charset="0"/>
              </a:endParaRPr>
            </a:p>
          </p:txBody>
        </p:sp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id="{AFD84358-D1C2-43AE-933F-CEE4A1826D6D}"/>
              </a:ext>
            </a:extLst>
          </p:cNvPr>
          <p:cNvGrpSpPr/>
          <p:nvPr/>
        </p:nvGrpSpPr>
        <p:grpSpPr>
          <a:xfrm>
            <a:off x="1897327" y="4718223"/>
            <a:ext cx="1329320" cy="865018"/>
            <a:chOff x="1808869" y="4871462"/>
            <a:chExt cx="1329320" cy="865018"/>
          </a:xfrm>
        </p:grpSpPr>
        <p:grpSp>
          <p:nvGrpSpPr>
            <p:cNvPr id="220" name="Group 45">
              <a:extLst>
                <a:ext uri="{FF2B5EF4-FFF2-40B4-BE49-F238E27FC236}">
                  <a16:creationId xmlns:a16="http://schemas.microsoft.com/office/drawing/2014/main" id="{BA306684-E74F-4E3D-8425-43EDA791DB06}"/>
                </a:ext>
              </a:extLst>
            </p:cNvPr>
            <p:cNvGrpSpPr/>
            <p:nvPr/>
          </p:nvGrpSpPr>
          <p:grpSpPr>
            <a:xfrm>
              <a:off x="1808869" y="4871462"/>
              <a:ext cx="1329320" cy="730227"/>
              <a:chOff x="10478259" y="4906865"/>
              <a:chExt cx="1015174" cy="730227"/>
            </a:xfrm>
          </p:grpSpPr>
          <p:sp>
            <p:nvSpPr>
              <p:cNvPr id="221" name="TextBox 74">
                <a:extLst>
                  <a:ext uri="{FF2B5EF4-FFF2-40B4-BE49-F238E27FC236}">
                    <a16:creationId xmlns:a16="http://schemas.microsoft.com/office/drawing/2014/main" id="{DD6FEF16-DEA3-4FB9-89B9-B6C2CA56C841}"/>
                  </a:ext>
                </a:extLst>
              </p:cNvPr>
              <p:cNvSpPr txBox="1"/>
              <p:nvPr/>
            </p:nvSpPr>
            <p:spPr>
              <a:xfrm>
                <a:off x="10787286" y="4906865"/>
                <a:ext cx="4642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hr-HR" sz="1600" dirty="0">
                    <a:latin typeface="Raleway Black" panose="020B0A03030101060003" pitchFamily="34" charset="-18"/>
                  </a:rPr>
                  <a:t>62%</a:t>
                </a:r>
                <a:endParaRPr lang="en-GB" sz="1600" dirty="0">
                  <a:latin typeface="Raleway Black" panose="020B0A03030101060003" pitchFamily="34" charset="-18"/>
                </a:endParaRPr>
              </a:p>
            </p:txBody>
          </p:sp>
          <p:sp>
            <p:nvSpPr>
              <p:cNvPr id="222" name="TextBox 78">
                <a:extLst>
                  <a:ext uri="{FF2B5EF4-FFF2-40B4-BE49-F238E27FC236}">
                    <a16:creationId xmlns:a16="http://schemas.microsoft.com/office/drawing/2014/main" id="{7F08DD97-0E20-4A9B-84E4-3DCDCF7B462C}"/>
                  </a:ext>
                </a:extLst>
              </p:cNvPr>
              <p:cNvSpPr txBox="1"/>
              <p:nvPr/>
            </p:nvSpPr>
            <p:spPr>
              <a:xfrm>
                <a:off x="10478259" y="5298538"/>
                <a:ext cx="101517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r-HR" sz="1600" dirty="0">
                    <a:latin typeface="Raleway" panose="020B0503030101060003" pitchFamily="34" charset="0"/>
                  </a:rPr>
                  <a:t>ACTIVE</a:t>
                </a:r>
                <a:endParaRPr lang="en-GB" sz="1600" dirty="0">
                  <a:latin typeface="Raleway" panose="020B0503030101060003" pitchFamily="34" charset="0"/>
                </a:endParaRPr>
              </a:p>
            </p:txBody>
          </p:sp>
        </p:grpSp>
        <p:cxnSp>
          <p:nvCxnSpPr>
            <p:cNvPr id="226" name="Straight Connector 125">
              <a:extLst>
                <a:ext uri="{FF2B5EF4-FFF2-40B4-BE49-F238E27FC236}">
                  <a16:creationId xmlns:a16="http://schemas.microsoft.com/office/drawing/2014/main" id="{B6205855-F251-498E-B638-1C6676923405}"/>
                </a:ext>
              </a:extLst>
            </p:cNvPr>
            <p:cNvCxnSpPr/>
            <p:nvPr/>
          </p:nvCxnSpPr>
          <p:spPr>
            <a:xfrm>
              <a:off x="1886516" y="5736480"/>
              <a:ext cx="121172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7" name="Freeform 5">
            <a:extLst>
              <a:ext uri="{FF2B5EF4-FFF2-40B4-BE49-F238E27FC236}">
                <a16:creationId xmlns:a16="http://schemas.microsoft.com/office/drawing/2014/main" id="{2C39FC21-B8C1-48C5-B9D4-8C25F5E7C415}"/>
              </a:ext>
            </a:extLst>
          </p:cNvPr>
          <p:cNvSpPr>
            <a:spLocks noEditPoints="1"/>
          </p:cNvSpPr>
          <p:nvPr/>
        </p:nvSpPr>
        <p:spPr bwMode="auto">
          <a:xfrm>
            <a:off x="173097" y="329783"/>
            <a:ext cx="1397915" cy="982600"/>
          </a:xfrm>
          <a:custGeom>
            <a:avLst/>
            <a:gdLst>
              <a:gd name="T0" fmla="*/ 324 w 1134"/>
              <a:gd name="T1" fmla="*/ 1 h 796"/>
              <a:gd name="T2" fmla="*/ 409 w 1134"/>
              <a:gd name="T3" fmla="*/ 15 h 796"/>
              <a:gd name="T4" fmla="*/ 400 w 1134"/>
              <a:gd name="T5" fmla="*/ 129 h 796"/>
              <a:gd name="T6" fmla="*/ 326 w 1134"/>
              <a:gd name="T7" fmla="*/ 122 h 796"/>
              <a:gd name="T8" fmla="*/ 271 w 1134"/>
              <a:gd name="T9" fmla="*/ 140 h 796"/>
              <a:gd name="T10" fmla="*/ 244 w 1134"/>
              <a:gd name="T11" fmla="*/ 185 h 796"/>
              <a:gd name="T12" fmla="*/ 239 w 1134"/>
              <a:gd name="T13" fmla="*/ 255 h 796"/>
              <a:gd name="T14" fmla="*/ 371 w 1134"/>
              <a:gd name="T15" fmla="*/ 255 h 796"/>
              <a:gd name="T16" fmla="*/ 371 w 1134"/>
              <a:gd name="T17" fmla="*/ 374 h 796"/>
              <a:gd name="T18" fmla="*/ 239 w 1134"/>
              <a:gd name="T19" fmla="*/ 374 h 796"/>
              <a:gd name="T20" fmla="*/ 239 w 1134"/>
              <a:gd name="T21" fmla="*/ 796 h 796"/>
              <a:gd name="T22" fmla="*/ 88 w 1134"/>
              <a:gd name="T23" fmla="*/ 796 h 796"/>
              <a:gd name="T24" fmla="*/ 88 w 1134"/>
              <a:gd name="T25" fmla="*/ 374 h 796"/>
              <a:gd name="T26" fmla="*/ 0 w 1134"/>
              <a:gd name="T27" fmla="*/ 374 h 796"/>
              <a:gd name="T28" fmla="*/ 0 w 1134"/>
              <a:gd name="T29" fmla="*/ 255 h 796"/>
              <a:gd name="T30" fmla="*/ 88 w 1134"/>
              <a:gd name="T31" fmla="*/ 255 h 796"/>
              <a:gd name="T32" fmla="*/ 89 w 1134"/>
              <a:gd name="T33" fmla="*/ 205 h 796"/>
              <a:gd name="T34" fmla="*/ 120 w 1134"/>
              <a:gd name="T35" fmla="*/ 94 h 796"/>
              <a:gd name="T36" fmla="*/ 182 w 1134"/>
              <a:gd name="T37" fmla="*/ 31 h 796"/>
              <a:gd name="T38" fmla="*/ 281 w 1134"/>
              <a:gd name="T39" fmla="*/ 1 h 796"/>
              <a:gd name="T40" fmla="*/ 324 w 1134"/>
              <a:gd name="T41" fmla="*/ 1 h 796"/>
              <a:gd name="T42" fmla="*/ 849 w 1134"/>
              <a:gd name="T43" fmla="*/ 528 h 796"/>
              <a:gd name="T44" fmla="*/ 637 w 1134"/>
              <a:gd name="T45" fmla="*/ 740 h 796"/>
              <a:gd name="T46" fmla="*/ 425 w 1134"/>
              <a:gd name="T47" fmla="*/ 528 h 796"/>
              <a:gd name="T48" fmla="*/ 637 w 1134"/>
              <a:gd name="T49" fmla="*/ 316 h 796"/>
              <a:gd name="T50" fmla="*/ 849 w 1134"/>
              <a:gd name="T51" fmla="*/ 528 h 796"/>
              <a:gd name="T52" fmla="*/ 725 w 1134"/>
              <a:gd name="T53" fmla="*/ 528 h 796"/>
              <a:gd name="T54" fmla="*/ 637 w 1134"/>
              <a:gd name="T55" fmla="*/ 441 h 796"/>
              <a:gd name="T56" fmla="*/ 550 w 1134"/>
              <a:gd name="T57" fmla="*/ 528 h 796"/>
              <a:gd name="T58" fmla="*/ 637 w 1134"/>
              <a:gd name="T59" fmla="*/ 616 h 796"/>
              <a:gd name="T60" fmla="*/ 725 w 1134"/>
              <a:gd name="T61" fmla="*/ 528 h 796"/>
              <a:gd name="T62" fmla="*/ 969 w 1134"/>
              <a:gd name="T63" fmla="*/ 796 h 796"/>
              <a:gd name="T64" fmla="*/ 1121 w 1134"/>
              <a:gd name="T65" fmla="*/ 796 h 796"/>
              <a:gd name="T66" fmla="*/ 1121 w 1134"/>
              <a:gd name="T67" fmla="*/ 259 h 796"/>
              <a:gd name="T68" fmla="*/ 969 w 1134"/>
              <a:gd name="T69" fmla="*/ 259 h 796"/>
              <a:gd name="T70" fmla="*/ 969 w 1134"/>
              <a:gd name="T71" fmla="*/ 796 h 796"/>
              <a:gd name="T72" fmla="*/ 1046 w 1134"/>
              <a:gd name="T73" fmla="*/ 188 h 796"/>
              <a:gd name="T74" fmla="*/ 1134 w 1134"/>
              <a:gd name="T75" fmla="*/ 100 h 796"/>
              <a:gd name="T76" fmla="*/ 1046 w 1134"/>
              <a:gd name="T77" fmla="*/ 13 h 796"/>
              <a:gd name="T78" fmla="*/ 959 w 1134"/>
              <a:gd name="T79" fmla="*/ 100 h 796"/>
              <a:gd name="T80" fmla="*/ 1046 w 1134"/>
              <a:gd name="T81" fmla="*/ 188 h 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134" h="796">
                <a:moveTo>
                  <a:pt x="324" y="1"/>
                </a:moveTo>
                <a:cubicBezTo>
                  <a:pt x="353" y="1"/>
                  <a:pt x="382" y="5"/>
                  <a:pt x="409" y="15"/>
                </a:cubicBezTo>
                <a:cubicBezTo>
                  <a:pt x="400" y="129"/>
                  <a:pt x="400" y="129"/>
                  <a:pt x="400" y="129"/>
                </a:cubicBezTo>
                <a:cubicBezTo>
                  <a:pt x="376" y="122"/>
                  <a:pt x="351" y="121"/>
                  <a:pt x="326" y="122"/>
                </a:cubicBezTo>
                <a:cubicBezTo>
                  <a:pt x="307" y="123"/>
                  <a:pt x="287" y="128"/>
                  <a:pt x="271" y="140"/>
                </a:cubicBezTo>
                <a:cubicBezTo>
                  <a:pt x="257" y="151"/>
                  <a:pt x="248" y="168"/>
                  <a:pt x="244" y="185"/>
                </a:cubicBezTo>
                <a:cubicBezTo>
                  <a:pt x="238" y="208"/>
                  <a:pt x="239" y="232"/>
                  <a:pt x="239" y="255"/>
                </a:cubicBezTo>
                <a:cubicBezTo>
                  <a:pt x="371" y="255"/>
                  <a:pt x="371" y="255"/>
                  <a:pt x="371" y="255"/>
                </a:cubicBezTo>
                <a:cubicBezTo>
                  <a:pt x="371" y="374"/>
                  <a:pt x="371" y="374"/>
                  <a:pt x="371" y="374"/>
                </a:cubicBezTo>
                <a:cubicBezTo>
                  <a:pt x="239" y="374"/>
                  <a:pt x="239" y="374"/>
                  <a:pt x="239" y="374"/>
                </a:cubicBezTo>
                <a:cubicBezTo>
                  <a:pt x="239" y="796"/>
                  <a:pt x="239" y="796"/>
                  <a:pt x="239" y="796"/>
                </a:cubicBezTo>
                <a:cubicBezTo>
                  <a:pt x="88" y="796"/>
                  <a:pt x="88" y="796"/>
                  <a:pt x="88" y="796"/>
                </a:cubicBezTo>
                <a:cubicBezTo>
                  <a:pt x="88" y="374"/>
                  <a:pt x="88" y="374"/>
                  <a:pt x="88" y="374"/>
                </a:cubicBezTo>
                <a:cubicBezTo>
                  <a:pt x="0" y="374"/>
                  <a:pt x="0" y="374"/>
                  <a:pt x="0" y="374"/>
                </a:cubicBezTo>
                <a:cubicBezTo>
                  <a:pt x="0" y="255"/>
                  <a:pt x="0" y="255"/>
                  <a:pt x="0" y="255"/>
                </a:cubicBezTo>
                <a:cubicBezTo>
                  <a:pt x="88" y="255"/>
                  <a:pt x="88" y="255"/>
                  <a:pt x="88" y="255"/>
                </a:cubicBezTo>
                <a:cubicBezTo>
                  <a:pt x="88" y="238"/>
                  <a:pt x="87" y="221"/>
                  <a:pt x="89" y="205"/>
                </a:cubicBezTo>
                <a:cubicBezTo>
                  <a:pt x="92" y="166"/>
                  <a:pt x="101" y="127"/>
                  <a:pt x="120" y="94"/>
                </a:cubicBezTo>
                <a:cubicBezTo>
                  <a:pt x="135" y="68"/>
                  <a:pt x="157" y="46"/>
                  <a:pt x="182" y="31"/>
                </a:cubicBezTo>
                <a:cubicBezTo>
                  <a:pt x="212" y="13"/>
                  <a:pt x="247" y="4"/>
                  <a:pt x="281" y="1"/>
                </a:cubicBezTo>
                <a:cubicBezTo>
                  <a:pt x="296" y="0"/>
                  <a:pt x="310" y="0"/>
                  <a:pt x="324" y="1"/>
                </a:cubicBezTo>
                <a:close/>
                <a:moveTo>
                  <a:pt x="849" y="528"/>
                </a:moveTo>
                <a:cubicBezTo>
                  <a:pt x="849" y="645"/>
                  <a:pt x="754" y="740"/>
                  <a:pt x="637" y="740"/>
                </a:cubicBezTo>
                <a:cubicBezTo>
                  <a:pt x="520" y="740"/>
                  <a:pt x="425" y="645"/>
                  <a:pt x="425" y="528"/>
                </a:cubicBezTo>
                <a:cubicBezTo>
                  <a:pt x="425" y="411"/>
                  <a:pt x="520" y="316"/>
                  <a:pt x="637" y="316"/>
                </a:cubicBezTo>
                <a:cubicBezTo>
                  <a:pt x="754" y="316"/>
                  <a:pt x="849" y="411"/>
                  <a:pt x="849" y="528"/>
                </a:cubicBezTo>
                <a:close/>
                <a:moveTo>
                  <a:pt x="725" y="528"/>
                </a:moveTo>
                <a:cubicBezTo>
                  <a:pt x="725" y="480"/>
                  <a:pt x="686" y="441"/>
                  <a:pt x="637" y="441"/>
                </a:cubicBezTo>
                <a:cubicBezTo>
                  <a:pt x="589" y="441"/>
                  <a:pt x="550" y="480"/>
                  <a:pt x="550" y="528"/>
                </a:cubicBezTo>
                <a:cubicBezTo>
                  <a:pt x="550" y="576"/>
                  <a:pt x="589" y="616"/>
                  <a:pt x="637" y="616"/>
                </a:cubicBezTo>
                <a:cubicBezTo>
                  <a:pt x="686" y="616"/>
                  <a:pt x="725" y="576"/>
                  <a:pt x="725" y="528"/>
                </a:cubicBezTo>
                <a:close/>
                <a:moveTo>
                  <a:pt x="969" y="796"/>
                </a:moveTo>
                <a:cubicBezTo>
                  <a:pt x="1121" y="796"/>
                  <a:pt x="1121" y="796"/>
                  <a:pt x="1121" y="796"/>
                </a:cubicBezTo>
                <a:cubicBezTo>
                  <a:pt x="1121" y="259"/>
                  <a:pt x="1121" y="259"/>
                  <a:pt x="1121" y="259"/>
                </a:cubicBezTo>
                <a:cubicBezTo>
                  <a:pt x="969" y="259"/>
                  <a:pt x="969" y="259"/>
                  <a:pt x="969" y="259"/>
                </a:cubicBezTo>
                <a:lnTo>
                  <a:pt x="969" y="796"/>
                </a:lnTo>
                <a:close/>
                <a:moveTo>
                  <a:pt x="1046" y="188"/>
                </a:moveTo>
                <a:cubicBezTo>
                  <a:pt x="1095" y="188"/>
                  <a:pt x="1134" y="148"/>
                  <a:pt x="1134" y="100"/>
                </a:cubicBezTo>
                <a:cubicBezTo>
                  <a:pt x="1134" y="52"/>
                  <a:pt x="1095" y="13"/>
                  <a:pt x="1046" y="13"/>
                </a:cubicBezTo>
                <a:cubicBezTo>
                  <a:pt x="998" y="13"/>
                  <a:pt x="959" y="52"/>
                  <a:pt x="959" y="100"/>
                </a:cubicBezTo>
                <a:cubicBezTo>
                  <a:pt x="959" y="148"/>
                  <a:pt x="998" y="188"/>
                  <a:pt x="1046" y="188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 u="sng"/>
          </a:p>
        </p:txBody>
      </p:sp>
      <p:sp>
        <p:nvSpPr>
          <p:cNvPr id="228" name="Rectangle 2">
            <a:extLst>
              <a:ext uri="{FF2B5EF4-FFF2-40B4-BE49-F238E27FC236}">
                <a16:creationId xmlns:a16="http://schemas.microsoft.com/office/drawing/2014/main" id="{63211EF9-C4E1-41DE-9566-126D1A211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0259" y="18125"/>
            <a:ext cx="2978295" cy="1718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1435" tIns="25719" rIns="51435" bIns="25719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9pPr>
          </a:lstStyle>
          <a:p>
            <a:r>
              <a:rPr lang="hr-HR" sz="3600" kern="0" dirty="0">
                <a:latin typeface="Raleway Black" panose="020B0A03030101060003" pitchFamily="34" charset="-18"/>
              </a:rPr>
              <a:t>PROJECT ACTIVITIES</a:t>
            </a:r>
          </a:p>
        </p:txBody>
      </p:sp>
      <p:cxnSp>
        <p:nvCxnSpPr>
          <p:cNvPr id="229" name="Straight Connector 50">
            <a:extLst>
              <a:ext uri="{FF2B5EF4-FFF2-40B4-BE49-F238E27FC236}">
                <a16:creationId xmlns:a16="http://schemas.microsoft.com/office/drawing/2014/main" id="{130765D7-5EAD-4F93-B3C6-2A8CE64A7050}"/>
              </a:ext>
            </a:extLst>
          </p:cNvPr>
          <p:cNvCxnSpPr>
            <a:cxnSpLocks/>
          </p:cNvCxnSpPr>
          <p:nvPr/>
        </p:nvCxnSpPr>
        <p:spPr>
          <a:xfrm>
            <a:off x="1886516" y="204666"/>
            <a:ext cx="0" cy="127071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upa 56">
            <a:extLst>
              <a:ext uri="{FF2B5EF4-FFF2-40B4-BE49-F238E27FC236}">
                <a16:creationId xmlns:a16="http://schemas.microsoft.com/office/drawing/2014/main" id="{150B579C-25B2-4BDB-A713-18BC3EFF133D}"/>
              </a:ext>
            </a:extLst>
          </p:cNvPr>
          <p:cNvGrpSpPr/>
          <p:nvPr/>
        </p:nvGrpSpPr>
        <p:grpSpPr>
          <a:xfrm>
            <a:off x="4875355" y="345172"/>
            <a:ext cx="7254599" cy="6538410"/>
            <a:chOff x="4875355" y="345172"/>
            <a:chExt cx="7254599" cy="6538410"/>
          </a:xfrm>
        </p:grpSpPr>
        <p:sp>
          <p:nvSpPr>
            <p:cNvPr id="60" name="TextBox 96">
              <a:extLst>
                <a:ext uri="{FF2B5EF4-FFF2-40B4-BE49-F238E27FC236}">
                  <a16:creationId xmlns:a16="http://schemas.microsoft.com/office/drawing/2014/main" id="{4FAF6306-E9B3-4C32-B40B-085593D489BB}"/>
                </a:ext>
              </a:extLst>
            </p:cNvPr>
            <p:cNvSpPr txBox="1"/>
            <p:nvPr/>
          </p:nvSpPr>
          <p:spPr>
            <a:xfrm>
              <a:off x="8266925" y="345172"/>
              <a:ext cx="3863029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hr-HR" dirty="0">
                  <a:solidFill>
                    <a:srgbClr val="C00000"/>
                  </a:solidFill>
                  <a:latin typeface="Raleway" panose="020B0503030101060003" pitchFamily="34" charset="0"/>
                </a:rPr>
                <a:t>ACCORDING TO FINANCING PROGRAMMES</a:t>
              </a:r>
              <a:endParaRPr lang="en-GB" dirty="0">
                <a:solidFill>
                  <a:srgbClr val="C00000"/>
                </a:solidFill>
                <a:latin typeface="Raleway" panose="020B0503030101060003" pitchFamily="34" charset="0"/>
              </a:endParaRPr>
            </a:p>
          </p:txBody>
        </p: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C7E6420D-C828-4AB1-88AB-EEE7173F4DDA}"/>
                </a:ext>
              </a:extLst>
            </p:cNvPr>
            <p:cNvGrpSpPr/>
            <p:nvPr/>
          </p:nvGrpSpPr>
          <p:grpSpPr>
            <a:xfrm>
              <a:off x="4875355" y="770707"/>
              <a:ext cx="6796143" cy="5979928"/>
              <a:chOff x="6342361" y="1176713"/>
              <a:chExt cx="5575360" cy="5322379"/>
            </a:xfrm>
          </p:grpSpPr>
          <p:cxnSp>
            <p:nvCxnSpPr>
              <p:cNvPr id="64" name="Ravni poveznik 63">
                <a:extLst>
                  <a:ext uri="{FF2B5EF4-FFF2-40B4-BE49-F238E27FC236}">
                    <a16:creationId xmlns:a16="http://schemas.microsoft.com/office/drawing/2014/main" id="{ACB47070-DDCA-41B7-A2BD-8F824F398C5B}"/>
                  </a:ext>
                </a:extLst>
              </p:cNvPr>
              <p:cNvCxnSpPr/>
              <p:nvPr/>
            </p:nvCxnSpPr>
            <p:spPr>
              <a:xfrm>
                <a:off x="9464338" y="1176713"/>
                <a:ext cx="0" cy="49423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Ravni poveznik 64">
                <a:extLst>
                  <a:ext uri="{FF2B5EF4-FFF2-40B4-BE49-F238E27FC236}">
                    <a16:creationId xmlns:a16="http://schemas.microsoft.com/office/drawing/2014/main" id="{8A3984A2-DEF5-4317-8095-40A42BC14A96}"/>
                  </a:ext>
                </a:extLst>
              </p:cNvPr>
              <p:cNvCxnSpPr/>
              <p:nvPr/>
            </p:nvCxnSpPr>
            <p:spPr>
              <a:xfrm>
                <a:off x="9778784" y="1176713"/>
                <a:ext cx="0" cy="49423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Ravni poveznik 65">
                <a:extLst>
                  <a:ext uri="{FF2B5EF4-FFF2-40B4-BE49-F238E27FC236}">
                    <a16:creationId xmlns:a16="http://schemas.microsoft.com/office/drawing/2014/main" id="{DEB6A2F8-F5FE-40CA-9EA4-B5544861B4FF}"/>
                  </a:ext>
                </a:extLst>
              </p:cNvPr>
              <p:cNvCxnSpPr/>
              <p:nvPr/>
            </p:nvCxnSpPr>
            <p:spPr>
              <a:xfrm>
                <a:off x="10074834" y="1188288"/>
                <a:ext cx="0" cy="49423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Ravni poveznik 66">
                <a:extLst>
                  <a:ext uri="{FF2B5EF4-FFF2-40B4-BE49-F238E27FC236}">
                    <a16:creationId xmlns:a16="http://schemas.microsoft.com/office/drawing/2014/main" id="{F830512D-CE3B-4A6C-BD42-FC52BD9BBFAF}"/>
                  </a:ext>
                </a:extLst>
              </p:cNvPr>
              <p:cNvCxnSpPr/>
              <p:nvPr/>
            </p:nvCxnSpPr>
            <p:spPr>
              <a:xfrm>
                <a:off x="10349801" y="1188288"/>
                <a:ext cx="0" cy="49423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Ravni poveznik 67">
                <a:extLst>
                  <a:ext uri="{FF2B5EF4-FFF2-40B4-BE49-F238E27FC236}">
                    <a16:creationId xmlns:a16="http://schemas.microsoft.com/office/drawing/2014/main" id="{A310313F-16D8-4157-9953-362E99706309}"/>
                  </a:ext>
                </a:extLst>
              </p:cNvPr>
              <p:cNvCxnSpPr/>
              <p:nvPr/>
            </p:nvCxnSpPr>
            <p:spPr>
              <a:xfrm>
                <a:off x="10641097" y="1188288"/>
                <a:ext cx="0" cy="49423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Ravni poveznik 68">
                <a:extLst>
                  <a:ext uri="{FF2B5EF4-FFF2-40B4-BE49-F238E27FC236}">
                    <a16:creationId xmlns:a16="http://schemas.microsoft.com/office/drawing/2014/main" id="{421FAB68-5C40-4193-8DD0-BDD55DE0852D}"/>
                  </a:ext>
                </a:extLst>
              </p:cNvPr>
              <p:cNvCxnSpPr/>
              <p:nvPr/>
            </p:nvCxnSpPr>
            <p:spPr>
              <a:xfrm>
                <a:off x="10965052" y="1176713"/>
                <a:ext cx="0" cy="49423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Ravni poveznik 69">
                <a:extLst>
                  <a:ext uri="{FF2B5EF4-FFF2-40B4-BE49-F238E27FC236}">
                    <a16:creationId xmlns:a16="http://schemas.microsoft.com/office/drawing/2014/main" id="{A8F8E2D4-91FF-4842-9618-BB824B57F80D}"/>
                  </a:ext>
                </a:extLst>
              </p:cNvPr>
              <p:cNvCxnSpPr/>
              <p:nvPr/>
            </p:nvCxnSpPr>
            <p:spPr>
              <a:xfrm>
                <a:off x="11246840" y="1176713"/>
                <a:ext cx="0" cy="49423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Ravni poveznik 70">
                <a:extLst>
                  <a:ext uri="{FF2B5EF4-FFF2-40B4-BE49-F238E27FC236}">
                    <a16:creationId xmlns:a16="http://schemas.microsoft.com/office/drawing/2014/main" id="{3C01ED73-85D5-4F58-877E-CA1336409461}"/>
                  </a:ext>
                </a:extLst>
              </p:cNvPr>
              <p:cNvCxnSpPr/>
              <p:nvPr/>
            </p:nvCxnSpPr>
            <p:spPr>
              <a:xfrm>
                <a:off x="11526562" y="1188288"/>
                <a:ext cx="0" cy="49423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Ravni poveznik 71">
                <a:extLst>
                  <a:ext uri="{FF2B5EF4-FFF2-40B4-BE49-F238E27FC236}">
                    <a16:creationId xmlns:a16="http://schemas.microsoft.com/office/drawing/2014/main" id="{80390D4E-9912-430E-9257-3E465EB8A9A9}"/>
                  </a:ext>
                </a:extLst>
              </p:cNvPr>
              <p:cNvCxnSpPr/>
              <p:nvPr/>
            </p:nvCxnSpPr>
            <p:spPr>
              <a:xfrm>
                <a:off x="11794709" y="1188288"/>
                <a:ext cx="0" cy="49423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Pravokutnik 72">
                <a:extLst>
                  <a:ext uri="{FF2B5EF4-FFF2-40B4-BE49-F238E27FC236}">
                    <a16:creationId xmlns:a16="http://schemas.microsoft.com/office/drawing/2014/main" id="{59CD2592-820A-48D4-844C-BF16C60101E4}"/>
                  </a:ext>
                </a:extLst>
              </p:cNvPr>
              <p:cNvSpPr/>
              <p:nvPr/>
            </p:nvSpPr>
            <p:spPr>
              <a:xfrm>
                <a:off x="9138318" y="1387951"/>
                <a:ext cx="326019" cy="312516"/>
              </a:xfrm>
              <a:prstGeom prst="rect">
                <a:avLst/>
              </a:prstGeom>
              <a:solidFill>
                <a:srgbClr val="2EA196"/>
              </a:solidFill>
              <a:ln>
                <a:solidFill>
                  <a:srgbClr val="2EA1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74" name="Pravokutnik 73">
                <a:extLst>
                  <a:ext uri="{FF2B5EF4-FFF2-40B4-BE49-F238E27FC236}">
                    <a16:creationId xmlns:a16="http://schemas.microsoft.com/office/drawing/2014/main" id="{C61E9CCD-B07B-46FA-B65E-8D26B3FB1BD8}"/>
                  </a:ext>
                </a:extLst>
              </p:cNvPr>
              <p:cNvSpPr/>
              <p:nvPr/>
            </p:nvSpPr>
            <p:spPr>
              <a:xfrm>
                <a:off x="9138318" y="1899166"/>
                <a:ext cx="326019" cy="312516"/>
              </a:xfrm>
              <a:prstGeom prst="rect">
                <a:avLst/>
              </a:prstGeom>
              <a:solidFill>
                <a:srgbClr val="C92039"/>
              </a:solidFill>
              <a:ln>
                <a:solidFill>
                  <a:srgbClr val="C920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75" name="Pravokutnik 74">
                <a:extLst>
                  <a:ext uri="{FF2B5EF4-FFF2-40B4-BE49-F238E27FC236}">
                    <a16:creationId xmlns:a16="http://schemas.microsoft.com/office/drawing/2014/main" id="{3A6B4775-469F-48ED-8816-5CD78BF1412A}"/>
                  </a:ext>
                </a:extLst>
              </p:cNvPr>
              <p:cNvSpPr/>
              <p:nvPr/>
            </p:nvSpPr>
            <p:spPr>
              <a:xfrm>
                <a:off x="9138318" y="2410381"/>
                <a:ext cx="326019" cy="312516"/>
              </a:xfrm>
              <a:prstGeom prst="rect">
                <a:avLst/>
              </a:prstGeom>
              <a:solidFill>
                <a:srgbClr val="E5AE24"/>
              </a:solidFill>
              <a:ln>
                <a:solidFill>
                  <a:srgbClr val="E5AE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76" name="Pravokutnik 75">
                <a:extLst>
                  <a:ext uri="{FF2B5EF4-FFF2-40B4-BE49-F238E27FC236}">
                    <a16:creationId xmlns:a16="http://schemas.microsoft.com/office/drawing/2014/main" id="{76880C71-B234-4248-9F43-82E2259B629A}"/>
                  </a:ext>
                </a:extLst>
              </p:cNvPr>
              <p:cNvSpPr/>
              <p:nvPr/>
            </p:nvSpPr>
            <p:spPr>
              <a:xfrm>
                <a:off x="9138318" y="2921596"/>
                <a:ext cx="326019" cy="312516"/>
              </a:xfrm>
              <a:prstGeom prst="rect">
                <a:avLst/>
              </a:prstGeom>
              <a:solidFill>
                <a:srgbClr val="595A5C"/>
              </a:solidFill>
              <a:ln>
                <a:solidFill>
                  <a:srgbClr val="595A5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77" name="Pravokutnik 76">
                <a:extLst>
                  <a:ext uri="{FF2B5EF4-FFF2-40B4-BE49-F238E27FC236}">
                    <a16:creationId xmlns:a16="http://schemas.microsoft.com/office/drawing/2014/main" id="{28F08FFD-3135-42DD-987D-32CAD193D8C0}"/>
                  </a:ext>
                </a:extLst>
              </p:cNvPr>
              <p:cNvSpPr/>
              <p:nvPr/>
            </p:nvSpPr>
            <p:spPr>
              <a:xfrm>
                <a:off x="9138318" y="3428955"/>
                <a:ext cx="640466" cy="312516"/>
              </a:xfrm>
              <a:prstGeom prst="rect">
                <a:avLst/>
              </a:prstGeom>
              <a:solidFill>
                <a:srgbClr val="2F4E9F"/>
              </a:solidFill>
              <a:ln>
                <a:solidFill>
                  <a:srgbClr val="2F4E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78" name="Pravokutnik 77">
                <a:extLst>
                  <a:ext uri="{FF2B5EF4-FFF2-40B4-BE49-F238E27FC236}">
                    <a16:creationId xmlns:a16="http://schemas.microsoft.com/office/drawing/2014/main" id="{7E8FAD3D-8095-466C-A9F9-7D4913F5C720}"/>
                  </a:ext>
                </a:extLst>
              </p:cNvPr>
              <p:cNvSpPr/>
              <p:nvPr/>
            </p:nvSpPr>
            <p:spPr>
              <a:xfrm>
                <a:off x="9138319" y="3936314"/>
                <a:ext cx="1502779" cy="312516"/>
              </a:xfrm>
              <a:prstGeom prst="rect">
                <a:avLst/>
              </a:prstGeom>
              <a:solidFill>
                <a:srgbClr val="2EA196"/>
              </a:solidFill>
              <a:ln>
                <a:solidFill>
                  <a:srgbClr val="2EA1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79" name="Pravokutnik 78">
                <a:extLst>
                  <a:ext uri="{FF2B5EF4-FFF2-40B4-BE49-F238E27FC236}">
                    <a16:creationId xmlns:a16="http://schemas.microsoft.com/office/drawing/2014/main" id="{76FA06AF-E1A9-45C7-BF14-EB195EBCCD4D}"/>
                  </a:ext>
                </a:extLst>
              </p:cNvPr>
              <p:cNvSpPr/>
              <p:nvPr/>
            </p:nvSpPr>
            <p:spPr>
              <a:xfrm>
                <a:off x="9138318" y="4443673"/>
                <a:ext cx="1502779" cy="312516"/>
              </a:xfrm>
              <a:prstGeom prst="rect">
                <a:avLst/>
              </a:prstGeom>
              <a:solidFill>
                <a:srgbClr val="C92039"/>
              </a:solidFill>
              <a:ln>
                <a:solidFill>
                  <a:srgbClr val="C920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80" name="Pravokutnik 79">
                <a:extLst>
                  <a:ext uri="{FF2B5EF4-FFF2-40B4-BE49-F238E27FC236}">
                    <a16:creationId xmlns:a16="http://schemas.microsoft.com/office/drawing/2014/main" id="{B9A6DDE4-25F7-4A56-8473-B8F456DFB6FC}"/>
                  </a:ext>
                </a:extLst>
              </p:cNvPr>
              <p:cNvSpPr/>
              <p:nvPr/>
            </p:nvSpPr>
            <p:spPr>
              <a:xfrm>
                <a:off x="9138318" y="4951032"/>
                <a:ext cx="2388238" cy="312516"/>
              </a:xfrm>
              <a:prstGeom prst="rect">
                <a:avLst/>
              </a:prstGeom>
              <a:solidFill>
                <a:srgbClr val="E5AE24"/>
              </a:solidFill>
              <a:ln>
                <a:solidFill>
                  <a:srgbClr val="E5AE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81" name="Pravokutnik 80">
                <a:extLst>
                  <a:ext uri="{FF2B5EF4-FFF2-40B4-BE49-F238E27FC236}">
                    <a16:creationId xmlns:a16="http://schemas.microsoft.com/office/drawing/2014/main" id="{ED86CDD9-35F8-4523-88FF-BEC20AF7FE43}"/>
                  </a:ext>
                </a:extLst>
              </p:cNvPr>
              <p:cNvSpPr/>
              <p:nvPr/>
            </p:nvSpPr>
            <p:spPr>
              <a:xfrm>
                <a:off x="9138318" y="5458391"/>
                <a:ext cx="2656390" cy="312516"/>
              </a:xfrm>
              <a:prstGeom prst="rect">
                <a:avLst/>
              </a:prstGeom>
              <a:solidFill>
                <a:srgbClr val="2F4E9F"/>
              </a:solidFill>
              <a:ln>
                <a:solidFill>
                  <a:srgbClr val="2F4E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cxnSp>
            <p:nvCxnSpPr>
              <p:cNvPr id="82" name="Ravni poveznik 81">
                <a:extLst>
                  <a:ext uri="{FF2B5EF4-FFF2-40B4-BE49-F238E27FC236}">
                    <a16:creationId xmlns:a16="http://schemas.microsoft.com/office/drawing/2014/main" id="{1F3314DD-FC48-4F54-BFD8-651E1CECA59B}"/>
                  </a:ext>
                </a:extLst>
              </p:cNvPr>
              <p:cNvCxnSpPr/>
              <p:nvPr/>
            </p:nvCxnSpPr>
            <p:spPr>
              <a:xfrm>
                <a:off x="9138318" y="1189116"/>
                <a:ext cx="0" cy="49423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ekstniOkvir 82">
                <a:extLst>
                  <a:ext uri="{FF2B5EF4-FFF2-40B4-BE49-F238E27FC236}">
                    <a16:creationId xmlns:a16="http://schemas.microsoft.com/office/drawing/2014/main" id="{0963F463-F43E-4519-AE60-0D2D206E0E33}"/>
                  </a:ext>
                </a:extLst>
              </p:cNvPr>
              <p:cNvSpPr txBox="1"/>
              <p:nvPr/>
            </p:nvSpPr>
            <p:spPr>
              <a:xfrm>
                <a:off x="9336289" y="6120165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1600" b="1" dirty="0"/>
                  <a:t>1</a:t>
                </a:r>
              </a:p>
            </p:txBody>
          </p:sp>
          <p:sp>
            <p:nvSpPr>
              <p:cNvPr id="84" name="TekstniOkvir 83">
                <a:extLst>
                  <a:ext uri="{FF2B5EF4-FFF2-40B4-BE49-F238E27FC236}">
                    <a16:creationId xmlns:a16="http://schemas.microsoft.com/office/drawing/2014/main" id="{6EC76251-0AE2-45E6-A996-EEF20718CF3C}"/>
                  </a:ext>
                </a:extLst>
              </p:cNvPr>
              <p:cNvSpPr txBox="1"/>
              <p:nvPr/>
            </p:nvSpPr>
            <p:spPr>
              <a:xfrm>
                <a:off x="9669615" y="6130678"/>
                <a:ext cx="232608" cy="347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1600" b="1" dirty="0"/>
                  <a:t>2</a:t>
                </a:r>
              </a:p>
            </p:txBody>
          </p:sp>
          <p:sp>
            <p:nvSpPr>
              <p:cNvPr id="85" name="TekstniOkvir 84">
                <a:extLst>
                  <a:ext uri="{FF2B5EF4-FFF2-40B4-BE49-F238E27FC236}">
                    <a16:creationId xmlns:a16="http://schemas.microsoft.com/office/drawing/2014/main" id="{EE8EAD8F-CDED-48B7-AF51-58D3E47C667B}"/>
                  </a:ext>
                </a:extLst>
              </p:cNvPr>
              <p:cNvSpPr txBox="1"/>
              <p:nvPr/>
            </p:nvSpPr>
            <p:spPr>
              <a:xfrm>
                <a:off x="9955807" y="6147007"/>
                <a:ext cx="232608" cy="347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1600" b="1" dirty="0"/>
                  <a:t>3</a:t>
                </a:r>
              </a:p>
            </p:txBody>
          </p:sp>
          <p:sp>
            <p:nvSpPr>
              <p:cNvPr id="86" name="TekstniOkvir 85">
                <a:extLst>
                  <a:ext uri="{FF2B5EF4-FFF2-40B4-BE49-F238E27FC236}">
                    <a16:creationId xmlns:a16="http://schemas.microsoft.com/office/drawing/2014/main" id="{F5AA99B2-B27B-4AF0-AD62-22942194BD3B}"/>
                  </a:ext>
                </a:extLst>
              </p:cNvPr>
              <p:cNvSpPr txBox="1"/>
              <p:nvPr/>
            </p:nvSpPr>
            <p:spPr>
              <a:xfrm>
                <a:off x="10225255" y="6140374"/>
                <a:ext cx="232608" cy="347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1600" b="1" dirty="0"/>
                  <a:t>4</a:t>
                </a:r>
              </a:p>
            </p:txBody>
          </p:sp>
          <p:sp>
            <p:nvSpPr>
              <p:cNvPr id="87" name="TekstniOkvir 86">
                <a:extLst>
                  <a:ext uri="{FF2B5EF4-FFF2-40B4-BE49-F238E27FC236}">
                    <a16:creationId xmlns:a16="http://schemas.microsoft.com/office/drawing/2014/main" id="{E36F060F-F464-414B-B13D-ABB45BB2C32C}"/>
                  </a:ext>
                </a:extLst>
              </p:cNvPr>
              <p:cNvSpPr txBox="1"/>
              <p:nvPr/>
            </p:nvSpPr>
            <p:spPr>
              <a:xfrm>
                <a:off x="10540613" y="6140374"/>
                <a:ext cx="232608" cy="347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1600" b="1" dirty="0"/>
                  <a:t>5</a:t>
                </a:r>
              </a:p>
            </p:txBody>
          </p:sp>
          <p:sp>
            <p:nvSpPr>
              <p:cNvPr id="88" name="TekstniOkvir 87">
                <a:extLst>
                  <a:ext uri="{FF2B5EF4-FFF2-40B4-BE49-F238E27FC236}">
                    <a16:creationId xmlns:a16="http://schemas.microsoft.com/office/drawing/2014/main" id="{B7141FE4-3228-426C-B049-AC3FEBB7E8EE}"/>
                  </a:ext>
                </a:extLst>
              </p:cNvPr>
              <p:cNvSpPr txBox="1"/>
              <p:nvPr/>
            </p:nvSpPr>
            <p:spPr>
              <a:xfrm>
                <a:off x="10858956" y="6142253"/>
                <a:ext cx="232608" cy="347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1600" b="1" dirty="0"/>
                  <a:t>6</a:t>
                </a:r>
              </a:p>
            </p:txBody>
          </p:sp>
          <p:sp>
            <p:nvSpPr>
              <p:cNvPr id="89" name="TekstniOkvir 88">
                <a:extLst>
                  <a:ext uri="{FF2B5EF4-FFF2-40B4-BE49-F238E27FC236}">
                    <a16:creationId xmlns:a16="http://schemas.microsoft.com/office/drawing/2014/main" id="{D67CEA46-A808-49A5-9F97-7FD29B91449A}"/>
                  </a:ext>
                </a:extLst>
              </p:cNvPr>
              <p:cNvSpPr txBox="1"/>
              <p:nvPr/>
            </p:nvSpPr>
            <p:spPr>
              <a:xfrm>
                <a:off x="11133714" y="6142253"/>
                <a:ext cx="232608" cy="347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1600" b="1" dirty="0"/>
                  <a:t>7</a:t>
                </a:r>
              </a:p>
            </p:txBody>
          </p:sp>
          <p:sp>
            <p:nvSpPr>
              <p:cNvPr id="90" name="TekstniOkvir 89">
                <a:extLst>
                  <a:ext uri="{FF2B5EF4-FFF2-40B4-BE49-F238E27FC236}">
                    <a16:creationId xmlns:a16="http://schemas.microsoft.com/office/drawing/2014/main" id="{D5629D27-D6EE-4597-862F-A0ECA2FA4278}"/>
                  </a:ext>
                </a:extLst>
              </p:cNvPr>
              <p:cNvSpPr txBox="1"/>
              <p:nvPr/>
            </p:nvSpPr>
            <p:spPr>
              <a:xfrm>
                <a:off x="11416110" y="6151949"/>
                <a:ext cx="232608" cy="347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1600" b="1" dirty="0"/>
                  <a:t>8</a:t>
                </a:r>
              </a:p>
            </p:txBody>
          </p:sp>
          <p:sp>
            <p:nvSpPr>
              <p:cNvPr id="91" name="TekstniOkvir 90">
                <a:extLst>
                  <a:ext uri="{FF2B5EF4-FFF2-40B4-BE49-F238E27FC236}">
                    <a16:creationId xmlns:a16="http://schemas.microsoft.com/office/drawing/2014/main" id="{BF80691B-E343-4137-AF58-19172335825F}"/>
                  </a:ext>
                </a:extLst>
              </p:cNvPr>
              <p:cNvSpPr txBox="1"/>
              <p:nvPr/>
            </p:nvSpPr>
            <p:spPr>
              <a:xfrm>
                <a:off x="11685113" y="6151949"/>
                <a:ext cx="232608" cy="347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1600" b="1" dirty="0"/>
                  <a:t>9</a:t>
                </a:r>
              </a:p>
            </p:txBody>
          </p:sp>
          <p:sp>
            <p:nvSpPr>
              <p:cNvPr id="92" name="TekstniOkvir 91">
                <a:extLst>
                  <a:ext uri="{FF2B5EF4-FFF2-40B4-BE49-F238E27FC236}">
                    <a16:creationId xmlns:a16="http://schemas.microsoft.com/office/drawing/2014/main" id="{B9A5FDC3-8CD4-42CB-BC68-4B41BB0AF381}"/>
                  </a:ext>
                </a:extLst>
              </p:cNvPr>
              <p:cNvSpPr txBox="1"/>
              <p:nvPr/>
            </p:nvSpPr>
            <p:spPr>
              <a:xfrm>
                <a:off x="8256397" y="5458391"/>
                <a:ext cx="99578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1400" b="1" dirty="0">
                    <a:latin typeface="Raleway" panose="020B0503030101060003" pitchFamily="34" charset="-18"/>
                  </a:rPr>
                  <a:t>Erasmus+</a:t>
                </a:r>
              </a:p>
            </p:txBody>
          </p:sp>
          <p:sp>
            <p:nvSpPr>
              <p:cNvPr id="93" name="TekstniOkvir 92">
                <a:extLst>
                  <a:ext uri="{FF2B5EF4-FFF2-40B4-BE49-F238E27FC236}">
                    <a16:creationId xmlns:a16="http://schemas.microsoft.com/office/drawing/2014/main" id="{D7E28410-3217-42B7-B5CB-E66A8B85BF98}"/>
                  </a:ext>
                </a:extLst>
              </p:cNvPr>
              <p:cNvSpPr txBox="1"/>
              <p:nvPr/>
            </p:nvSpPr>
            <p:spPr>
              <a:xfrm>
                <a:off x="7338333" y="4985573"/>
                <a:ext cx="1694058" cy="2739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1400" b="1" dirty="0">
                    <a:latin typeface="Raleway" panose="020B0503030101060003" pitchFamily="34" charset="-18"/>
                  </a:rPr>
                  <a:t>European Social Fund</a:t>
                </a:r>
              </a:p>
            </p:txBody>
          </p:sp>
          <p:sp>
            <p:nvSpPr>
              <p:cNvPr id="94" name="TekstniOkvir 93">
                <a:extLst>
                  <a:ext uri="{FF2B5EF4-FFF2-40B4-BE49-F238E27FC236}">
                    <a16:creationId xmlns:a16="http://schemas.microsoft.com/office/drawing/2014/main" id="{EE9FC68D-D41F-4ED8-99BC-6F06E7F5FA14}"/>
                  </a:ext>
                </a:extLst>
              </p:cNvPr>
              <p:cNvSpPr txBox="1"/>
              <p:nvPr/>
            </p:nvSpPr>
            <p:spPr>
              <a:xfrm>
                <a:off x="6902302" y="3791215"/>
                <a:ext cx="2188519" cy="4656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hr-HR" sz="1400" b="1" dirty="0">
                  <a:latin typeface="Raleway" panose="020B0503030101060003" pitchFamily="34" charset="-18"/>
                </a:endParaRPr>
              </a:p>
              <a:p>
                <a:pPr algn="ctr"/>
                <a:r>
                  <a:rPr lang="hr-HR" sz="1400" b="1" dirty="0">
                    <a:latin typeface="Raleway" panose="020B0503030101060003" pitchFamily="34" charset="-18"/>
                  </a:rPr>
                  <a:t>Croatian Science </a:t>
                </a:r>
                <a:r>
                  <a:rPr lang="hr-HR" b="1" dirty="0">
                    <a:latin typeface="Raleway" panose="020B0503030101060003" pitchFamily="34" charset="-18"/>
                  </a:rPr>
                  <a:t>F</a:t>
                </a:r>
                <a:r>
                  <a:rPr lang="hr-HR" sz="1400" b="1" dirty="0">
                    <a:latin typeface="Raleway" panose="020B0503030101060003" pitchFamily="34" charset="-18"/>
                  </a:rPr>
                  <a:t>oundation</a:t>
                </a:r>
              </a:p>
            </p:txBody>
          </p:sp>
          <p:sp>
            <p:nvSpPr>
              <p:cNvPr id="95" name="TekstniOkvir 94">
                <a:extLst>
                  <a:ext uri="{FF2B5EF4-FFF2-40B4-BE49-F238E27FC236}">
                    <a16:creationId xmlns:a16="http://schemas.microsoft.com/office/drawing/2014/main" id="{6B0E5FDE-4E54-413B-9A48-B7C897B4458C}"/>
                  </a:ext>
                </a:extLst>
              </p:cNvPr>
              <p:cNvSpPr txBox="1"/>
              <p:nvPr/>
            </p:nvSpPr>
            <p:spPr>
              <a:xfrm>
                <a:off x="7051889" y="3395342"/>
                <a:ext cx="20152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b="1" dirty="0">
                    <a:latin typeface="Raleway" panose="020B0503030101060003" pitchFamily="34" charset="-18"/>
                  </a:rPr>
                  <a:t>European Cooperation in</a:t>
                </a:r>
                <a:br>
                  <a:rPr lang="hr-HR" sz="1200" b="1" dirty="0">
                    <a:latin typeface="Raleway" panose="020B0503030101060003" pitchFamily="34" charset="-18"/>
                  </a:rPr>
                </a:br>
                <a:r>
                  <a:rPr lang="en-US" sz="1200" b="1" dirty="0">
                    <a:latin typeface="Raleway" panose="020B0503030101060003" pitchFamily="34" charset="-18"/>
                  </a:rPr>
                  <a:t>Science and Technology</a:t>
                </a:r>
                <a:endParaRPr lang="hr-HR" sz="1200" b="1" dirty="0">
                  <a:latin typeface="Raleway" panose="020B0503030101060003" pitchFamily="34" charset="-18"/>
                </a:endParaRPr>
              </a:p>
            </p:txBody>
          </p:sp>
          <p:sp>
            <p:nvSpPr>
              <p:cNvPr id="96" name="TekstniOkvir 95">
                <a:extLst>
                  <a:ext uri="{FF2B5EF4-FFF2-40B4-BE49-F238E27FC236}">
                    <a16:creationId xmlns:a16="http://schemas.microsoft.com/office/drawing/2014/main" id="{0657E845-56E6-43FC-8FF8-0AFA00AF5347}"/>
                  </a:ext>
                </a:extLst>
              </p:cNvPr>
              <p:cNvSpPr txBox="1"/>
              <p:nvPr/>
            </p:nvSpPr>
            <p:spPr>
              <a:xfrm>
                <a:off x="8059706" y="2957847"/>
                <a:ext cx="1078611" cy="2739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1400" b="1" dirty="0">
                    <a:latin typeface="Raleway" panose="020B0503030101060003" pitchFamily="34" charset="-18"/>
                  </a:rPr>
                  <a:t>Horizon 2020</a:t>
                </a:r>
              </a:p>
            </p:txBody>
          </p:sp>
          <p:sp>
            <p:nvSpPr>
              <p:cNvPr id="98" name="TekstniOkvir 97">
                <a:extLst>
                  <a:ext uri="{FF2B5EF4-FFF2-40B4-BE49-F238E27FC236}">
                    <a16:creationId xmlns:a16="http://schemas.microsoft.com/office/drawing/2014/main" id="{F26CA439-EA31-4F21-B70D-626496067D7E}"/>
                  </a:ext>
                </a:extLst>
              </p:cNvPr>
              <p:cNvSpPr txBox="1"/>
              <p:nvPr/>
            </p:nvSpPr>
            <p:spPr>
              <a:xfrm>
                <a:off x="8351695" y="2405532"/>
                <a:ext cx="8931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1400" b="1" dirty="0">
                    <a:latin typeface="Raleway" panose="020B0503030101060003" pitchFamily="34" charset="-18"/>
                  </a:rPr>
                  <a:t>EUREKA</a:t>
                </a:r>
              </a:p>
            </p:txBody>
          </p:sp>
          <p:sp>
            <p:nvSpPr>
              <p:cNvPr id="99" name="TekstniOkvir 98">
                <a:extLst>
                  <a:ext uri="{FF2B5EF4-FFF2-40B4-BE49-F238E27FC236}">
                    <a16:creationId xmlns:a16="http://schemas.microsoft.com/office/drawing/2014/main" id="{BD838F4B-B79F-47C7-983E-FD0F8E793C14}"/>
                  </a:ext>
                </a:extLst>
              </p:cNvPr>
              <p:cNvSpPr txBox="1"/>
              <p:nvPr/>
            </p:nvSpPr>
            <p:spPr>
              <a:xfrm>
                <a:off x="6342361" y="1805629"/>
                <a:ext cx="27574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b="1" dirty="0">
                    <a:latin typeface="Raleway" panose="020B0503030101060003" pitchFamily="34" charset="-18"/>
                  </a:rPr>
                  <a:t>European Association for Research</a:t>
                </a:r>
                <a:br>
                  <a:rPr lang="hr-HR" sz="1200" b="1" dirty="0">
                    <a:latin typeface="Raleway" panose="020B0503030101060003" pitchFamily="34" charset="-18"/>
                  </a:rPr>
                </a:br>
                <a:r>
                  <a:rPr lang="en-US" sz="1200" b="1" dirty="0">
                    <a:latin typeface="Raleway" panose="020B0503030101060003" pitchFamily="34" charset="-18"/>
                  </a:rPr>
                  <a:t>on Learning and Instruction</a:t>
                </a:r>
                <a:endParaRPr lang="hr-HR" sz="1200" b="1" dirty="0">
                  <a:latin typeface="Raleway" panose="020B0503030101060003" pitchFamily="34" charset="-18"/>
                </a:endParaRPr>
              </a:p>
            </p:txBody>
          </p:sp>
          <p:sp>
            <p:nvSpPr>
              <p:cNvPr id="100" name="TekstniOkvir 99">
                <a:extLst>
                  <a:ext uri="{FF2B5EF4-FFF2-40B4-BE49-F238E27FC236}">
                    <a16:creationId xmlns:a16="http://schemas.microsoft.com/office/drawing/2014/main" id="{9A755D72-7084-4B4A-A45D-F8C3D4057CFD}"/>
                  </a:ext>
                </a:extLst>
              </p:cNvPr>
              <p:cNvSpPr txBox="1"/>
              <p:nvPr/>
            </p:nvSpPr>
            <p:spPr>
              <a:xfrm>
                <a:off x="6769209" y="1382416"/>
                <a:ext cx="29145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1400" b="1" dirty="0">
                    <a:latin typeface="Raleway" panose="020B0503030101060003" pitchFamily="34" charset="-18"/>
                  </a:rPr>
                  <a:t>Europe for </a:t>
                </a:r>
                <a:r>
                  <a:rPr lang="hr-HR" sz="1400" b="1" dirty="0" err="1">
                    <a:latin typeface="Raleway" panose="020B0503030101060003" pitchFamily="34" charset="-18"/>
                  </a:rPr>
                  <a:t>Citizens</a:t>
                </a:r>
                <a:r>
                  <a:rPr lang="hr-HR" sz="1400" b="1" dirty="0">
                    <a:latin typeface="Raleway" panose="020B0503030101060003" pitchFamily="34" charset="-18"/>
                  </a:rPr>
                  <a:t> Programme </a:t>
                </a:r>
              </a:p>
            </p:txBody>
          </p:sp>
          <p:sp>
            <p:nvSpPr>
              <p:cNvPr id="101" name="TekstniOkvir 100">
                <a:extLst>
                  <a:ext uri="{FF2B5EF4-FFF2-40B4-BE49-F238E27FC236}">
                    <a16:creationId xmlns:a16="http://schemas.microsoft.com/office/drawing/2014/main" id="{B2FE9D98-1F70-4278-955F-30DA4CC9165E}"/>
                  </a:ext>
                </a:extLst>
              </p:cNvPr>
              <p:cNvSpPr txBox="1"/>
              <p:nvPr/>
            </p:nvSpPr>
            <p:spPr>
              <a:xfrm>
                <a:off x="7734799" y="4414784"/>
                <a:ext cx="1332417" cy="4109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1200" b="1" dirty="0">
                    <a:latin typeface="Raleway" panose="020B0503030101060003" pitchFamily="34" charset="-18"/>
                  </a:rPr>
                  <a:t>European Regional </a:t>
                </a:r>
              </a:p>
              <a:p>
                <a:r>
                  <a:rPr lang="hr-HR" sz="1200" b="1" dirty="0">
                    <a:latin typeface="Raleway" panose="020B0503030101060003" pitchFamily="34" charset="-18"/>
                  </a:rPr>
                  <a:t>Development Fund</a:t>
                </a:r>
              </a:p>
            </p:txBody>
          </p:sp>
        </p:grpSp>
        <p:sp>
          <p:nvSpPr>
            <p:cNvPr id="62" name="TekstniOkvir 61">
              <a:extLst>
                <a:ext uri="{FF2B5EF4-FFF2-40B4-BE49-F238E27FC236}">
                  <a16:creationId xmlns:a16="http://schemas.microsoft.com/office/drawing/2014/main" id="{8D19BC1C-1B7D-4305-BAB1-4455F30FE670}"/>
                </a:ext>
              </a:extLst>
            </p:cNvPr>
            <p:cNvSpPr txBox="1"/>
            <p:nvPr/>
          </p:nvSpPr>
          <p:spPr>
            <a:xfrm>
              <a:off x="10219152" y="6606583"/>
              <a:ext cx="14558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200" i="1" dirty="0"/>
                <a:t>number of projects</a:t>
              </a:r>
            </a:p>
          </p:txBody>
        </p:sp>
        <p:sp>
          <p:nvSpPr>
            <p:cNvPr id="63" name="TekstniOkvir 62">
              <a:extLst>
                <a:ext uri="{FF2B5EF4-FFF2-40B4-BE49-F238E27FC236}">
                  <a16:creationId xmlns:a16="http://schemas.microsoft.com/office/drawing/2014/main" id="{86AC8BEA-4D1F-4A1E-8DB4-7E083E9ECF53}"/>
                </a:ext>
              </a:extLst>
            </p:cNvPr>
            <p:cNvSpPr txBox="1"/>
            <p:nvPr/>
          </p:nvSpPr>
          <p:spPr>
            <a:xfrm>
              <a:off x="6642762" y="693679"/>
              <a:ext cx="16241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200" i="1" dirty="0"/>
                <a:t>financing programme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8106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5"/>
          <p:cNvSpPr/>
          <p:nvPr/>
        </p:nvSpPr>
        <p:spPr>
          <a:xfrm>
            <a:off x="1" y="102921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323F4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45"/>
          <p:cNvSpPr txBox="1"/>
          <p:nvPr/>
        </p:nvSpPr>
        <p:spPr>
          <a:xfrm>
            <a:off x="332832" y="282251"/>
            <a:ext cx="10615064" cy="151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CHECK OUR </a:t>
            </a:r>
            <a:r>
              <a:rPr kumimoji="0" lang="hr-HR" sz="5400" b="1" i="0" u="none" strike="noStrike" kern="0" cap="none" spc="0" normalizeH="0" baseline="0" noProof="0" dirty="0">
                <a:ln>
                  <a:noFill/>
                </a:ln>
                <a:solidFill>
                  <a:srgbClr val="CE003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ACTIVE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PROJECTS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380F99-CB18-4239-89CE-F1AB53754E3B}"/>
              </a:ext>
            </a:extLst>
          </p:cNvPr>
          <p:cNvSpPr txBox="1"/>
          <p:nvPr/>
        </p:nvSpPr>
        <p:spPr>
          <a:xfrm>
            <a:off x="601562" y="1201974"/>
            <a:ext cx="6598981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r-H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RAPIDE</a:t>
            </a:r>
            <a:r>
              <a:rPr kumimoji="0" lang="hr-H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Relevant assessment and pedagogies for inclusive digital education</a:t>
            </a:r>
            <a:r>
              <a:rPr kumimoji="0" lang="hr-H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Erasmus+, 2021-2023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hr-H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r-H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T4E4</a:t>
            </a:r>
            <a:r>
              <a:rPr kumimoji="0" lang="hr-H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Accelerating the transition towards Edu 4.0 in HEIs</a:t>
            </a:r>
            <a:r>
              <a:rPr kumimoji="0" lang="hr-H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Erasmus+, 2020-2023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r-H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AMED</a:t>
            </a:r>
            <a:r>
              <a:rPr kumimoji="0" lang="hr-H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Advancing higher education in Maldives through E- learning Development</a:t>
            </a:r>
            <a:r>
              <a:rPr kumimoji="0" lang="hr-H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Erasmus+, 2019-2022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hr-H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r-H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TODO</a:t>
            </a:r>
            <a:r>
              <a:rPr kumimoji="0" lang="hr-H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Twinning Open Data Operational, Horizon 2020, 2019-2022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hr-H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r-H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ORKAN</a:t>
            </a:r>
            <a:r>
              <a:rPr kumimoji="0" lang="hr-H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Unmanned Aerial Vehicle Policy Ecosystem</a:t>
            </a:r>
            <a:r>
              <a:rPr kumimoji="0" lang="hr-H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HRZZ, 2020-2024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hr-H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r-H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HELA</a:t>
            </a:r>
            <a:r>
              <a:rPr kumimoji="0" lang="hr-H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Improving HEI maturity to implement learning analytics</a:t>
            </a:r>
            <a:r>
              <a:rPr kumimoji="0" lang="hr-H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HRZZ, 2021-2025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hr-H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O-HAI 4 Games</a:t>
            </a:r>
            <a:r>
              <a:rPr kumimoji="0" lang="hr-H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Orchestration of Hybrid Artificial Intelligence methods for computer Games</a:t>
            </a:r>
            <a:r>
              <a:rPr kumimoji="0" lang="hr-H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HRZZ, 2020-2024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hr-H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88F56E-608F-4ADB-8482-5A5253729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531" y="5010415"/>
            <a:ext cx="1394839" cy="4723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00F242-57B6-4BE9-A0F4-F2D5F3629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034" y="1277376"/>
            <a:ext cx="1393813" cy="527389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91E7DA6D-5352-4A32-A1E2-79DDF36B7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5203" y="2096008"/>
            <a:ext cx="1375167" cy="407336"/>
          </a:xfrm>
          <a:prstGeom prst="rect">
            <a:avLst/>
          </a:prstGeom>
        </p:spPr>
      </p:pic>
      <p:pic>
        <p:nvPicPr>
          <p:cNvPr id="9" name="Picture 8" descr="Chart, sunburst chart&#10;&#10;Description automatically generated">
            <a:extLst>
              <a:ext uri="{FF2B5EF4-FFF2-40B4-BE49-F238E27FC236}">
                <a16:creationId xmlns:a16="http://schemas.microsoft.com/office/drawing/2014/main" id="{F39296E6-3E3A-41B9-BEC0-E1F7FE07AA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7211" y="3449934"/>
            <a:ext cx="1376730" cy="859809"/>
          </a:xfrm>
          <a:prstGeom prst="rect">
            <a:avLst/>
          </a:prstGeom>
        </p:spPr>
      </p:pic>
      <p:pic>
        <p:nvPicPr>
          <p:cNvPr id="14" name="Google Shape;235;p31">
            <a:extLst>
              <a:ext uri="{FF2B5EF4-FFF2-40B4-BE49-F238E27FC236}">
                <a16:creationId xmlns:a16="http://schemas.microsoft.com/office/drawing/2014/main" id="{5274D21A-E10D-49F4-BBEC-0966187272E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94153" y="2739274"/>
            <a:ext cx="1360694" cy="59923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3" name="Picture 12" descr="Graphical user interface, application, logo&#10;&#10;Description automatically generated">
            <a:extLst>
              <a:ext uri="{FF2B5EF4-FFF2-40B4-BE49-F238E27FC236}">
                <a16:creationId xmlns:a16="http://schemas.microsoft.com/office/drawing/2014/main" id="{21760E80-F2D9-40D5-B1E9-7942ADB00B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4324" y="4265064"/>
            <a:ext cx="1292770" cy="624839"/>
          </a:xfrm>
          <a:prstGeom prst="rect">
            <a:avLst/>
          </a:prstGeom>
        </p:spPr>
      </p:pic>
      <p:pic>
        <p:nvPicPr>
          <p:cNvPr id="16" name="Picture 15" descr="Graphical user interface&#10;&#10;Description automatically generated">
            <a:extLst>
              <a:ext uri="{FF2B5EF4-FFF2-40B4-BE49-F238E27FC236}">
                <a16:creationId xmlns:a16="http://schemas.microsoft.com/office/drawing/2014/main" id="{AEC2D71F-1732-41A9-AD8D-C419F434EF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3589" y="5606198"/>
            <a:ext cx="883505" cy="8835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9A8647A-0E3B-4DF1-9496-6C1F0B8D3547}"/>
              </a:ext>
            </a:extLst>
          </p:cNvPr>
          <p:cNvSpPr txBox="1"/>
          <p:nvPr/>
        </p:nvSpPr>
        <p:spPr>
          <a:xfrm>
            <a:off x="9086683" y="1378069"/>
            <a:ext cx="4985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r-H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10"/>
              </a:rPr>
              <a:t>rapide-project.eu</a:t>
            </a:r>
            <a:r>
              <a:rPr kumimoji="0" lang="hr-H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	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951938-2EC1-4743-8CC7-754A1A33C4FB}"/>
              </a:ext>
            </a:extLst>
          </p:cNvPr>
          <p:cNvSpPr txBox="1"/>
          <p:nvPr/>
        </p:nvSpPr>
        <p:spPr>
          <a:xfrm>
            <a:off x="7750236" y="2118131"/>
            <a:ext cx="46902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r-H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11"/>
              </a:rPr>
              <a:t>teach4edu4-project.eu	</a:t>
            </a:r>
            <a:endParaRPr kumimoji="0" lang="hr-H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1F62B7-5B2F-45B0-AC27-1E0959F1FCD4}"/>
              </a:ext>
            </a:extLst>
          </p:cNvPr>
          <p:cNvSpPr txBox="1"/>
          <p:nvPr/>
        </p:nvSpPr>
        <p:spPr>
          <a:xfrm>
            <a:off x="9086683" y="2909826"/>
            <a:ext cx="4756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r-H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12"/>
              </a:rPr>
              <a:t>amed-project.eu</a:t>
            </a:r>
            <a:endParaRPr kumimoji="0" lang="hr-H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2FE964-BE0C-4F0A-8BEB-EBB98A908BB0}"/>
              </a:ext>
            </a:extLst>
          </p:cNvPr>
          <p:cNvSpPr txBox="1"/>
          <p:nvPr/>
        </p:nvSpPr>
        <p:spPr>
          <a:xfrm>
            <a:off x="9086683" y="3725949"/>
            <a:ext cx="4826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13"/>
              </a:rPr>
              <a:t>todo-project.eu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36AD24-6C64-4C9F-99A2-70CE1F199326}"/>
              </a:ext>
            </a:extLst>
          </p:cNvPr>
          <p:cNvSpPr txBox="1"/>
          <p:nvPr/>
        </p:nvSpPr>
        <p:spPr>
          <a:xfrm>
            <a:off x="9086683" y="4423594"/>
            <a:ext cx="4690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r-H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14"/>
              </a:rPr>
              <a:t>orkan.foi.hr</a:t>
            </a:r>
            <a:endParaRPr kumimoji="0" lang="hr-H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053730-10E2-4DD8-898A-0015F3EE5F13}"/>
              </a:ext>
            </a:extLst>
          </p:cNvPr>
          <p:cNvSpPr txBox="1"/>
          <p:nvPr/>
        </p:nvSpPr>
        <p:spPr>
          <a:xfrm>
            <a:off x="9086683" y="5057558"/>
            <a:ext cx="2772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r-H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15"/>
              </a:rPr>
              <a:t>decision-lab.foi.hr/hela-projekt</a:t>
            </a:r>
            <a:endParaRPr kumimoji="0" lang="hr-H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8922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C4CFD447-D4A4-42E5-947A-36A1C58FE2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66" t="11210" r="27676" b="4527"/>
          <a:stretch/>
        </p:blipFill>
        <p:spPr>
          <a:xfrm>
            <a:off x="3947" y="191"/>
            <a:ext cx="6334813" cy="6858000"/>
          </a:xfrm>
          <a:prstGeom prst="rect">
            <a:avLst/>
          </a:prstGeom>
        </p:spPr>
      </p:pic>
      <p:sp>
        <p:nvSpPr>
          <p:cNvPr id="5" name="Google Shape;100;p19">
            <a:extLst>
              <a:ext uri="{FF2B5EF4-FFF2-40B4-BE49-F238E27FC236}">
                <a16:creationId xmlns:a16="http://schemas.microsoft.com/office/drawing/2014/main" id="{F1096F37-B2A2-4678-BC6B-5464E7465B51}"/>
              </a:ext>
            </a:extLst>
          </p:cNvPr>
          <p:cNvSpPr/>
          <p:nvPr/>
        </p:nvSpPr>
        <p:spPr>
          <a:xfrm>
            <a:off x="1829382" y="-112082"/>
            <a:ext cx="10472597" cy="6969891"/>
          </a:xfrm>
          <a:custGeom>
            <a:avLst/>
            <a:gdLst/>
            <a:ahLst/>
            <a:cxnLst/>
            <a:rect l="l" t="t" r="r" b="b"/>
            <a:pathLst>
              <a:path w="1134" h="796" extrusionOk="0">
                <a:moveTo>
                  <a:pt x="324" y="1"/>
                </a:moveTo>
                <a:cubicBezTo>
                  <a:pt x="353" y="1"/>
                  <a:pt x="382" y="5"/>
                  <a:pt x="409" y="15"/>
                </a:cubicBezTo>
                <a:cubicBezTo>
                  <a:pt x="400" y="129"/>
                  <a:pt x="400" y="129"/>
                  <a:pt x="400" y="129"/>
                </a:cubicBezTo>
                <a:cubicBezTo>
                  <a:pt x="376" y="122"/>
                  <a:pt x="351" y="121"/>
                  <a:pt x="326" y="122"/>
                </a:cubicBezTo>
                <a:cubicBezTo>
                  <a:pt x="307" y="123"/>
                  <a:pt x="287" y="128"/>
                  <a:pt x="271" y="140"/>
                </a:cubicBezTo>
                <a:cubicBezTo>
                  <a:pt x="257" y="151"/>
                  <a:pt x="248" y="168"/>
                  <a:pt x="244" y="185"/>
                </a:cubicBezTo>
                <a:cubicBezTo>
                  <a:pt x="238" y="208"/>
                  <a:pt x="239" y="232"/>
                  <a:pt x="239" y="255"/>
                </a:cubicBezTo>
                <a:cubicBezTo>
                  <a:pt x="371" y="255"/>
                  <a:pt x="371" y="255"/>
                  <a:pt x="371" y="255"/>
                </a:cubicBezTo>
                <a:cubicBezTo>
                  <a:pt x="371" y="374"/>
                  <a:pt x="371" y="374"/>
                  <a:pt x="371" y="374"/>
                </a:cubicBezTo>
                <a:cubicBezTo>
                  <a:pt x="239" y="374"/>
                  <a:pt x="239" y="374"/>
                  <a:pt x="239" y="374"/>
                </a:cubicBezTo>
                <a:cubicBezTo>
                  <a:pt x="239" y="796"/>
                  <a:pt x="239" y="796"/>
                  <a:pt x="239" y="796"/>
                </a:cubicBezTo>
                <a:cubicBezTo>
                  <a:pt x="88" y="796"/>
                  <a:pt x="88" y="796"/>
                  <a:pt x="88" y="796"/>
                </a:cubicBezTo>
                <a:cubicBezTo>
                  <a:pt x="88" y="374"/>
                  <a:pt x="88" y="374"/>
                  <a:pt x="88" y="374"/>
                </a:cubicBezTo>
                <a:cubicBezTo>
                  <a:pt x="0" y="374"/>
                  <a:pt x="0" y="374"/>
                  <a:pt x="0" y="374"/>
                </a:cubicBezTo>
                <a:cubicBezTo>
                  <a:pt x="0" y="255"/>
                  <a:pt x="0" y="255"/>
                  <a:pt x="0" y="255"/>
                </a:cubicBezTo>
                <a:cubicBezTo>
                  <a:pt x="88" y="255"/>
                  <a:pt x="88" y="255"/>
                  <a:pt x="88" y="255"/>
                </a:cubicBezTo>
                <a:cubicBezTo>
                  <a:pt x="88" y="238"/>
                  <a:pt x="87" y="221"/>
                  <a:pt x="89" y="205"/>
                </a:cubicBezTo>
                <a:cubicBezTo>
                  <a:pt x="92" y="166"/>
                  <a:pt x="101" y="127"/>
                  <a:pt x="120" y="94"/>
                </a:cubicBezTo>
                <a:cubicBezTo>
                  <a:pt x="135" y="68"/>
                  <a:pt x="157" y="46"/>
                  <a:pt x="182" y="31"/>
                </a:cubicBezTo>
                <a:cubicBezTo>
                  <a:pt x="212" y="13"/>
                  <a:pt x="247" y="4"/>
                  <a:pt x="281" y="1"/>
                </a:cubicBezTo>
                <a:cubicBezTo>
                  <a:pt x="296" y="0"/>
                  <a:pt x="310" y="0"/>
                  <a:pt x="324" y="1"/>
                </a:cubicBezTo>
                <a:close/>
                <a:moveTo>
                  <a:pt x="849" y="528"/>
                </a:moveTo>
                <a:cubicBezTo>
                  <a:pt x="849" y="645"/>
                  <a:pt x="754" y="740"/>
                  <a:pt x="637" y="740"/>
                </a:cubicBezTo>
                <a:cubicBezTo>
                  <a:pt x="520" y="740"/>
                  <a:pt x="425" y="645"/>
                  <a:pt x="425" y="528"/>
                </a:cubicBezTo>
                <a:cubicBezTo>
                  <a:pt x="425" y="411"/>
                  <a:pt x="520" y="316"/>
                  <a:pt x="637" y="316"/>
                </a:cubicBezTo>
                <a:cubicBezTo>
                  <a:pt x="754" y="316"/>
                  <a:pt x="849" y="411"/>
                  <a:pt x="849" y="528"/>
                </a:cubicBezTo>
                <a:close/>
                <a:moveTo>
                  <a:pt x="725" y="528"/>
                </a:moveTo>
                <a:cubicBezTo>
                  <a:pt x="725" y="480"/>
                  <a:pt x="686" y="441"/>
                  <a:pt x="637" y="441"/>
                </a:cubicBezTo>
                <a:cubicBezTo>
                  <a:pt x="589" y="441"/>
                  <a:pt x="550" y="480"/>
                  <a:pt x="550" y="528"/>
                </a:cubicBezTo>
                <a:cubicBezTo>
                  <a:pt x="550" y="576"/>
                  <a:pt x="589" y="616"/>
                  <a:pt x="637" y="616"/>
                </a:cubicBezTo>
                <a:cubicBezTo>
                  <a:pt x="686" y="616"/>
                  <a:pt x="725" y="576"/>
                  <a:pt x="725" y="528"/>
                </a:cubicBezTo>
                <a:close/>
                <a:moveTo>
                  <a:pt x="969" y="796"/>
                </a:moveTo>
                <a:cubicBezTo>
                  <a:pt x="1121" y="796"/>
                  <a:pt x="1121" y="796"/>
                  <a:pt x="1121" y="796"/>
                </a:cubicBezTo>
                <a:cubicBezTo>
                  <a:pt x="1121" y="259"/>
                  <a:pt x="1121" y="259"/>
                  <a:pt x="1121" y="259"/>
                </a:cubicBezTo>
                <a:cubicBezTo>
                  <a:pt x="969" y="259"/>
                  <a:pt x="969" y="259"/>
                  <a:pt x="969" y="259"/>
                </a:cubicBezTo>
                <a:lnTo>
                  <a:pt x="969" y="796"/>
                </a:lnTo>
                <a:close/>
                <a:moveTo>
                  <a:pt x="1046" y="188"/>
                </a:moveTo>
                <a:cubicBezTo>
                  <a:pt x="1095" y="188"/>
                  <a:pt x="1134" y="148"/>
                  <a:pt x="1134" y="100"/>
                </a:cubicBezTo>
                <a:cubicBezTo>
                  <a:pt x="1134" y="52"/>
                  <a:pt x="1095" y="13"/>
                  <a:pt x="1046" y="13"/>
                </a:cubicBezTo>
                <a:cubicBezTo>
                  <a:pt x="998" y="13"/>
                  <a:pt x="959" y="52"/>
                  <a:pt x="959" y="100"/>
                </a:cubicBezTo>
                <a:cubicBezTo>
                  <a:pt x="959" y="148"/>
                  <a:pt x="998" y="188"/>
                  <a:pt x="1046" y="188"/>
                </a:cubicBezTo>
                <a:close/>
              </a:path>
            </a:pathLst>
          </a:custGeom>
          <a:solidFill>
            <a:srgbClr val="D8D8D8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6" marR="0" lvl="0" indent="-151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7"/>
              <a:buFont typeface="Arial"/>
              <a:buNone/>
            </a:pPr>
            <a:endParaRPr sz="2117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6" marR="0" lvl="0" indent="-151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7"/>
              <a:buFont typeface="Arial"/>
              <a:buNone/>
            </a:pPr>
            <a:endParaRPr sz="2117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6" marR="0" lvl="0" indent="-151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7"/>
              <a:buFont typeface="Arial"/>
              <a:buNone/>
            </a:pPr>
            <a:endParaRPr sz="2117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6" marR="0" lvl="0" indent="-151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7"/>
              <a:buFont typeface="Arial"/>
              <a:buNone/>
            </a:pPr>
            <a:endParaRPr sz="2117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6" marR="0" lvl="0" indent="-151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7"/>
              <a:buFont typeface="Arial"/>
              <a:buNone/>
            </a:pPr>
            <a:endParaRPr sz="2117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6" marR="0" lvl="0" indent="-151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7"/>
              <a:buFont typeface="Arial"/>
              <a:buNone/>
            </a:pPr>
            <a:endParaRPr sz="2117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6" marR="0" lvl="0" indent="-151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7"/>
              <a:buFont typeface="Arial"/>
              <a:buNone/>
            </a:pPr>
            <a:endParaRPr sz="2117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6" marR="0" lvl="0" indent="-151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7"/>
              <a:buFont typeface="Arial"/>
              <a:buNone/>
            </a:pPr>
            <a:endParaRPr sz="2117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6" marR="0" lvl="0" indent="-151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7"/>
              <a:buFont typeface="Arial"/>
              <a:buNone/>
            </a:pPr>
            <a:endParaRPr sz="2117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6" marR="0" lvl="0" indent="-151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7"/>
              <a:buFont typeface="Arial"/>
              <a:buNone/>
            </a:pPr>
            <a:endParaRPr sz="2117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6" marR="0" lvl="0" indent="-151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7"/>
              <a:buFont typeface="Arial"/>
              <a:buNone/>
            </a:pPr>
            <a:endParaRPr sz="2117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6" marR="0" lvl="0" indent="-151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7"/>
              <a:buFont typeface="Arial"/>
              <a:buNone/>
            </a:pPr>
            <a:endParaRPr sz="2117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6" marR="0" lvl="0" indent="-151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7"/>
              <a:buFont typeface="Arial"/>
              <a:buNone/>
            </a:pPr>
            <a:endParaRPr sz="2117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6" marR="0" lvl="0" indent="-151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7"/>
              <a:buFont typeface="Arial"/>
              <a:buNone/>
            </a:pPr>
            <a:endParaRPr sz="2117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6" marR="0" lvl="0" indent="-151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7"/>
              <a:buFont typeface="Arial"/>
              <a:buNone/>
            </a:pPr>
            <a:endParaRPr sz="2117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6" marR="0" lvl="0" indent="-15132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7"/>
              <a:buFont typeface="Arial"/>
              <a:buNone/>
            </a:pPr>
            <a:endParaRPr sz="2117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7BC623BE-1206-4A43-9B5F-0857FA138796}"/>
              </a:ext>
            </a:extLst>
          </p:cNvPr>
          <p:cNvSpPr txBox="1"/>
          <p:nvPr/>
        </p:nvSpPr>
        <p:spPr>
          <a:xfrm>
            <a:off x="6338760" y="0"/>
            <a:ext cx="5849293" cy="654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600" b="1" i="0" dirty="0">
                <a:solidFill>
                  <a:srgbClr val="000000"/>
                </a:solidFill>
                <a:effectLst/>
                <a:latin typeface="+mj-lt"/>
                <a:cs typeface="Rubik" pitchFamily="2" charset="-79"/>
              </a:rPr>
              <a:t>FOI </a:t>
            </a:r>
            <a:r>
              <a:rPr lang="hr-HR" sz="4600" b="1" i="0" dirty="0">
                <a:solidFill>
                  <a:srgbClr val="CE003D"/>
                </a:solidFill>
                <a:effectLst/>
                <a:latin typeface="+mj-lt"/>
                <a:cs typeface="Rubik" pitchFamily="2" charset="-79"/>
              </a:rPr>
              <a:t>EXCELLENCE </a:t>
            </a:r>
            <a:r>
              <a:rPr lang="hr-HR" sz="3900" b="1" i="0" dirty="0">
                <a:solidFill>
                  <a:srgbClr val="CE003D"/>
                </a:solidFill>
                <a:effectLst/>
                <a:latin typeface="+mj-lt"/>
                <a:cs typeface="Rubik" pitchFamily="2" charset="-79"/>
              </a:rPr>
              <a:t>RESEARCH GROUPS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r-H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Artificial Intelligence Laboratory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Business Process Management and Digital Transformation Laboratory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Enterpreneurship</a:t>
            </a:r>
            <a:r>
              <a:rPr lang="en-US" dirty="0"/>
              <a:t> Laboratory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IOT Laboratory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Laboratory for Advanced Technologies in Education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Laboratory for Data Technologies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Laboratory for Design of Program Interfaces, Internet Services and Videogames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Laboratory for ERP Systems and Interoperability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Laboratory for Generative Programming and Machine Learning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Learning Analytics Laboratory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Laboratory for Web Architectures, Technologies, Services and Interfaces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Laboratory for Applied Software Engineering</a:t>
            </a:r>
            <a:endParaRPr lang="en-US" sz="1600" b="0" i="0" dirty="0">
              <a:solidFill>
                <a:srgbClr val="000000"/>
              </a:solidFill>
              <a:effectLst/>
              <a:latin typeface="+mj-lt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73961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like 4" descr="Slika na kojoj se prikazuje osoba, na zatvorenom, držanje, muškarac&#10;&#10;Opis je automatski generiran">
            <a:extLst>
              <a:ext uri="{FF2B5EF4-FFF2-40B4-BE49-F238E27FC236}">
                <a16:creationId xmlns:a16="http://schemas.microsoft.com/office/drawing/2014/main" id="{C2C80BA4-5B2B-4AAB-9FBE-1C82B513B88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16012" r="16012"/>
          <a:stretch>
            <a:fillRect/>
          </a:stretch>
        </p:blipFill>
        <p:spPr/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6AD5093E-5B27-4653-8B92-B9D35BF3926F}"/>
              </a:ext>
            </a:extLst>
          </p:cNvPr>
          <p:cNvSpPr txBox="1"/>
          <p:nvPr/>
        </p:nvSpPr>
        <p:spPr>
          <a:xfrm>
            <a:off x="5032153" y="1866322"/>
            <a:ext cx="5669646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5400" dirty="0">
                <a:solidFill>
                  <a:srgbClr val="262626"/>
                </a:solidFill>
                <a:latin typeface="Calibri"/>
                <a:cs typeface="Calibri"/>
              </a:rPr>
              <a:t>INTERNATIONAL </a:t>
            </a:r>
          </a:p>
          <a:p>
            <a:r>
              <a:rPr lang="hr-HR" sz="5400" dirty="0">
                <a:solidFill>
                  <a:srgbClr val="262626"/>
                </a:solidFill>
                <a:latin typeface="Calibri"/>
                <a:cs typeface="Calibri"/>
              </a:rPr>
              <a:t>COOPERATION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06EF9D-7CFF-1746-869B-1442D5DEE7EB}"/>
              </a:ext>
            </a:extLst>
          </p:cNvPr>
          <p:cNvSpPr/>
          <p:nvPr/>
        </p:nvSpPr>
        <p:spPr>
          <a:xfrm>
            <a:off x="6808795" y="4220812"/>
            <a:ext cx="52076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/>
              <a:t>FOI is dedicated to foster internationalization processes and it is open for academic partnerships with higher education institutions across the world, in students and staff exchange, research and project cooperation.</a:t>
            </a:r>
          </a:p>
          <a:p>
            <a:pPr algn="r"/>
            <a:r>
              <a:rPr lang="en-US" i="1" dirty="0"/>
              <a:t>Established in 2002 FOI International Relations Office is a facilitator and a promoter of our international activities.</a:t>
            </a:r>
          </a:p>
        </p:txBody>
      </p:sp>
    </p:spTree>
    <p:extLst>
      <p:ext uri="{BB962C8B-B14F-4D97-AF65-F5344CB8AC3E}">
        <p14:creationId xmlns:p14="http://schemas.microsoft.com/office/powerpoint/2010/main" val="290734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5E2B48AE-EE91-4631-81F6-8DCBF88A8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9396"/>
            <a:ext cx="12192000" cy="5528604"/>
          </a:xfrm>
          <a:prstGeom prst="rect">
            <a:avLst/>
          </a:prstGeom>
        </p:spPr>
      </p:pic>
      <p:sp>
        <p:nvSpPr>
          <p:cNvPr id="5" name="Google Shape;365;p45">
            <a:extLst>
              <a:ext uri="{FF2B5EF4-FFF2-40B4-BE49-F238E27FC236}">
                <a16:creationId xmlns:a16="http://schemas.microsoft.com/office/drawing/2014/main" id="{2F6BF9B1-1B54-4105-9DE4-8997FFDF1DA2}"/>
              </a:ext>
            </a:extLst>
          </p:cNvPr>
          <p:cNvSpPr txBox="1"/>
          <p:nvPr/>
        </p:nvSpPr>
        <p:spPr>
          <a:xfrm>
            <a:off x="719330" y="357665"/>
            <a:ext cx="11043867" cy="151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r-HR" sz="3600" b="1" i="0" u="none" strike="noStrike" kern="0" cap="none" spc="0" normalizeH="0" baseline="0" noProof="0" dirty="0">
                <a:ln>
                  <a:noFill/>
                </a:ln>
                <a:solidFill>
                  <a:srgbClr val="CE003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ERASMUS+ AGREEMENTS AND PARTNER INSTITUTIONS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CE003D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7471AF-6151-4A9F-9A4B-0C6EC7035A18}"/>
              </a:ext>
            </a:extLst>
          </p:cNvPr>
          <p:cNvSpPr txBox="1"/>
          <p:nvPr/>
        </p:nvSpPr>
        <p:spPr>
          <a:xfrm>
            <a:off x="6096000" y="1632179"/>
            <a:ext cx="5667197" cy="4952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1A41BAEC-236F-4C01-97A8-23B7ACCD56E5}"/>
              </a:ext>
            </a:extLst>
          </p:cNvPr>
          <p:cNvSpPr txBox="1">
            <a:spLocks/>
          </p:cNvSpPr>
          <p:nvPr/>
        </p:nvSpPr>
        <p:spPr>
          <a:xfrm>
            <a:off x="6226921" y="1617198"/>
            <a:ext cx="5536276" cy="4952999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/>
              <a:t>Amsterdam University od Applied Sciences, </a:t>
            </a:r>
            <a:r>
              <a:rPr lang="hr-HR" b="1" dirty="0"/>
              <a:t>Netherlands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/>
              <a:t>EPITECH, Paris Graduate School od Digital Innovation, </a:t>
            </a:r>
            <a:r>
              <a:rPr lang="hr-HR" b="1" dirty="0"/>
              <a:t>France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/>
              <a:t>Faculty od Business, Babeș-Bolyai University, </a:t>
            </a:r>
            <a:r>
              <a:rPr lang="hr-HR" b="1" dirty="0"/>
              <a:t>Romania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/>
              <a:t>Faculty od Information Studies in Novo Mesto, </a:t>
            </a:r>
            <a:r>
              <a:rPr lang="hr-HR" b="1" dirty="0"/>
              <a:t>Slovenia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/>
              <a:t>Faculty od Organisation Studies in Novo Mesto, </a:t>
            </a:r>
            <a:r>
              <a:rPr lang="hr-HR" b="1" dirty="0"/>
              <a:t>Slovenia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/>
              <a:t>ESIEA - Graduate Engineering School, </a:t>
            </a:r>
            <a:r>
              <a:rPr lang="hr-HR" b="1" dirty="0"/>
              <a:t>France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/>
              <a:t>Karslruhe Institute of Technology, </a:t>
            </a:r>
            <a:r>
              <a:rPr lang="hr-HR" b="1" dirty="0"/>
              <a:t>Germany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/>
              <a:t>Koç University Instanbul, </a:t>
            </a:r>
            <a:r>
              <a:rPr lang="hr-HR" b="1" dirty="0"/>
              <a:t>Turkey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/>
              <a:t>Mälardalen University, </a:t>
            </a:r>
            <a:r>
              <a:rPr lang="hr-HR" b="1" dirty="0"/>
              <a:t>Sweden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/>
              <a:t>Mendel University in Brno, </a:t>
            </a:r>
            <a:r>
              <a:rPr lang="hr-HR" b="1" dirty="0"/>
              <a:t>Czech Republic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/>
              <a:t>Mykolas Romeris University, </a:t>
            </a:r>
            <a:r>
              <a:rPr lang="hr-HR" b="1" dirty="0"/>
              <a:t>Lithuania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/>
              <a:t>Odisee University College Brussels, </a:t>
            </a:r>
            <a:r>
              <a:rPr lang="hr-HR" b="1" dirty="0"/>
              <a:t>Belgium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400" dirty="0"/>
              <a:t>Pamukkale University, </a:t>
            </a:r>
            <a:r>
              <a:rPr lang="hr-HR" sz="1400" b="1" dirty="0"/>
              <a:t>Turkey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400" dirty="0"/>
              <a:t>Slovak University of Technology in Bratislava, </a:t>
            </a:r>
            <a:r>
              <a:rPr lang="hr-HR" sz="1400" b="1" dirty="0"/>
              <a:t>Slovakia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400" dirty="0"/>
              <a:t>Ss. Cyril and Methodius University in Skopje</a:t>
            </a:r>
            <a:r>
              <a:rPr lang="hr-HR" sz="1400" b="1" dirty="0"/>
              <a:t>, North Macedonia</a:t>
            </a:r>
          </a:p>
          <a:p>
            <a:pPr>
              <a:lnSpc>
                <a:spcPct val="150000"/>
              </a:lnSpc>
            </a:pPr>
            <a:endParaRPr lang="hr-HR" sz="14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hr-HR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814801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5E2B48AE-EE91-4631-81F6-8DCBF88A8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9396"/>
            <a:ext cx="12192000" cy="5528604"/>
          </a:xfrm>
          <a:prstGeom prst="rect">
            <a:avLst/>
          </a:prstGeom>
        </p:spPr>
      </p:pic>
      <p:sp>
        <p:nvSpPr>
          <p:cNvPr id="5" name="Google Shape;365;p45">
            <a:extLst>
              <a:ext uri="{FF2B5EF4-FFF2-40B4-BE49-F238E27FC236}">
                <a16:creationId xmlns:a16="http://schemas.microsoft.com/office/drawing/2014/main" id="{2F6BF9B1-1B54-4105-9DE4-8997FFDF1DA2}"/>
              </a:ext>
            </a:extLst>
          </p:cNvPr>
          <p:cNvSpPr txBox="1"/>
          <p:nvPr/>
        </p:nvSpPr>
        <p:spPr>
          <a:xfrm>
            <a:off x="719330" y="357665"/>
            <a:ext cx="11043867" cy="151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r-HR" sz="3600" b="1" i="0" u="none" strike="noStrike" kern="0" cap="none" spc="0" normalizeH="0" baseline="0" noProof="0" dirty="0">
                <a:ln>
                  <a:noFill/>
                </a:ln>
                <a:solidFill>
                  <a:srgbClr val="CE003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ERASMUS+ AGREEMENTS AND PARTNER INSTITUTIONS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CE003D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7471AF-6151-4A9F-9A4B-0C6EC7035A18}"/>
              </a:ext>
            </a:extLst>
          </p:cNvPr>
          <p:cNvSpPr txBox="1"/>
          <p:nvPr/>
        </p:nvSpPr>
        <p:spPr>
          <a:xfrm>
            <a:off x="6096001" y="1875857"/>
            <a:ext cx="4989922" cy="45279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hr-H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kstniOkvir 6">
            <a:extLst>
              <a:ext uri="{FF2B5EF4-FFF2-40B4-BE49-F238E27FC236}">
                <a16:creationId xmlns:a16="http://schemas.microsoft.com/office/drawing/2014/main" id="{94DFFF3C-4BC4-4084-9EB4-B01C1E3B9A05}"/>
              </a:ext>
            </a:extLst>
          </p:cNvPr>
          <p:cNvSpPr txBox="1"/>
          <p:nvPr/>
        </p:nvSpPr>
        <p:spPr>
          <a:xfrm>
            <a:off x="6241263" y="2124438"/>
            <a:ext cx="5611091" cy="5715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400" dirty="0"/>
              <a:t>University of Alcalá , </a:t>
            </a:r>
            <a:r>
              <a:rPr lang="hr-HR" sz="1400" b="1" dirty="0"/>
              <a:t>Spain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400" dirty="0"/>
              <a:t>University </a:t>
            </a:r>
            <a:r>
              <a:rPr lang="hr-HR" sz="1400" dirty="0" err="1"/>
              <a:t>of</a:t>
            </a:r>
            <a:r>
              <a:rPr lang="hr-HR" sz="1400" dirty="0"/>
              <a:t> </a:t>
            </a:r>
            <a:r>
              <a:rPr lang="hr-HR" sz="1400" dirty="0" err="1"/>
              <a:t>Deusto</a:t>
            </a:r>
            <a:r>
              <a:rPr lang="hr-HR" sz="1400" dirty="0"/>
              <a:t>, </a:t>
            </a:r>
            <a:r>
              <a:rPr lang="hr-HR" sz="1400" b="1" dirty="0"/>
              <a:t>Spain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400" dirty="0"/>
              <a:t>University </a:t>
            </a:r>
            <a:r>
              <a:rPr lang="hr-HR" sz="1400" dirty="0" err="1"/>
              <a:t>of</a:t>
            </a:r>
            <a:r>
              <a:rPr lang="hr-HR" sz="1400" dirty="0"/>
              <a:t> </a:t>
            </a:r>
            <a:r>
              <a:rPr lang="hr-HR" sz="1400" dirty="0" err="1"/>
              <a:t>Graz</a:t>
            </a:r>
            <a:r>
              <a:rPr lang="hr-HR" sz="1400" dirty="0"/>
              <a:t>, </a:t>
            </a:r>
            <a:r>
              <a:rPr lang="hr-HR" sz="1400" b="1" dirty="0" err="1"/>
              <a:t>Austria</a:t>
            </a:r>
            <a:endParaRPr lang="hr-HR" sz="14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400" dirty="0"/>
              <a:t>University od </a:t>
            </a:r>
            <a:r>
              <a:rPr lang="hr-HR" sz="1400" dirty="0" err="1"/>
              <a:t>L’Aquila</a:t>
            </a:r>
            <a:r>
              <a:rPr lang="hr-HR" sz="1400" dirty="0"/>
              <a:t>, </a:t>
            </a:r>
            <a:r>
              <a:rPr lang="hr-HR" sz="1400" b="1" dirty="0" err="1"/>
              <a:t>Italy</a:t>
            </a:r>
            <a:endParaRPr lang="hr-HR" sz="14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400" dirty="0"/>
              <a:t>University </a:t>
            </a:r>
            <a:r>
              <a:rPr lang="hr-HR" sz="1400" dirty="0" err="1"/>
              <a:t>of</a:t>
            </a:r>
            <a:r>
              <a:rPr lang="hr-HR" sz="1400" dirty="0"/>
              <a:t> Maribor, </a:t>
            </a:r>
            <a:r>
              <a:rPr lang="hr-HR" sz="1400" b="1" dirty="0" err="1"/>
              <a:t>Slovenia</a:t>
            </a:r>
            <a:endParaRPr lang="hr-HR" sz="14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400" dirty="0"/>
              <a:t>University </a:t>
            </a:r>
            <a:r>
              <a:rPr lang="hr-HR" sz="1400" dirty="0" err="1"/>
              <a:t>of</a:t>
            </a:r>
            <a:r>
              <a:rPr lang="hr-HR" sz="1400" dirty="0"/>
              <a:t> </a:t>
            </a:r>
            <a:r>
              <a:rPr lang="hr-HR" sz="1400" dirty="0" err="1"/>
              <a:t>Oulu</a:t>
            </a:r>
            <a:r>
              <a:rPr lang="hr-HR" sz="1400" dirty="0"/>
              <a:t>, </a:t>
            </a:r>
            <a:r>
              <a:rPr lang="hr-HR" sz="1400" b="1" dirty="0" err="1"/>
              <a:t>Finland</a:t>
            </a:r>
            <a:endParaRPr lang="hr-HR" sz="14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400" dirty="0"/>
              <a:t>University </a:t>
            </a:r>
            <a:r>
              <a:rPr lang="hr-HR" sz="1400" dirty="0" err="1"/>
              <a:t>of</a:t>
            </a:r>
            <a:r>
              <a:rPr lang="hr-HR" sz="1400" dirty="0"/>
              <a:t> </a:t>
            </a:r>
            <a:r>
              <a:rPr lang="hr-HR" sz="1400" dirty="0" err="1"/>
              <a:t>Pécs</a:t>
            </a:r>
            <a:r>
              <a:rPr lang="hr-HR" sz="1400" dirty="0"/>
              <a:t>, </a:t>
            </a:r>
            <a:r>
              <a:rPr lang="hr-HR" sz="1400" b="1" dirty="0" err="1"/>
              <a:t>Hungary</a:t>
            </a:r>
            <a:endParaRPr lang="hr-HR" sz="14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400" dirty="0"/>
              <a:t>University </a:t>
            </a:r>
            <a:r>
              <a:rPr lang="hr-HR" sz="1400" dirty="0" err="1"/>
              <a:t>of</a:t>
            </a:r>
            <a:r>
              <a:rPr lang="hr-HR" sz="1400" dirty="0"/>
              <a:t> Porto, </a:t>
            </a:r>
            <a:r>
              <a:rPr lang="hr-HR" sz="1400" b="1" dirty="0"/>
              <a:t>Portugal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400" dirty="0"/>
              <a:t>University </a:t>
            </a:r>
            <a:r>
              <a:rPr lang="hr-HR" sz="1400" dirty="0" err="1"/>
              <a:t>of</a:t>
            </a:r>
            <a:r>
              <a:rPr lang="hr-HR" sz="1400" dirty="0"/>
              <a:t> Seville, </a:t>
            </a:r>
            <a:r>
              <a:rPr lang="hr-HR" sz="1400" b="1" dirty="0"/>
              <a:t>Spain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400" dirty="0"/>
              <a:t>University </a:t>
            </a:r>
            <a:r>
              <a:rPr lang="hr-HR" sz="1400" dirty="0" err="1"/>
              <a:t>of</a:t>
            </a:r>
            <a:r>
              <a:rPr lang="hr-HR" sz="1400" dirty="0"/>
              <a:t> </a:t>
            </a:r>
            <a:r>
              <a:rPr lang="hr-HR" sz="1400" dirty="0" err="1"/>
              <a:t>Twente</a:t>
            </a:r>
            <a:r>
              <a:rPr lang="hr-HR" sz="1400" dirty="0"/>
              <a:t>, </a:t>
            </a:r>
            <a:r>
              <a:rPr lang="hr-HR" sz="1400" b="1" dirty="0" err="1"/>
              <a:t>Netherlands</a:t>
            </a:r>
            <a:endParaRPr lang="hr-HR" sz="14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400" dirty="0"/>
              <a:t>University </a:t>
            </a:r>
            <a:r>
              <a:rPr lang="hr-HR" sz="1400" dirty="0" err="1"/>
              <a:t>of</a:t>
            </a:r>
            <a:r>
              <a:rPr lang="hr-HR" sz="1400" dirty="0"/>
              <a:t> </a:t>
            </a:r>
            <a:r>
              <a:rPr lang="hr-HR" sz="1400" dirty="0" err="1"/>
              <a:t>Žilina</a:t>
            </a:r>
            <a:r>
              <a:rPr lang="hr-HR" sz="1400" dirty="0"/>
              <a:t>, </a:t>
            </a:r>
            <a:r>
              <a:rPr lang="hr-HR" sz="1400" b="1" dirty="0" err="1"/>
              <a:t>Slovakia</a:t>
            </a:r>
            <a:endParaRPr lang="hr-HR" sz="14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400" dirty="0"/>
              <a:t>UPEC, University Paris-</a:t>
            </a:r>
            <a:r>
              <a:rPr lang="hr-HR" sz="1400" dirty="0" err="1"/>
              <a:t>Est</a:t>
            </a:r>
            <a:r>
              <a:rPr lang="hr-HR" sz="1400" dirty="0"/>
              <a:t> </a:t>
            </a:r>
            <a:r>
              <a:rPr lang="hr-HR" sz="1400" dirty="0" err="1"/>
              <a:t>Créteil</a:t>
            </a:r>
            <a:r>
              <a:rPr lang="hr-HR" sz="1400" dirty="0"/>
              <a:t>, </a:t>
            </a:r>
            <a:r>
              <a:rPr lang="hr-HR" sz="1400" b="1" dirty="0"/>
              <a:t>France</a:t>
            </a:r>
          </a:p>
          <a:p>
            <a:endParaRPr lang="hr-HR" sz="1400" b="1" dirty="0"/>
          </a:p>
          <a:p>
            <a:pPr>
              <a:lnSpc>
                <a:spcPct val="120000"/>
              </a:lnSpc>
            </a:pPr>
            <a:endParaRPr lang="hr-HR" b="1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hr-HR" b="1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hr-HR" b="1" dirty="0"/>
          </a:p>
          <a:p>
            <a:endParaRPr lang="hr-HR" sz="1400" b="1" dirty="0"/>
          </a:p>
          <a:p>
            <a:endParaRPr lang="hr-HR" sz="1400" dirty="0"/>
          </a:p>
          <a:p>
            <a:endParaRPr lang="hr-HR" sz="700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75775438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s Slide Master">
  <a:themeElements>
    <a:clrScheme name="trave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tion Break Slide Master">
  <a:themeElements>
    <a:clrScheme name="trave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</TotalTime>
  <Words>946</Words>
  <Application>Microsoft Office PowerPoint</Application>
  <PresentationFormat>Široki zaslon</PresentationFormat>
  <Paragraphs>229</Paragraphs>
  <Slides>15</Slides>
  <Notes>6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15</vt:i4>
      </vt:variant>
    </vt:vector>
  </HeadingPairs>
  <TitlesOfParts>
    <vt:vector size="22" baseType="lpstr">
      <vt:lpstr>Calibri</vt:lpstr>
      <vt:lpstr>Raleway</vt:lpstr>
      <vt:lpstr>Arial</vt:lpstr>
      <vt:lpstr>Raleway Black</vt:lpstr>
      <vt:lpstr>Wingdings</vt:lpstr>
      <vt:lpstr>Contents Slide Master</vt:lpstr>
      <vt:lpstr>Section Break Slide Master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Petra</dc:creator>
  <cp:lastModifiedBy>Petra Vondra</cp:lastModifiedBy>
  <cp:revision>78</cp:revision>
  <dcterms:modified xsi:type="dcterms:W3CDTF">2021-05-19T08:30:39Z</dcterms:modified>
</cp:coreProperties>
</file>