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8" r:id="rId4"/>
    <p:sldId id="276" r:id="rId5"/>
    <p:sldId id="267" r:id="rId6"/>
    <p:sldId id="282" r:id="rId7"/>
    <p:sldId id="281" r:id="rId8"/>
    <p:sldId id="290" r:id="rId9"/>
    <p:sldId id="265" r:id="rId10"/>
    <p:sldId id="292" r:id="rId11"/>
    <p:sldId id="283" r:id="rId12"/>
    <p:sldId id="285" r:id="rId13"/>
    <p:sldId id="286" r:id="rId14"/>
    <p:sldId id="287" r:id="rId15"/>
    <p:sldId id="289" r:id="rId16"/>
    <p:sldId id="278" r:id="rId17"/>
    <p:sldId id="293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pPr/>
              <a:t>27.1.2020.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8129121"/>
      </p:ext>
    </p:extLst>
  </p:cSld>
  <p:clrMapOvr>
    <a:masterClrMapping/>
  </p:clrMapOvr>
  <p:transition spd="slow" advClick="0" advTm="10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pPr/>
              <a:t>27.1.2020.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0163544"/>
      </p:ext>
    </p:extLst>
  </p:cSld>
  <p:clrMapOvr>
    <a:masterClrMapping/>
  </p:clrMapOvr>
  <p:transition spd="slow" advClick="0" advTm="10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pPr/>
              <a:t>27.1.2020.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0162718"/>
      </p:ext>
    </p:extLst>
  </p:cSld>
  <p:clrMapOvr>
    <a:masterClrMapping/>
  </p:clrMapOvr>
  <p:transition spd="slow" advClick="0" advTm="10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pPr/>
              <a:t>27.1.2020.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0216142"/>
      </p:ext>
    </p:extLst>
  </p:cSld>
  <p:clrMapOvr>
    <a:masterClrMapping/>
  </p:clrMapOvr>
  <p:transition spd="slow" advClick="0" advTm="10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pPr/>
              <a:t>27.1.2020.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1078141"/>
      </p:ext>
    </p:extLst>
  </p:cSld>
  <p:clrMapOvr>
    <a:masterClrMapping/>
  </p:clrMapOvr>
  <p:transition spd="slow" advClick="0" advTm="10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pPr/>
              <a:t>27.1.2020.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4216724"/>
      </p:ext>
    </p:extLst>
  </p:cSld>
  <p:clrMapOvr>
    <a:masterClrMapping/>
  </p:clrMapOvr>
  <p:transition spd="slow" advClick="0" advTm="10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pPr/>
              <a:t>27.1.2020.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8613059"/>
      </p:ext>
    </p:extLst>
  </p:cSld>
  <p:clrMapOvr>
    <a:masterClrMapping/>
  </p:clrMapOvr>
  <p:transition spd="slow" advClick="0" advTm="10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pPr/>
              <a:t>27.1.2020.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9679644"/>
      </p:ext>
    </p:extLst>
  </p:cSld>
  <p:clrMapOvr>
    <a:masterClrMapping/>
  </p:clrMapOvr>
  <p:transition spd="slow" advClick="0" advTm="10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pPr/>
              <a:t>27.1.2020.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956369"/>
      </p:ext>
    </p:extLst>
  </p:cSld>
  <p:clrMapOvr>
    <a:masterClrMapping/>
  </p:clrMapOvr>
  <p:transition spd="slow" advClick="0" advTm="10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pPr/>
              <a:t>27.1.2020.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8686600"/>
      </p:ext>
    </p:extLst>
  </p:cSld>
  <p:clrMapOvr>
    <a:masterClrMapping/>
  </p:clrMapOvr>
  <p:transition spd="slow" advClick="0" advTm="10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pPr/>
              <a:t>27.1.2020.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7430270"/>
      </p:ext>
    </p:extLst>
  </p:cSld>
  <p:clrMapOvr>
    <a:masterClrMapping/>
  </p:clrMapOvr>
  <p:transition spd="slow" advClick="0" advTm="10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CEB6F-C889-45F3-8054-82AEC945E64A}" type="datetimeFigureOut">
              <a:rPr lang="hr-HR" smtClean="0"/>
              <a:pPr/>
              <a:t>27.1.2020.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9B5B8-86F7-4CE6-ACAA-E3F03D3A0A2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188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91" y="0"/>
            <a:ext cx="91671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857224" y="5929330"/>
            <a:ext cx="75248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  <a:cs typeface="Calibri"/>
              </a:rPr>
              <a:t>FACEBOOK: </a:t>
            </a:r>
            <a:r>
              <a:rPr lang="hr-HR" sz="2400" dirty="0">
                <a:solidFill>
                  <a:schemeClr val="bg1"/>
                </a:solidFill>
                <a:cs typeface="Calibri"/>
              </a:rPr>
              <a:t>Centar za volontiranje i humanitarni rad FOI</a:t>
            </a:r>
            <a:r>
              <a:rPr lang="hr-HR" sz="2000" dirty="0">
                <a:solidFill>
                  <a:schemeClr val="bg1"/>
                </a:solidFill>
                <a:cs typeface="Calibri"/>
              </a:rPr>
              <a:t/>
            </a:r>
            <a:br>
              <a:rPr lang="hr-HR" sz="2000" dirty="0">
                <a:solidFill>
                  <a:schemeClr val="bg1"/>
                </a:solidFill>
                <a:cs typeface="Calibri"/>
              </a:rPr>
            </a:br>
            <a:endParaRPr lang="hr-H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229049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7" y="5934041"/>
            <a:ext cx="93821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4139951" y="5013176"/>
            <a:ext cx="4827269" cy="148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 smtClean="0">
                <a:solidFill>
                  <a:srgbClr val="CC0027"/>
                </a:solidFill>
              </a:rPr>
              <a:t>SOCIJALNA SAMOPOSLUGA KRUH SV. ANTUNA</a:t>
            </a:r>
            <a:endParaRPr lang="hr-HR" b="1" dirty="0">
              <a:solidFill>
                <a:srgbClr val="CC0027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357166"/>
            <a:ext cx="3614734" cy="57689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dirty="0" smtClean="0"/>
              <a:t>U </a:t>
            </a:r>
            <a:r>
              <a:rPr lang="hr-HR" sz="2400" dirty="0" smtClean="0"/>
              <a:t>protekloj akademskoj godini u sklopu kolegija “Socijalno poduzetništvo” uvedena je mogućnost volontiranja, tako su u sklopu ovog kolegija volonteri bili dijelom mnogih </a:t>
            </a:r>
            <a:r>
              <a:rPr lang="hr-HR" sz="2400" dirty="0" smtClean="0"/>
              <a:t>organizacija</a:t>
            </a:r>
            <a:endParaRPr lang="hr-HR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124744"/>
            <a:ext cx="2925838" cy="264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76813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Kolegij „Socijalno poduzetništvo”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01208"/>
          </a:xfrm>
        </p:spPr>
        <p:txBody>
          <a:bodyPr>
            <a:normAutofit/>
          </a:bodyPr>
          <a:lstStyle/>
          <a:p>
            <a:r>
              <a:rPr lang="hr-HR" dirty="0" smtClean="0"/>
              <a:t>Nositeljice kolegija </a:t>
            </a:r>
            <a:r>
              <a:rPr lang="hr-HR" b="1" dirty="0" smtClean="0"/>
              <a:t>doc.dr.sc</a:t>
            </a:r>
            <a:r>
              <a:rPr lang="hr-HR" b="1" dirty="0"/>
              <a:t>. Irene </a:t>
            </a:r>
            <a:r>
              <a:rPr lang="hr-HR" b="1" dirty="0" err="1"/>
              <a:t>Kedmenec</a:t>
            </a:r>
            <a:r>
              <a:rPr lang="hr-HR" b="1" dirty="0"/>
              <a:t> i doc.dr.sc. Kristine </a:t>
            </a:r>
            <a:r>
              <a:rPr lang="hr-HR" b="1" dirty="0" smtClean="0"/>
              <a:t>Detelj</a:t>
            </a:r>
          </a:p>
          <a:p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r>
              <a:rPr lang="hr-HR" dirty="0" smtClean="0"/>
              <a:t>uvedena </a:t>
            </a:r>
            <a:r>
              <a:rPr lang="hr-HR" dirty="0"/>
              <a:t>je mogućnosti </a:t>
            </a:r>
            <a:r>
              <a:rPr lang="hr-HR" dirty="0" smtClean="0"/>
              <a:t>volontiranja </a:t>
            </a:r>
          </a:p>
          <a:p>
            <a:endParaRPr lang="hr-HR" dirty="0"/>
          </a:p>
          <a:p>
            <a:r>
              <a:rPr lang="hr-HR" dirty="0" smtClean="0"/>
              <a:t>Rezultat – odazvao se veliki broj volonterki i volontera …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62372718"/>
      </p:ext>
    </p:extLst>
  </p:cSld>
  <p:clrMapOvr>
    <a:masterClrMapping/>
  </p:clrMapOvr>
  <p:transition spd="slow" advClick="0" advTm="10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solidFill>
                  <a:srgbClr val="FF0000"/>
                </a:solidFill>
              </a:rPr>
              <a:t>Gdje su sve volontirali studenti u sklopu kolegija „Socijalno poduzetništvo”? (1/3) </a:t>
            </a:r>
            <a:endParaRPr lang="hr-HR" sz="3200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832648"/>
          </a:xfrm>
        </p:spPr>
        <p:txBody>
          <a:bodyPr>
            <a:normAutofit fontScale="77500" lnSpcReduction="20000"/>
          </a:bodyPr>
          <a:lstStyle/>
          <a:p>
            <a:pPr lvl="0"/>
            <a:endParaRPr lang="hr-HR" dirty="0" smtClean="0"/>
          </a:p>
          <a:p>
            <a:pPr lvl="0"/>
            <a:r>
              <a:rPr lang="hr-HR" dirty="0" smtClean="0"/>
              <a:t>Udruga </a:t>
            </a:r>
            <a:r>
              <a:rPr lang="hr-HR" dirty="0"/>
              <a:t>roditelja djece i osoba s invaliditetom „Mali princ“, </a:t>
            </a:r>
            <a:endParaRPr lang="hr-HR" dirty="0" smtClean="0"/>
          </a:p>
          <a:p>
            <a:pPr lvl="0"/>
            <a:r>
              <a:rPr lang="hr-HR" dirty="0" smtClean="0"/>
              <a:t>Zajednica </a:t>
            </a:r>
            <a:r>
              <a:rPr lang="hr-HR" dirty="0"/>
              <a:t>tehničke kulture Krapinsko – zagorske županije, </a:t>
            </a:r>
            <a:endParaRPr lang="hr-HR" dirty="0" smtClean="0"/>
          </a:p>
          <a:p>
            <a:pPr lvl="0"/>
            <a:r>
              <a:rPr lang="hr-HR" dirty="0" smtClean="0"/>
              <a:t>MURID </a:t>
            </a:r>
            <a:r>
              <a:rPr lang="hr-HR" dirty="0"/>
              <a:t>– Međimurska udruga za ranu intervenciju u djetinjstvu, </a:t>
            </a:r>
            <a:endParaRPr lang="hr-HR" dirty="0" smtClean="0"/>
          </a:p>
          <a:p>
            <a:pPr lvl="0"/>
            <a:r>
              <a:rPr lang="hr-HR" dirty="0" smtClean="0"/>
              <a:t>Društvo </a:t>
            </a:r>
            <a:r>
              <a:rPr lang="hr-HR" dirty="0"/>
              <a:t>distrofičara invalida cerebralne i dječje paralize i ostalih tjelesnih invalida</a:t>
            </a:r>
            <a:r>
              <a:rPr lang="hr-HR" dirty="0" smtClean="0"/>
              <a:t>,</a:t>
            </a:r>
          </a:p>
          <a:p>
            <a:pPr lvl="0"/>
            <a:r>
              <a:rPr lang="hr-HR" dirty="0" smtClean="0"/>
              <a:t>Socijalna </a:t>
            </a:r>
            <a:r>
              <a:rPr lang="hr-HR" dirty="0"/>
              <a:t>samoposluga „Kruh sv. Antuna“ u Varaždinu, </a:t>
            </a:r>
            <a:endParaRPr lang="hr-HR" dirty="0" smtClean="0"/>
          </a:p>
          <a:p>
            <a:pPr lvl="0"/>
            <a:r>
              <a:rPr lang="hr-HR" dirty="0" smtClean="0"/>
              <a:t>AISEC</a:t>
            </a:r>
            <a:r>
              <a:rPr lang="hr-HR" dirty="0"/>
              <a:t>, </a:t>
            </a:r>
            <a:endParaRPr lang="hr-HR" dirty="0" smtClean="0"/>
          </a:p>
          <a:p>
            <a:pPr lvl="0"/>
            <a:r>
              <a:rPr lang="hr-HR" dirty="0" smtClean="0"/>
              <a:t>Udruga </a:t>
            </a:r>
            <a:r>
              <a:rPr lang="hr-HR" dirty="0"/>
              <a:t>za zaštitu životinja Spas Varaždin, </a:t>
            </a:r>
            <a:endParaRPr lang="hr-HR" dirty="0" smtClean="0"/>
          </a:p>
          <a:p>
            <a:pPr lvl="0"/>
            <a:r>
              <a:rPr lang="hr-HR" dirty="0" smtClean="0"/>
              <a:t>Studentski </a:t>
            </a:r>
            <a:r>
              <a:rPr lang="hr-HR" dirty="0"/>
              <a:t>zbor (Akcija dobrovoljnog darivanja krvi i „Mladi pomažu</a:t>
            </a:r>
            <a:r>
              <a:rPr lang="hr-HR" dirty="0" smtClean="0"/>
              <a:t>“),</a:t>
            </a:r>
          </a:p>
          <a:p>
            <a:pPr lvl="0"/>
            <a:r>
              <a:rPr lang="hr-HR" dirty="0" smtClean="0"/>
              <a:t>Gradsko </a:t>
            </a:r>
            <a:r>
              <a:rPr lang="hr-HR" dirty="0"/>
              <a:t>društvo Crvenog križa Čakovec, </a:t>
            </a:r>
            <a:endParaRPr lang="hr-HR" dirty="0"/>
          </a:p>
          <a:p>
            <a:pPr lvl="0"/>
            <a:r>
              <a:rPr lang="hr-HR" dirty="0" smtClean="0"/>
              <a:t>Društvo </a:t>
            </a:r>
            <a:r>
              <a:rPr lang="hr-HR" dirty="0"/>
              <a:t>„Naša djeca“ Varaždin (volontiranje na odjelu Dječje kirurgije u OB Varaždin), 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0585969"/>
      </p:ext>
    </p:extLst>
  </p:cSld>
  <p:clrMapOvr>
    <a:masterClrMapping/>
  </p:clrMapOvr>
  <p:transition spd="slow" advClick="0" advTm="1000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>
                <a:solidFill>
                  <a:srgbClr val="FF0000"/>
                </a:solidFill>
              </a:rPr>
              <a:t>Gdje su </a:t>
            </a:r>
            <a:r>
              <a:rPr lang="hr-HR" sz="3200" dirty="0" smtClean="0">
                <a:solidFill>
                  <a:srgbClr val="FF0000"/>
                </a:solidFill>
              </a:rPr>
              <a:t>sve volontirali </a:t>
            </a:r>
            <a:r>
              <a:rPr lang="hr-HR" sz="3200" dirty="0">
                <a:solidFill>
                  <a:srgbClr val="FF0000"/>
                </a:solidFill>
              </a:rPr>
              <a:t>studenti u sklopu kolegija „Socijalno poduzetništvo”? </a:t>
            </a:r>
            <a:r>
              <a:rPr lang="hr-HR" sz="3200" dirty="0" smtClean="0">
                <a:solidFill>
                  <a:srgbClr val="FF0000"/>
                </a:solidFill>
              </a:rPr>
              <a:t>(2/3</a:t>
            </a:r>
            <a:r>
              <a:rPr lang="hr-HR" sz="3200" dirty="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hr-HR" dirty="0"/>
              <a:t>Udruga Dobro srce u OŠ Matije Gupca Gornja </a:t>
            </a:r>
            <a:r>
              <a:rPr lang="hr-HR" dirty="0" smtClean="0"/>
              <a:t>Stubica</a:t>
            </a:r>
          </a:p>
          <a:p>
            <a:pPr lvl="0"/>
            <a:r>
              <a:rPr lang="hr-HR" dirty="0" smtClean="0"/>
              <a:t>Udruga </a:t>
            </a:r>
            <a:r>
              <a:rPr lang="hr-HR" dirty="0"/>
              <a:t>Bratovština </a:t>
            </a:r>
            <a:r>
              <a:rPr lang="hr-HR" dirty="0" err="1" smtClean="0"/>
              <a:t>Milengrad</a:t>
            </a:r>
            <a:r>
              <a:rPr lang="hr-HR" dirty="0" smtClean="0"/>
              <a:t> </a:t>
            </a:r>
          </a:p>
          <a:p>
            <a:pPr lvl="0"/>
            <a:r>
              <a:rPr lang="hr-HR" dirty="0" smtClean="0"/>
              <a:t>Udruga </a:t>
            </a:r>
            <a:r>
              <a:rPr lang="hr-HR" dirty="0"/>
              <a:t>mladih </a:t>
            </a:r>
            <a:r>
              <a:rPr lang="hr-HR" dirty="0" smtClean="0"/>
              <a:t>Feniks </a:t>
            </a:r>
          </a:p>
          <a:p>
            <a:pPr lvl="0"/>
            <a:r>
              <a:rPr lang="hr-HR" dirty="0" smtClean="0"/>
              <a:t>Gradsko </a:t>
            </a:r>
            <a:r>
              <a:rPr lang="hr-HR" dirty="0"/>
              <a:t>društvo Crvenog križa </a:t>
            </a:r>
            <a:r>
              <a:rPr lang="hr-HR" dirty="0" smtClean="0"/>
              <a:t>Sisak </a:t>
            </a:r>
          </a:p>
          <a:p>
            <a:pPr lvl="0"/>
            <a:r>
              <a:rPr lang="hr-HR" dirty="0" smtClean="0"/>
              <a:t>Trkački </a:t>
            </a:r>
            <a:r>
              <a:rPr lang="hr-HR" dirty="0"/>
              <a:t>klub „Marathon 95“ </a:t>
            </a:r>
            <a:r>
              <a:rPr lang="hr-HR" dirty="0" smtClean="0"/>
              <a:t>Varaždin </a:t>
            </a:r>
          </a:p>
          <a:p>
            <a:pPr lvl="0"/>
            <a:r>
              <a:rPr lang="hr-HR" dirty="0" smtClean="0"/>
              <a:t>Gradsko </a:t>
            </a:r>
            <a:r>
              <a:rPr lang="hr-HR" dirty="0"/>
              <a:t>društvo Crvenog križa </a:t>
            </a:r>
            <a:r>
              <a:rPr lang="hr-HR" dirty="0" smtClean="0"/>
              <a:t>Krapina </a:t>
            </a:r>
          </a:p>
          <a:p>
            <a:pPr lvl="0"/>
            <a:r>
              <a:rPr lang="hr-HR" dirty="0" smtClean="0"/>
              <a:t>Dobrovoljno </a:t>
            </a:r>
            <a:r>
              <a:rPr lang="hr-HR" dirty="0"/>
              <a:t>vatrogasno društvo </a:t>
            </a:r>
            <a:r>
              <a:rPr lang="hr-HR" dirty="0" err="1" smtClean="0"/>
              <a:t>Lonjica</a:t>
            </a:r>
            <a:r>
              <a:rPr lang="hr-HR" dirty="0" smtClean="0"/>
              <a:t> </a:t>
            </a:r>
          </a:p>
          <a:p>
            <a:pPr lvl="0"/>
            <a:r>
              <a:rPr lang="hr-HR" dirty="0" smtClean="0"/>
              <a:t>Udruga </a:t>
            </a:r>
            <a:r>
              <a:rPr lang="hr-HR" dirty="0"/>
              <a:t>Sunce – za djecu s teškoćama u razvoju i osobe s </a:t>
            </a:r>
            <a:r>
              <a:rPr lang="hr-HR" dirty="0" smtClean="0"/>
              <a:t>invaliditetom</a:t>
            </a:r>
          </a:p>
          <a:p>
            <a:pPr lvl="0"/>
            <a:r>
              <a:rPr lang="hr-HR" dirty="0" smtClean="0"/>
              <a:t>Dobrovoljno </a:t>
            </a:r>
            <a:r>
              <a:rPr lang="hr-HR" dirty="0"/>
              <a:t>vatrogasno društvo </a:t>
            </a:r>
            <a:r>
              <a:rPr lang="hr-HR" dirty="0" err="1" smtClean="0"/>
              <a:t>Ivanska</a:t>
            </a:r>
            <a:r>
              <a:rPr lang="hr-HR" dirty="0" smtClean="0"/>
              <a:t> </a:t>
            </a:r>
          </a:p>
          <a:p>
            <a:pPr lvl="0"/>
            <a:r>
              <a:rPr lang="hr-HR" dirty="0" smtClean="0"/>
              <a:t>Caritas </a:t>
            </a:r>
            <a:r>
              <a:rPr lang="hr-HR" dirty="0"/>
              <a:t>Varaždinske </a:t>
            </a:r>
            <a:r>
              <a:rPr lang="hr-HR" dirty="0" smtClean="0"/>
              <a:t>županije </a:t>
            </a:r>
          </a:p>
          <a:p>
            <a:pPr lvl="0"/>
            <a:r>
              <a:rPr lang="hr-HR" dirty="0" smtClean="0"/>
              <a:t>Planinarsko </a:t>
            </a:r>
            <a:r>
              <a:rPr lang="hr-HR" dirty="0"/>
              <a:t>društvo </a:t>
            </a:r>
            <a:r>
              <a:rPr lang="hr-HR" dirty="0" err="1" smtClean="0"/>
              <a:t>Bundek</a:t>
            </a:r>
            <a:r>
              <a:rPr lang="hr-HR" dirty="0" smtClean="0"/>
              <a:t> </a:t>
            </a:r>
          </a:p>
          <a:p>
            <a:pPr lvl="0"/>
            <a:r>
              <a:rPr lang="hr-HR" dirty="0" smtClean="0"/>
              <a:t>Župni </a:t>
            </a:r>
            <a:r>
              <a:rPr lang="hr-HR" dirty="0"/>
              <a:t>Caritas u </a:t>
            </a:r>
            <a:r>
              <a:rPr lang="hr-HR" dirty="0" smtClean="0"/>
              <a:t>Pregradi </a:t>
            </a:r>
          </a:p>
        </p:txBody>
      </p:sp>
    </p:spTree>
    <p:extLst>
      <p:ext uri="{BB962C8B-B14F-4D97-AF65-F5344CB8AC3E}">
        <p14:creationId xmlns:p14="http://schemas.microsoft.com/office/powerpoint/2010/main" val="30229699"/>
      </p:ext>
    </p:extLst>
  </p:cSld>
  <p:clrMapOvr>
    <a:masterClrMapping/>
  </p:clrMapOvr>
  <p:transition spd="slow" advClick="0" advTm="10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>
                <a:solidFill>
                  <a:srgbClr val="FF0000"/>
                </a:solidFill>
              </a:rPr>
              <a:t>Gdje su </a:t>
            </a:r>
            <a:r>
              <a:rPr lang="hr-HR" sz="3200" dirty="0" smtClean="0">
                <a:solidFill>
                  <a:srgbClr val="FF0000"/>
                </a:solidFill>
              </a:rPr>
              <a:t>sve volontirali </a:t>
            </a:r>
            <a:r>
              <a:rPr lang="hr-HR" sz="3200" dirty="0">
                <a:solidFill>
                  <a:srgbClr val="FF0000"/>
                </a:solidFill>
              </a:rPr>
              <a:t>studenti u sklopu kolegija „Socijalno poduzetništvo”? </a:t>
            </a:r>
            <a:r>
              <a:rPr lang="hr-HR" sz="3200" dirty="0" smtClean="0">
                <a:solidFill>
                  <a:srgbClr val="FF0000"/>
                </a:solidFill>
              </a:rPr>
              <a:t>(3/3</a:t>
            </a:r>
            <a:r>
              <a:rPr lang="hr-HR" sz="3200" dirty="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hr-HR" dirty="0"/>
              <a:t>Dobrovoljno vatrogasno društvo Gornje </a:t>
            </a:r>
            <a:r>
              <a:rPr lang="hr-HR" dirty="0" smtClean="0"/>
              <a:t>Vratno</a:t>
            </a:r>
          </a:p>
          <a:p>
            <a:pPr lvl="0"/>
            <a:r>
              <a:rPr lang="hr-HR" dirty="0" smtClean="0"/>
              <a:t> </a:t>
            </a:r>
            <a:r>
              <a:rPr lang="hr-HR" dirty="0"/>
              <a:t>Župni Caritas župe sv. Juraj </a:t>
            </a:r>
            <a:r>
              <a:rPr lang="hr-HR" dirty="0" err="1" smtClean="0"/>
              <a:t>Maruševec</a:t>
            </a:r>
            <a:r>
              <a:rPr lang="hr-HR" dirty="0" smtClean="0"/>
              <a:t> </a:t>
            </a:r>
          </a:p>
          <a:p>
            <a:pPr lvl="0"/>
            <a:r>
              <a:rPr lang="hr-HR" dirty="0" smtClean="0"/>
              <a:t>Caritas </a:t>
            </a:r>
            <a:r>
              <a:rPr lang="hr-HR" dirty="0"/>
              <a:t>„</a:t>
            </a:r>
            <a:r>
              <a:rPr lang="hr-HR" dirty="0" err="1"/>
              <a:t>Betanija</a:t>
            </a:r>
            <a:r>
              <a:rPr lang="hr-HR" dirty="0"/>
              <a:t>“ župe sv. </a:t>
            </a:r>
            <a:r>
              <a:rPr lang="hr-HR" dirty="0" err="1"/>
              <a:t>Leonard</a:t>
            </a:r>
            <a:r>
              <a:rPr lang="hr-HR" dirty="0"/>
              <a:t> </a:t>
            </a:r>
            <a:r>
              <a:rPr lang="hr-HR" dirty="0" err="1" smtClean="0"/>
              <a:t>Goričan</a:t>
            </a:r>
            <a:endParaRPr lang="hr-HR" dirty="0" smtClean="0"/>
          </a:p>
          <a:p>
            <a:pPr lvl="0"/>
            <a:r>
              <a:rPr lang="hr-HR" dirty="0" smtClean="0"/>
              <a:t>Pučka </a:t>
            </a:r>
            <a:r>
              <a:rPr lang="hr-HR" dirty="0"/>
              <a:t>kuhinja Caritasa Varaždinske </a:t>
            </a:r>
            <a:r>
              <a:rPr lang="hr-HR" dirty="0" smtClean="0"/>
              <a:t>biskupije</a:t>
            </a:r>
          </a:p>
          <a:p>
            <a:pPr lvl="0"/>
            <a:r>
              <a:rPr lang="hr-HR" dirty="0" smtClean="0"/>
              <a:t>Udruga </a:t>
            </a:r>
            <a:r>
              <a:rPr lang="hr-HR" dirty="0"/>
              <a:t>Zipka (Akcija „Da kuća postane dom</a:t>
            </a:r>
            <a:r>
              <a:rPr lang="hr-HR" dirty="0" smtClean="0"/>
              <a:t>“)</a:t>
            </a:r>
          </a:p>
          <a:p>
            <a:pPr lvl="0"/>
            <a:r>
              <a:rPr lang="hr-HR" dirty="0" smtClean="0"/>
              <a:t>Sklonište </a:t>
            </a:r>
            <a:r>
              <a:rPr lang="hr-HR" dirty="0"/>
              <a:t>za nezbrinute životinje „</a:t>
            </a:r>
            <a:r>
              <a:rPr lang="hr-HR" dirty="0" err="1"/>
              <a:t>Dumovec</a:t>
            </a:r>
            <a:r>
              <a:rPr lang="hr-HR" dirty="0"/>
              <a:t>“ </a:t>
            </a:r>
            <a:r>
              <a:rPr lang="hr-HR" dirty="0" smtClean="0"/>
              <a:t>Zagreb</a:t>
            </a:r>
          </a:p>
          <a:p>
            <a:pPr lvl="0"/>
            <a:r>
              <a:rPr lang="hr-HR" dirty="0" smtClean="0"/>
              <a:t>Dobrovoljno </a:t>
            </a:r>
            <a:r>
              <a:rPr lang="hr-HR" dirty="0"/>
              <a:t>vatrogasno društvo </a:t>
            </a:r>
            <a:r>
              <a:rPr lang="hr-HR" dirty="0" err="1" smtClean="0"/>
              <a:t>Trnovec</a:t>
            </a:r>
            <a:r>
              <a:rPr lang="hr-HR" dirty="0" smtClean="0"/>
              <a:t> </a:t>
            </a:r>
          </a:p>
          <a:p>
            <a:pPr lvl="0"/>
            <a:r>
              <a:rPr lang="hr-HR" dirty="0" smtClean="0"/>
              <a:t>Župni </a:t>
            </a:r>
            <a:r>
              <a:rPr lang="hr-HR" dirty="0"/>
              <a:t>Caritas Zagrebačke nadbiskupije u </a:t>
            </a:r>
            <a:r>
              <a:rPr lang="hr-HR" dirty="0" smtClean="0"/>
              <a:t>Krapini </a:t>
            </a:r>
          </a:p>
          <a:p>
            <a:pPr lvl="0"/>
            <a:r>
              <a:rPr lang="hr-HR" dirty="0" smtClean="0"/>
              <a:t>Društvo </a:t>
            </a:r>
            <a:r>
              <a:rPr lang="hr-HR" dirty="0"/>
              <a:t>prijatelja Biblije i KOMPAS (Krist Ovdje Može Promijeniti Apsolutno Sve) (događanje </a:t>
            </a:r>
            <a:r>
              <a:rPr lang="hr-HR" dirty="0" err="1"/>
              <a:t>Sweaty</a:t>
            </a:r>
            <a:r>
              <a:rPr lang="hr-HR" dirty="0"/>
              <a:t> </a:t>
            </a:r>
            <a:r>
              <a:rPr lang="hr-HR" dirty="0" err="1"/>
              <a:t>church</a:t>
            </a:r>
            <a:r>
              <a:rPr lang="hr-HR" dirty="0" smtClean="0"/>
              <a:t>) 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27011498"/>
      </p:ext>
    </p:extLst>
  </p:cSld>
  <p:clrMapOvr>
    <a:masterClrMapping/>
  </p:clrMapOvr>
  <p:transition spd="slow" advClick="0" advTm="10000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Akcija Hrvatska volontira i zahvalnica volonterima FOI-ja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48567"/>
            <a:ext cx="3321369" cy="4716737"/>
          </a:xfrm>
        </p:spPr>
      </p:pic>
    </p:spTree>
    <p:extLst>
      <p:ext uri="{BB962C8B-B14F-4D97-AF65-F5344CB8AC3E}">
        <p14:creationId xmlns:p14="http://schemas.microsoft.com/office/powerpoint/2010/main" val="113710293"/>
      </p:ext>
    </p:extLst>
  </p:cSld>
  <p:clrMapOvr>
    <a:masterClrMapping/>
  </p:clrMapOvr>
  <p:transition spd="slow" advClick="0" advTm="10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7" y="5905294"/>
            <a:ext cx="93821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6214939" cy="1143000"/>
          </a:xfrm>
        </p:spPr>
        <p:txBody>
          <a:bodyPr>
            <a:normAutofit/>
          </a:bodyPr>
          <a:lstStyle/>
          <a:p>
            <a:pPr algn="l"/>
            <a:r>
              <a:rPr lang="hr-HR" b="1" dirty="0" smtClean="0">
                <a:solidFill>
                  <a:srgbClr val="CC0027"/>
                </a:solidFill>
              </a:rPr>
              <a:t>NAGRADE VOLONTERIMA</a:t>
            </a:r>
            <a:endParaRPr lang="hr-HR" b="1" dirty="0">
              <a:solidFill>
                <a:srgbClr val="CC0027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1340768"/>
            <a:ext cx="4000528" cy="5349213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4929190" y="1357298"/>
            <a:ext cx="3385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Volonterka Centra za volontiranje i humanitarni rad, Nera </a:t>
            </a:r>
            <a:r>
              <a:rPr lang="hr-HR" dirty="0" err="1" smtClean="0"/>
              <a:t>Jurinić</a:t>
            </a:r>
            <a:r>
              <a:rPr lang="hr-HR" dirty="0" smtClean="0"/>
              <a:t>, u akademskoj godini 2018./19., primila je Dekanovu nagradu za volonterske aktivnosti i promociju Fakulteta.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17345608"/>
      </p:ext>
    </p:extLst>
  </p:cSld>
  <p:clrMapOvr>
    <a:masterClrMapping/>
  </p:clrMapOvr>
  <p:transition spd="slow" advClick="0" advTm="1000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Tim Centra za volontiranje i humanitarni rad FOI 2018/19 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prof.dr.sc</a:t>
            </a:r>
            <a:r>
              <a:rPr lang="hr-HR" dirty="0"/>
              <a:t>. Sandra Lovrenčić - voditeljica Centra</a:t>
            </a:r>
          </a:p>
          <a:p>
            <a:r>
              <a:rPr lang="hr-HR" dirty="0" smtClean="0"/>
              <a:t>izv.prof.dr.sc</a:t>
            </a:r>
            <a:r>
              <a:rPr lang="hr-HR" dirty="0"/>
              <a:t>. Violeta </a:t>
            </a:r>
            <a:r>
              <a:rPr lang="hr-HR" dirty="0" err="1"/>
              <a:t>Vidaček</a:t>
            </a:r>
            <a:r>
              <a:rPr lang="hr-HR" dirty="0"/>
              <a:t> Hainš - koordinatorica volonterskih aktivnosti</a:t>
            </a:r>
          </a:p>
          <a:p>
            <a:r>
              <a:rPr lang="hr-HR" dirty="0"/>
              <a:t>Dora </a:t>
            </a:r>
            <a:r>
              <a:rPr lang="hr-HR" dirty="0" err="1"/>
              <a:t>Trogrlić</a:t>
            </a:r>
            <a:r>
              <a:rPr lang="hr-HR" dirty="0"/>
              <a:t> - studentska </a:t>
            </a:r>
            <a:r>
              <a:rPr lang="hr-HR" dirty="0" smtClean="0"/>
              <a:t>koordinatorica</a:t>
            </a:r>
          </a:p>
          <a:p>
            <a:endParaRPr lang="hr-HR" dirty="0"/>
          </a:p>
          <a:p>
            <a:r>
              <a:rPr lang="hr-HR" dirty="0" smtClean="0"/>
              <a:t>FB: Centar za volontiranje i humanitarni rad FOI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5119635"/>
      </p:ext>
    </p:extLst>
  </p:cSld>
  <p:clrMapOvr>
    <a:masterClrMapping/>
  </p:clrMapOvr>
  <p:transition spd="slow" advClick="0" advTm="10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4000" b="1" dirty="0" smtClean="0"/>
          </a:p>
          <a:p>
            <a:pPr marL="0" indent="0">
              <a:buNone/>
            </a:pPr>
            <a:endParaRPr lang="hr-HR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25252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235666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Dobrovoljno darivanje krvi – u organizaciji Studentskog zbora FOI (9.10.2018.)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844824"/>
            <a:ext cx="6623720" cy="44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34673"/>
      </p:ext>
    </p:extLst>
  </p:cSld>
  <p:clrMapOvr>
    <a:masterClrMapping/>
  </p:clrMapOvr>
  <p:transition spd="slow" advClick="0" advTm="10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576" y="1357298"/>
            <a:ext cx="838842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smtClean="0">
                <a:solidFill>
                  <a:srgbClr val="CC0027"/>
                </a:solidFill>
              </a:rPr>
              <a:t>Akademska godina 2018./19</a:t>
            </a:r>
            <a:r>
              <a:rPr lang="hr-HR" b="1" dirty="0" smtClean="0">
                <a:solidFill>
                  <a:srgbClr val="CC0027"/>
                </a:solidFill>
              </a:rPr>
              <a:t>.</a:t>
            </a:r>
          </a:p>
          <a:p>
            <a:pPr marL="0" indent="0">
              <a:buNone/>
            </a:pPr>
            <a:endParaRPr lang="hr-HR" b="1" dirty="0">
              <a:solidFill>
                <a:srgbClr val="CC0027"/>
              </a:solidFill>
            </a:endParaRPr>
          </a:p>
          <a:p>
            <a:pPr marL="0" indent="0">
              <a:buNone/>
            </a:pPr>
            <a:endParaRPr lang="hr-HR" b="1" dirty="0" smtClean="0">
              <a:solidFill>
                <a:srgbClr val="CC0027"/>
              </a:solidFill>
            </a:endParaRPr>
          </a:p>
          <a:p>
            <a:r>
              <a:rPr lang="hr-HR" sz="2400" b="1" dirty="0" smtClean="0">
                <a:solidFill>
                  <a:srgbClr val="CC0027"/>
                </a:solidFill>
              </a:rPr>
              <a:t>616,5 volonterskih sati </a:t>
            </a:r>
            <a:endParaRPr lang="hr-HR" sz="1800" b="1" dirty="0" smtClean="0">
              <a:solidFill>
                <a:srgbClr val="CC0027"/>
              </a:solidFill>
            </a:endParaRPr>
          </a:p>
          <a:p>
            <a:r>
              <a:rPr lang="hr-HR" sz="2400" b="1" dirty="0" smtClean="0">
                <a:solidFill>
                  <a:srgbClr val="CC0027"/>
                </a:solidFill>
              </a:rPr>
              <a:t>91 </a:t>
            </a:r>
            <a:r>
              <a:rPr lang="hr-HR" sz="2400" b="1" dirty="0" smtClean="0">
                <a:solidFill>
                  <a:srgbClr val="CC0027"/>
                </a:solidFill>
              </a:rPr>
              <a:t>volonter</a:t>
            </a:r>
            <a:endParaRPr lang="hr-HR" sz="2400" b="1" dirty="0" smtClean="0">
              <a:solidFill>
                <a:srgbClr val="CC0027"/>
              </a:solidFill>
            </a:endParaRPr>
          </a:p>
          <a:p>
            <a:r>
              <a:rPr lang="hr-HR" sz="2400" b="1" dirty="0" smtClean="0">
                <a:solidFill>
                  <a:srgbClr val="CC0027"/>
                </a:solidFill>
              </a:rPr>
              <a:t>Pregršt aktivnosti i raznih akcija</a:t>
            </a:r>
          </a:p>
          <a:p>
            <a:endParaRPr lang="hr-HR" sz="3600" b="1" dirty="0">
              <a:solidFill>
                <a:srgbClr val="CC00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6540"/>
      </p:ext>
    </p:extLst>
  </p:cSld>
  <p:clrMapOvr>
    <a:masterClrMapping/>
  </p:clrMapOvr>
  <p:transition spd="slow" advClick="0" advTm="10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4807444" cy="2383104"/>
          </a:xfrm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rgbClr val="CC0027"/>
                </a:solidFill>
              </a:rPr>
              <a:t>FESTIVAL ZNANOSTI</a:t>
            </a:r>
            <a:br>
              <a:rPr lang="hr-HR" b="1" dirty="0" smtClean="0">
                <a:solidFill>
                  <a:srgbClr val="CC0027"/>
                </a:solidFill>
              </a:rPr>
            </a:br>
            <a:r>
              <a:rPr lang="hr-HR" b="1" dirty="0" smtClean="0">
                <a:solidFill>
                  <a:srgbClr val="CC0027"/>
                </a:solidFill>
              </a:rPr>
              <a:t>“Dohvati mi tata Mjesec…”</a:t>
            </a:r>
            <a:endParaRPr lang="hr-HR" b="1" dirty="0">
              <a:solidFill>
                <a:srgbClr val="CC0027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7" y="5913437"/>
            <a:ext cx="93821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NERA\Desktop\31224977_1597400623700716_740464079789673676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357166"/>
            <a:ext cx="3649377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 descr="Festival znanosti 3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14942" y="3143248"/>
            <a:ext cx="3650400" cy="2737801"/>
          </a:xfrm>
        </p:spPr>
      </p:pic>
      <p:pic>
        <p:nvPicPr>
          <p:cNvPr id="9" name="Picture 8" descr="Festival znanosti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3071810"/>
            <a:ext cx="4643438" cy="348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46359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CC0027"/>
                </a:solidFill>
              </a:rPr>
              <a:t>9th STUDENT SYMPOSIUM</a:t>
            </a:r>
            <a:r>
              <a:rPr lang="hr-HR" sz="4000" b="1" dirty="0" smtClean="0">
                <a:solidFill>
                  <a:srgbClr val="CC0027"/>
                </a:solidFill>
              </a:rPr>
              <a:t>: </a:t>
            </a:r>
            <a:r>
              <a:rPr lang="hr-HR" sz="3100" b="1" dirty="0" smtClean="0">
                <a:solidFill>
                  <a:srgbClr val="CC0027"/>
                </a:solidFill>
              </a:rPr>
              <a:t>“</a:t>
            </a:r>
            <a:r>
              <a:rPr lang="hr-HR" sz="3100" b="1" dirty="0" err="1" smtClean="0">
                <a:solidFill>
                  <a:srgbClr val="CC0027"/>
                </a:solidFill>
              </a:rPr>
              <a:t>Research</a:t>
            </a:r>
            <a:r>
              <a:rPr lang="hr-HR" sz="3100" b="1" dirty="0" smtClean="0">
                <a:solidFill>
                  <a:srgbClr val="CC0027"/>
                </a:solidFill>
              </a:rPr>
              <a:t> </a:t>
            </a:r>
            <a:r>
              <a:rPr lang="hr-HR" sz="3100" b="1" dirty="0" err="1" smtClean="0">
                <a:solidFill>
                  <a:srgbClr val="CC0027"/>
                </a:solidFill>
              </a:rPr>
              <a:t>Topics</a:t>
            </a:r>
            <a:r>
              <a:rPr lang="hr-HR" sz="3100" b="1" dirty="0" smtClean="0">
                <a:solidFill>
                  <a:srgbClr val="CC0027"/>
                </a:solidFill>
              </a:rPr>
              <a:t> on </a:t>
            </a:r>
            <a:r>
              <a:rPr lang="hr-HR" sz="3100" b="1" dirty="0" err="1" smtClean="0">
                <a:solidFill>
                  <a:srgbClr val="CC0027"/>
                </a:solidFill>
              </a:rPr>
              <a:t>Intercultural</a:t>
            </a:r>
            <a:r>
              <a:rPr lang="hr-HR" sz="3100" b="1" dirty="0" smtClean="0">
                <a:solidFill>
                  <a:srgbClr val="CC0027"/>
                </a:solidFill>
              </a:rPr>
              <a:t> </a:t>
            </a:r>
            <a:r>
              <a:rPr lang="hr-HR" sz="3100" b="1" dirty="0" err="1" smtClean="0">
                <a:solidFill>
                  <a:srgbClr val="CC0027"/>
                </a:solidFill>
              </a:rPr>
              <a:t>Learning</a:t>
            </a:r>
            <a:r>
              <a:rPr lang="hr-HR" sz="3100" b="1" dirty="0" smtClean="0">
                <a:solidFill>
                  <a:srgbClr val="CC0027"/>
                </a:solidFill>
              </a:rPr>
              <a:t>”</a:t>
            </a:r>
            <a:endParaRPr lang="hr-HR" b="1" dirty="0">
              <a:solidFill>
                <a:srgbClr val="CC0027"/>
              </a:solidFill>
            </a:endParaRPr>
          </a:p>
        </p:txBody>
      </p:sp>
      <p:pic>
        <p:nvPicPr>
          <p:cNvPr id="4" name="Content Placeholder 3" descr="IMG_27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4035"/>
          <a:stretch>
            <a:fillRect/>
          </a:stretch>
        </p:blipFill>
        <p:spPr>
          <a:xfrm>
            <a:off x="4500562" y="4071942"/>
            <a:ext cx="4357718" cy="2625347"/>
          </a:xfrm>
        </p:spPr>
      </p:pic>
      <p:pic>
        <p:nvPicPr>
          <p:cNvPr id="5" name="Picture 4" descr="IMG_2697.JPG"/>
          <p:cNvPicPr>
            <a:picLocks noChangeAspect="1"/>
          </p:cNvPicPr>
          <p:nvPr/>
        </p:nvPicPr>
        <p:blipFill>
          <a:blip r:embed="rId3" cstate="print"/>
          <a:srcRect b="8613"/>
          <a:stretch>
            <a:fillRect/>
          </a:stretch>
        </p:blipFill>
        <p:spPr>
          <a:xfrm>
            <a:off x="4500562" y="1285860"/>
            <a:ext cx="4359600" cy="2643206"/>
          </a:xfrm>
          <a:prstGeom prst="rect">
            <a:avLst/>
          </a:prstGeom>
        </p:spPr>
      </p:pic>
      <p:pic>
        <p:nvPicPr>
          <p:cNvPr id="6" name="Picture 5" descr="IMG_26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459643" y="1959785"/>
            <a:ext cx="5391398" cy="4043548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4214842" cy="2940048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CC0027"/>
                </a:solidFill>
              </a:rPr>
              <a:t>INFORMATIČKA RADIONICA U DOMU ZA STARIJE I NEMOĆNE </a:t>
            </a:r>
            <a:endParaRPr lang="hr-HR" b="1" dirty="0">
              <a:solidFill>
                <a:srgbClr val="CC0027"/>
              </a:solidFill>
            </a:endParaRPr>
          </a:p>
        </p:txBody>
      </p:sp>
      <p:pic>
        <p:nvPicPr>
          <p:cNvPr id="5" name="Content Placeholder 4" descr="IMG_20190522_1540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500438"/>
            <a:ext cx="4171200" cy="3128400"/>
          </a:xfrm>
        </p:spPr>
      </p:pic>
      <p:pic>
        <p:nvPicPr>
          <p:cNvPr id="6" name="Picture 5" descr="IMG_20190522_1623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14290"/>
            <a:ext cx="4167185" cy="3125389"/>
          </a:xfrm>
          <a:prstGeom prst="rect">
            <a:avLst/>
          </a:prstGeom>
        </p:spPr>
      </p:pic>
      <p:pic>
        <p:nvPicPr>
          <p:cNvPr id="7" name="Picture 6" descr="IMG_20190522_1624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500438"/>
            <a:ext cx="4168800" cy="31266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200" dirty="0" smtClean="0"/>
              <a:t>Aktivnosti Centra su predstavljene gostima sa Sveučilišta </a:t>
            </a:r>
            <a:r>
              <a:rPr lang="hr-HR" sz="2200" dirty="0"/>
              <a:t>Skadar </a:t>
            </a:r>
            <a:r>
              <a:rPr lang="hr-HR" sz="2200" dirty="0" smtClean="0"/>
              <a:t>iz Albanije: </a:t>
            </a:r>
            <a:r>
              <a:rPr lang="hr-HR" sz="2200" dirty="0"/>
              <a:t>izv. prof. dr. </a:t>
            </a:r>
            <a:r>
              <a:rPr lang="hr-HR" sz="2200" dirty="0" err="1"/>
              <a:t>sc</a:t>
            </a:r>
            <a:r>
              <a:rPr lang="hr-HR" sz="2200" dirty="0"/>
              <a:t>. </a:t>
            </a:r>
            <a:r>
              <a:rPr lang="hr-HR" sz="2200" dirty="0" err="1"/>
              <a:t>Jozefu</a:t>
            </a:r>
            <a:r>
              <a:rPr lang="hr-HR" sz="2200" dirty="0"/>
              <a:t> </a:t>
            </a:r>
            <a:r>
              <a:rPr lang="hr-HR" sz="2200" dirty="0" err="1"/>
              <a:t>Bushatiu</a:t>
            </a:r>
            <a:r>
              <a:rPr lang="hr-HR" sz="2200" dirty="0"/>
              <a:t> i </a:t>
            </a:r>
            <a:r>
              <a:rPr lang="hr-HR" sz="2200" dirty="0" err="1"/>
              <a:t>Eradu</a:t>
            </a:r>
            <a:r>
              <a:rPr lang="hr-HR" sz="2200" dirty="0"/>
              <a:t> </a:t>
            </a:r>
            <a:r>
              <a:rPr lang="hr-HR" sz="2200" dirty="0" err="1"/>
              <a:t>Ćurćiji</a:t>
            </a:r>
            <a:r>
              <a:rPr lang="hr-HR" sz="2200" dirty="0"/>
              <a:t>, voditelju Ureda za međunarodnu suradnju. Nadamo se da će se dugogodišnja suradnja i dalje uspješno nastaviti! </a:t>
            </a:r>
            <a:r>
              <a:rPr lang="hr-HR" sz="2200" dirty="0" smtClean="0"/>
              <a:t>😊  </a:t>
            </a:r>
            <a:endParaRPr lang="hr-HR" sz="22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662230055"/>
      </p:ext>
    </p:extLst>
  </p:cSld>
  <p:clrMapOvr>
    <a:masterClrMapping/>
  </p:clrMapOvr>
  <p:transition spd="slow" advClick="0" advTm="10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7" y="5905294"/>
            <a:ext cx="93821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kstniOkvir 8"/>
          <p:cNvSpPr txBox="1"/>
          <p:nvPr/>
        </p:nvSpPr>
        <p:spPr>
          <a:xfrm>
            <a:off x="251926" y="404664"/>
            <a:ext cx="8784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solidFill>
                  <a:srgbClr val="CC0027"/>
                </a:solidFill>
              </a:rPr>
              <a:t>„</a:t>
            </a:r>
            <a:r>
              <a:rPr lang="hr-HR" sz="2800" b="1" dirty="0" err="1" smtClean="0">
                <a:solidFill>
                  <a:srgbClr val="CC0027"/>
                </a:solidFill>
              </a:rPr>
              <a:t>Knit</a:t>
            </a:r>
            <a:r>
              <a:rPr lang="hr-HR" sz="2800" b="1" dirty="0" smtClean="0">
                <a:solidFill>
                  <a:srgbClr val="CC0027"/>
                </a:solidFill>
              </a:rPr>
              <a:t> A </a:t>
            </a:r>
            <a:r>
              <a:rPr lang="hr-HR" sz="2800" b="1" dirty="0" err="1" smtClean="0">
                <a:solidFill>
                  <a:srgbClr val="CC0027"/>
                </a:solidFill>
              </a:rPr>
              <a:t>Square</a:t>
            </a:r>
            <a:r>
              <a:rPr lang="hr-HR" sz="2800" b="1" dirty="0" smtClean="0">
                <a:solidFill>
                  <a:srgbClr val="CC0027"/>
                </a:solidFill>
              </a:rPr>
              <a:t>” – zapakirali smo plišane igračke i poslali djeci u Afriku </a:t>
            </a:r>
            <a:endParaRPr lang="hr-HR" sz="2800" b="1" dirty="0">
              <a:solidFill>
                <a:srgbClr val="CC0027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44824"/>
            <a:ext cx="3253290" cy="433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88879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533</Words>
  <Application>Microsoft Office PowerPoint</Application>
  <PresentationFormat>Prikaz na zaslonu (4:3)</PresentationFormat>
  <Paragraphs>68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0" baseType="lpstr">
      <vt:lpstr>Arial</vt:lpstr>
      <vt:lpstr>Calibri</vt:lpstr>
      <vt:lpstr>Tema sustava Office</vt:lpstr>
      <vt:lpstr>PowerPoint prezentacija</vt:lpstr>
      <vt:lpstr>PowerPoint prezentacija</vt:lpstr>
      <vt:lpstr>Dobrovoljno darivanje krvi – u organizaciji Studentskog zbora FOI (9.10.2018.)</vt:lpstr>
      <vt:lpstr>PowerPoint prezentacija</vt:lpstr>
      <vt:lpstr>FESTIVAL ZNANOSTI “Dohvati mi tata Mjesec…”</vt:lpstr>
      <vt:lpstr>9th STUDENT SYMPOSIUM: “Research Topics on Intercultural Learning”</vt:lpstr>
      <vt:lpstr>INFORMATIČKA RADIONICA U DOMU ZA STARIJE I NEMOĆNE </vt:lpstr>
      <vt:lpstr>Aktivnosti Centra su predstavljene gostima sa Sveučilišta Skadar iz Albanije: izv. prof. dr. sc. Jozefu Bushatiu i Eradu Ćurćiji, voditelju Ureda za međunarodnu suradnju. Nadamo se da će se dugogodišnja suradnja i dalje uspješno nastaviti! 😊  </vt:lpstr>
      <vt:lpstr>PowerPoint prezentacija</vt:lpstr>
      <vt:lpstr>PowerPoint prezentacija</vt:lpstr>
      <vt:lpstr>Kolegij „Socijalno poduzetništvo”</vt:lpstr>
      <vt:lpstr>Gdje su sve volontirali studenti u sklopu kolegija „Socijalno poduzetništvo”? (1/3) </vt:lpstr>
      <vt:lpstr>Gdje su sve volontirali studenti u sklopu kolegija „Socijalno poduzetništvo”? (2/3) </vt:lpstr>
      <vt:lpstr>Gdje su sve volontirali studenti u sklopu kolegija „Socijalno poduzetništvo”? (3/3) </vt:lpstr>
      <vt:lpstr>Akcija Hrvatska volontira i zahvalnica volonterima FOI-ja</vt:lpstr>
      <vt:lpstr>NAGRADE VOLONTERIMA</vt:lpstr>
      <vt:lpstr>Tim Centra za volontiranje i humanitarni rad FOI 2018/19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</dc:creator>
  <cp:lastModifiedBy>Violeta</cp:lastModifiedBy>
  <cp:revision>10</cp:revision>
  <dcterms:modified xsi:type="dcterms:W3CDTF">2020-01-27T17:15:52Z</dcterms:modified>
</cp:coreProperties>
</file>