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79" r:id="rId3"/>
    <p:sldId id="296" r:id="rId4"/>
    <p:sldId id="307" r:id="rId5"/>
    <p:sldId id="308" r:id="rId6"/>
    <p:sldId id="265" r:id="rId7"/>
    <p:sldId id="257" r:id="rId8"/>
    <p:sldId id="306" r:id="rId9"/>
    <p:sldId id="266" r:id="rId10"/>
    <p:sldId id="258" r:id="rId11"/>
    <p:sldId id="261" r:id="rId12"/>
    <p:sldId id="309" r:id="rId13"/>
    <p:sldId id="286" r:id="rId14"/>
    <p:sldId id="310" r:id="rId15"/>
    <p:sldId id="311" r:id="rId16"/>
    <p:sldId id="312" r:id="rId17"/>
    <p:sldId id="313" r:id="rId18"/>
    <p:sldId id="314" r:id="rId19"/>
    <p:sldId id="290" r:id="rId20"/>
    <p:sldId id="291" r:id="rId21"/>
    <p:sldId id="292" r:id="rId22"/>
    <p:sldId id="317" r:id="rId23"/>
    <p:sldId id="326" r:id="rId24"/>
    <p:sldId id="327" r:id="rId25"/>
    <p:sldId id="328" r:id="rId26"/>
    <p:sldId id="293" r:id="rId2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EA4"/>
    <a:srgbClr val="333333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A10D2EA-8474-7D46-9BEE-ADD719C4C1F1}" type="datetimeFigureOut">
              <a:rPr lang="hr-HR"/>
              <a:pPr>
                <a:defRPr/>
              </a:pPr>
              <a:t>14.3.2012.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1C37203-AD8F-6D42-8E87-A090C2D2FAD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55046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1203F5-D237-49F9-A79B-F64321DB35A2}" type="slidenum">
              <a:rPr lang="hr-HR" smtClean="0">
                <a:ea typeface="ＭＳ Ｐゴシック" pitchFamily="34" charset="-128"/>
              </a:rPr>
              <a:pPr/>
              <a:t>18</a:t>
            </a:fld>
            <a:endParaRPr lang="hr-H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>
              <a:latin typeface="Calibri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3660A9-AAF5-0447-BF00-98ACAD0E1179}" type="slidenum">
              <a:rPr lang="hr-HR" sz="1200"/>
              <a:pPr eaLnBrk="1" hangingPunct="1"/>
              <a:t>26</a:t>
            </a:fld>
            <a:endParaRPr lang="hr-H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5CDFE-46A3-4942-A3AD-1EDC3E95730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8388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6E136-E6F3-0549-95C1-DD7C2C4C15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2178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2EBEF-AD56-F04A-9264-FA83304A428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3978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CF71-A540-5942-AEDE-5725616A23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8990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2BFA-EA94-1E4E-ADEC-44CDDBFDE6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0159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5C660-D8C7-4249-9E83-19FAE6B0ACE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6548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2F24-46B5-1748-92C6-89435F276E3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576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18888-74A5-9341-BF30-862BA0F4081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9317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A19E-160C-834F-B46F-258DD5BE5C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321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A614-54D9-EB49-948A-3FB0B5B28C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8125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1A43-6C62-A14A-BCD7-4694BF1678B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4036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C454-FE33-6E42-9426-E70928B51FB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07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0E841311-1D4C-9E4B-B148-75A8CAE605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Proposal for Cooperation</a:t>
            </a:r>
            <a:endParaRPr lang="hr-HR" dirty="0">
              <a:solidFill>
                <a:srgbClr val="333333"/>
              </a:solidFill>
              <a:latin typeface="Trebuchet M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7188"/>
            <a:ext cx="8229600" cy="649287"/>
          </a:xfrm>
        </p:spPr>
        <p:txBody>
          <a:bodyPr/>
          <a:lstStyle/>
          <a:p>
            <a:pPr algn="l" eaLnBrk="1" hangingPunct="1"/>
            <a:r>
              <a:rPr lang="hr-HR" sz="3600" dirty="0" smtClean="0">
                <a:latin typeface="Trebuchet MS" pitchFamily="34" charset="0"/>
              </a:rPr>
              <a:t>Port ticketing system advantages</a:t>
            </a:r>
            <a:endParaRPr lang="hr-HR" sz="3600" dirty="0">
              <a:solidFill>
                <a:srgbClr val="333333"/>
              </a:solidFill>
              <a:latin typeface="Trebuchet MS" pitchFamily="34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492375"/>
            <a:ext cx="7364808" cy="4105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Trebuchet MS" pitchFamily="34" charset="0"/>
              </a:rPr>
              <a:t>Database content</a:t>
            </a:r>
            <a:endParaRPr lang="hr-HR" sz="2200" dirty="0" smtClean="0"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hr-HR" sz="2200" dirty="0" smtClean="0"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Trebuchet MS" pitchFamily="34" charset="0"/>
              </a:rPr>
              <a:t>SERVICE for the sales channels: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Trebuchet MS" pitchFamily="34" charset="0"/>
              </a:rPr>
              <a:t>Web,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Trebuchet MS" pitchFamily="34" charset="0"/>
              </a:rPr>
              <a:t>retail,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Trebuchet MS" pitchFamily="34" charset="0"/>
              </a:rPr>
              <a:t>sales on mobile devices</a:t>
            </a:r>
            <a:br>
              <a:rPr lang="en-US" sz="1800" dirty="0" smtClean="0">
                <a:latin typeface="Trebuchet MS" pitchFamily="34" charset="0"/>
              </a:rPr>
            </a:br>
            <a:endParaRPr lang="hr-HR" sz="1800" dirty="0" smtClean="0"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Trebuchet MS" pitchFamily="34" charset="0"/>
              </a:rPr>
              <a:t>all the processes are covered as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Trebuchet MS" pitchFamily="34" charset="0"/>
              </a:rPr>
              <a:t>web sales,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Trebuchet MS" pitchFamily="34" charset="0"/>
              </a:rPr>
              <a:t>sales at cash registers,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Trebuchet MS" pitchFamily="34" charset="0"/>
              </a:rPr>
              <a:t>a</a:t>
            </a:r>
            <a:r>
              <a:rPr lang="en-US" sz="1800" dirty="0" smtClean="0">
                <a:latin typeface="Trebuchet MS" pitchFamily="34" charset="0"/>
              </a:rPr>
              <a:t>ccess control at the event</a:t>
            </a:r>
            <a:br>
              <a:rPr lang="en-US" sz="1800" dirty="0" smtClean="0">
                <a:latin typeface="Trebuchet MS" pitchFamily="34" charset="0"/>
              </a:rPr>
            </a:br>
            <a:endParaRPr lang="hr-HR" sz="1800" dirty="0" smtClean="0">
              <a:latin typeface="Trebuchet MS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latin typeface="Trebuchet MS" pitchFamily="34" charset="0"/>
              </a:rPr>
              <a:t>promotions and sales events in the region</a:t>
            </a:r>
            <a:endParaRPr lang="hr-HR" sz="2200" dirty="0">
              <a:solidFill>
                <a:srgbClr val="33333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7188"/>
            <a:ext cx="8229600" cy="649287"/>
          </a:xfrm>
        </p:spPr>
        <p:txBody>
          <a:bodyPr/>
          <a:lstStyle/>
          <a:p>
            <a:pPr algn="l" eaLnBrk="1" hangingPunct="1"/>
            <a:r>
              <a:rPr lang="hr-HR" sz="3600" dirty="0" smtClean="0">
                <a:latin typeface="Trebuchet MS" pitchFamily="34" charset="0"/>
              </a:rPr>
              <a:t>The process of system</a:t>
            </a:r>
            <a:endParaRPr lang="hr-HR" sz="3600" dirty="0">
              <a:solidFill>
                <a:srgbClr val="333333"/>
              </a:solidFill>
              <a:latin typeface="Trebuchet MS" pitchFamily="34" charset="0"/>
            </a:endParaRPr>
          </a:p>
        </p:txBody>
      </p:sp>
      <p:pic>
        <p:nvPicPr>
          <p:cNvPr id="22530" name="Picture 6" descr="pro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001" y="2348880"/>
            <a:ext cx="879806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356100" y="2276475"/>
            <a:ext cx="5329238" cy="504825"/>
          </a:xfrm>
        </p:spPr>
        <p:txBody>
          <a:bodyPr/>
          <a:lstStyle/>
          <a:p>
            <a:r>
              <a:rPr lang="hr-HR" dirty="0" smtClean="0">
                <a:latin typeface="Trebuchet MS" pitchFamily="34" charset="0"/>
                <a:ea typeface="ＭＳ Ｐゴシック" pitchFamily="34" charset="-128"/>
              </a:rPr>
              <a:t>Application use:</a:t>
            </a:r>
            <a:r>
              <a:rPr lang="hr-HR" dirty="0" smtClean="0">
                <a:ea typeface="ＭＳ Ｐゴシック" pitchFamily="34" charset="-128"/>
              </a:rPr>
              <a:t/>
            </a:r>
            <a:br>
              <a:rPr lang="hr-HR" dirty="0" smtClean="0">
                <a:ea typeface="ＭＳ Ｐゴシック" pitchFamily="34" charset="-128"/>
              </a:rPr>
            </a:br>
            <a:r>
              <a:rPr lang="hr-HR" sz="1000" dirty="0" smtClean="0">
                <a:ea typeface="ＭＳ Ｐゴシック" pitchFamily="34" charset="-128"/>
              </a:rPr>
              <a:t/>
            </a:r>
            <a:br>
              <a:rPr lang="hr-HR" sz="1000" dirty="0" smtClean="0">
                <a:ea typeface="ＭＳ Ｐゴシック" pitchFamily="34" charset="-128"/>
              </a:rPr>
            </a:br>
            <a:endParaRPr lang="hr-HR" sz="2000" dirty="0" smtClean="0"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53250" name="Picture 2" descr="N:\TEMP\LANA\Prezentacija\hr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4494212" cy="5086350"/>
          </a:xfrm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219700" y="3357563"/>
            <a:ext cx="37036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Clicking selects the event to purchase and click the "buy ticket" approach to the next step.</a:t>
            </a:r>
            <a:endParaRPr lang="hr-H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8675"/>
          </a:xfrm>
        </p:spPr>
        <p:txBody>
          <a:bodyPr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After the election </a:t>
            </a:r>
            <a:r>
              <a:rPr lang="hr-HR" sz="2000" dirty="0" smtClean="0">
                <a:latin typeface="Trebuchet MS" pitchFamily="34" charset="0"/>
              </a:rPr>
              <a:t>of </a:t>
            </a:r>
            <a:r>
              <a:rPr lang="en-US" sz="2000" dirty="0" smtClean="0">
                <a:latin typeface="Trebuchet MS" pitchFamily="34" charset="0"/>
              </a:rPr>
              <a:t>s</a:t>
            </a:r>
            <a:r>
              <a:rPr lang="hr-HR" sz="2000" dirty="0" smtClean="0">
                <a:latin typeface="Trebuchet MS" pitchFamily="34" charset="0"/>
              </a:rPr>
              <a:t>how</a:t>
            </a:r>
            <a:r>
              <a:rPr lang="en-US" sz="2000" dirty="0" smtClean="0">
                <a:latin typeface="Trebuchet MS" pitchFamily="34" charset="0"/>
              </a:rPr>
              <a:t>, choose the number of seats - seats that you want to buy and press "Add to cart ...</a:t>
            </a:r>
            <a:endParaRPr lang="hr-HR" sz="2000" dirty="0">
              <a:latin typeface="Trebuchet MS" pitchFamily="34" charset="0"/>
            </a:endParaRPr>
          </a:p>
        </p:txBody>
      </p:sp>
      <p:pic>
        <p:nvPicPr>
          <p:cNvPr id="47107" name="Picture 3" descr="N:\TEMP\LANA\Prezentacija\hr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28875"/>
            <a:ext cx="5818188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4294967295"/>
          </p:nvPr>
        </p:nvSpPr>
        <p:spPr>
          <a:xfrm>
            <a:off x="6948488" y="3357563"/>
            <a:ext cx="1809750" cy="828675"/>
          </a:xfrm>
        </p:spPr>
        <p:txBody>
          <a:bodyPr/>
          <a:lstStyle/>
          <a:p>
            <a:pPr algn="ctr"/>
            <a:r>
              <a:rPr lang="hr-HR" sz="2000" smtClean="0">
                <a:latin typeface="Trebuchet MS" pitchFamily="34" charset="0"/>
                <a:ea typeface="ＭＳ Ｐゴシック" pitchFamily="34" charset="-128"/>
              </a:rPr>
              <a:t>Example of second design of application</a:t>
            </a:r>
          </a:p>
        </p:txBody>
      </p:sp>
      <p:pic>
        <p:nvPicPr>
          <p:cNvPr id="79877" name="Picture 5" descr="ff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533525"/>
            <a:ext cx="6624638" cy="5280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83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3"/>
          <p:cNvSpPr>
            <a:spLocks noGrp="1"/>
          </p:cNvSpPr>
          <p:nvPr>
            <p:ph sz="half" idx="2"/>
          </p:nvPr>
        </p:nvSpPr>
        <p:spPr>
          <a:xfrm>
            <a:off x="5286375" y="2643188"/>
            <a:ext cx="3400425" cy="3482975"/>
          </a:xfrm>
        </p:spPr>
        <p:txBody>
          <a:bodyPr/>
          <a:lstStyle/>
          <a:p>
            <a:pPr>
              <a:buFontTx/>
              <a:buNone/>
            </a:pPr>
            <a:endParaRPr lang="hr-HR" sz="2000" smtClean="0">
              <a:ea typeface="ＭＳ Ｐゴシック" pitchFamily="34" charset="-128"/>
            </a:endParaRPr>
          </a:p>
          <a:p>
            <a:pPr algn="ctr"/>
            <a:r>
              <a:rPr lang="en-US" sz="2000" smtClean="0">
                <a:latin typeface="Trebuchet MS" pitchFamily="34" charset="0"/>
                <a:ea typeface="ＭＳ Ｐゴシック" pitchFamily="34" charset="-128"/>
              </a:rPr>
              <a:t>To be able to buy a ticket, you must be registered as a user, the application asks you </a:t>
            </a:r>
            <a:r>
              <a:rPr lang="hr-HR" sz="2000" smtClean="0">
                <a:latin typeface="Trebuchet MS" pitchFamily="34" charset="0"/>
                <a:ea typeface="ＭＳ Ｐゴシック" pitchFamily="34" charset="-128"/>
              </a:rPr>
              <a:t>for </a:t>
            </a:r>
            <a:r>
              <a:rPr lang="en-US" sz="2000" smtClean="0">
                <a:latin typeface="Trebuchet MS" pitchFamily="34" charset="0"/>
                <a:ea typeface="ＭＳ Ｐゴシック" pitchFamily="34" charset="-128"/>
              </a:rPr>
              <a:t>your password</a:t>
            </a:r>
            <a:endParaRPr lang="hr-HR" sz="2000" smtClean="0"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55300" name="Picture 4" descr="xx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557338"/>
            <a:ext cx="5219700" cy="4995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07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700213"/>
            <a:ext cx="5903913" cy="2863850"/>
          </a:xfrm>
        </p:spPr>
        <p:txBody>
          <a:bodyPr/>
          <a:lstStyle/>
          <a:p>
            <a:pPr algn="ctr"/>
            <a:r>
              <a:rPr lang="en-US" sz="2000" smtClean="0">
                <a:latin typeface="Trebuchet MS" pitchFamily="34" charset="0"/>
                <a:ea typeface="ＭＳ Ｐゴシック" pitchFamily="34" charset="-128"/>
              </a:rPr>
              <a:t>System before charging again shows an overview of the purchased ticket, and offers the opportunity to delete the selected ticket</a:t>
            </a:r>
            <a:endParaRPr lang="hr-HR" sz="2000" smtClean="0"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56325" name="Picture 5" descr="hhh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97200"/>
            <a:ext cx="8424863" cy="3551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68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3"/>
          <p:cNvSpPr>
            <a:spLocks noGrp="1"/>
          </p:cNvSpPr>
          <p:nvPr>
            <p:ph sz="half" idx="2"/>
          </p:nvPr>
        </p:nvSpPr>
        <p:spPr>
          <a:xfrm>
            <a:off x="1908175" y="1844675"/>
            <a:ext cx="4968875" cy="647700"/>
          </a:xfrm>
        </p:spPr>
        <p:txBody>
          <a:bodyPr/>
          <a:lstStyle/>
          <a:p>
            <a:pPr algn="ctr"/>
            <a:r>
              <a:rPr lang="hr-HR" sz="2000" smtClean="0">
                <a:latin typeface="Trebuchet MS" pitchFamily="34" charset="0"/>
                <a:ea typeface="ＭＳ Ｐゴシック" pitchFamily="34" charset="-128"/>
              </a:rPr>
              <a:t>S</a:t>
            </a:r>
            <a:r>
              <a:rPr lang="en-US" sz="2000" smtClean="0">
                <a:latin typeface="Trebuchet MS" pitchFamily="34" charset="0"/>
                <a:ea typeface="ＭＳ Ｐゴシック" pitchFamily="34" charset="-128"/>
              </a:rPr>
              <a:t>elect your preferred payment method</a:t>
            </a:r>
            <a:endParaRPr lang="hr-HR" sz="2000" smtClean="0">
              <a:latin typeface="Trebuchet MS" pitchFamily="34" charset="0"/>
              <a:ea typeface="ＭＳ Ｐゴシック" pitchFamily="34" charset="-128"/>
            </a:endParaRPr>
          </a:p>
        </p:txBody>
      </p:sp>
      <p:pic>
        <p:nvPicPr>
          <p:cNvPr id="57348" name="Picture 4" descr="ččč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708275"/>
            <a:ext cx="7200900" cy="357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50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3"/>
          <p:cNvSpPr>
            <a:spLocks noGrp="1"/>
          </p:cNvSpPr>
          <p:nvPr>
            <p:ph sz="half" idx="2"/>
          </p:nvPr>
        </p:nvSpPr>
        <p:spPr>
          <a:xfrm>
            <a:off x="4500563" y="2636838"/>
            <a:ext cx="4248150" cy="25193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dirty="0">
                <a:latin typeface="Trebuchet MS" pitchFamily="34" charset="0"/>
              </a:rPr>
              <a:t>P</a:t>
            </a:r>
            <a:r>
              <a:rPr lang="en-US" sz="2000" dirty="0" smtClean="0">
                <a:latin typeface="Trebuchet MS" pitchFamily="34" charset="0"/>
              </a:rPr>
              <a:t>ayment method we support:</a:t>
            </a:r>
          </a:p>
          <a:p>
            <a:pPr>
              <a:buFontTx/>
              <a:buChar char="-"/>
              <a:defRPr/>
            </a:pPr>
            <a:r>
              <a:rPr lang="en-US" sz="2000" dirty="0" smtClean="0">
                <a:latin typeface="Trebuchet MS" pitchFamily="34" charset="0"/>
              </a:rPr>
              <a:t>Bank cards</a:t>
            </a:r>
          </a:p>
          <a:p>
            <a:pPr>
              <a:buFontTx/>
              <a:buChar char="-"/>
              <a:defRPr/>
            </a:pPr>
            <a:r>
              <a:rPr lang="en-US" sz="2000" dirty="0" smtClean="0">
                <a:latin typeface="Trebuchet MS" pitchFamily="34" charset="0"/>
              </a:rPr>
              <a:t>Wire transfer</a:t>
            </a:r>
          </a:p>
          <a:p>
            <a:pPr>
              <a:buFontTx/>
              <a:buChar char="-"/>
              <a:defRPr/>
            </a:pPr>
            <a:r>
              <a:rPr lang="en-US" sz="2000" dirty="0" smtClean="0">
                <a:latin typeface="Trebuchet MS" pitchFamily="34" charset="0"/>
              </a:rPr>
              <a:t>Vouchers</a:t>
            </a:r>
          </a:p>
          <a:p>
            <a:pPr>
              <a:buFontTx/>
              <a:buChar char="-"/>
              <a:defRPr/>
            </a:pPr>
            <a:endParaRPr lang="hr-HR" sz="2000" dirty="0">
              <a:latin typeface="Trebuchet MS" pitchFamily="34" charset="0"/>
            </a:endParaRPr>
          </a:p>
        </p:txBody>
      </p:sp>
      <p:pic>
        <p:nvPicPr>
          <p:cNvPr id="58370" name="Picture 2" descr="N:\TEMP\LANA\Prezentacija\hr 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349500"/>
            <a:ext cx="3960812" cy="2892425"/>
          </a:xfrm>
        </p:spPr>
      </p:pic>
    </p:spTree>
    <p:extLst>
      <p:ext uri="{BB962C8B-B14F-4D97-AF65-F5344CB8AC3E}">
        <p14:creationId xmlns:p14="http://schemas.microsoft.com/office/powerpoint/2010/main" xmlns="" val="38238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14688"/>
            <a:ext cx="3043238" cy="928687"/>
          </a:xfrm>
        </p:spPr>
        <p:txBody>
          <a:bodyPr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The buyer verifies </a:t>
            </a:r>
            <a:r>
              <a:rPr lang="hr-HR" sz="2000" dirty="0" smtClean="0">
                <a:latin typeface="Trebuchet MS" pitchFamily="34" charset="0"/>
              </a:rPr>
              <a:t>his </a:t>
            </a:r>
            <a:r>
              <a:rPr lang="en-US" sz="2000" dirty="0" smtClean="0">
                <a:latin typeface="Trebuchet MS" pitchFamily="34" charset="0"/>
              </a:rPr>
              <a:t>data</a:t>
            </a:r>
            <a:endParaRPr lang="hr-HR" sz="2000" dirty="0">
              <a:latin typeface="Trebuchet MS" pitchFamily="34" charset="0"/>
            </a:endParaRPr>
          </a:p>
        </p:txBody>
      </p:sp>
      <p:pic>
        <p:nvPicPr>
          <p:cNvPr id="51203" name="Picture 2" descr="N:\TEMP\LANA\Prezentacija\hr 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00438" y="1931988"/>
            <a:ext cx="5357812" cy="3944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420938"/>
            <a:ext cx="733425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23850" y="1609725"/>
            <a:ext cx="86677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GB" sz="1400" b="1" dirty="0">
                <a:solidFill>
                  <a:srgbClr val="000000"/>
                </a:solidFill>
                <a:cs typeface="Arial" charset="0"/>
              </a:rPr>
              <a:t>PORT</a:t>
            </a: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-network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is an International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company. We</a:t>
            </a:r>
            <a:r>
              <a:rPr lang="hu-HU" sz="1400" dirty="0" smtClean="0">
                <a:solidFill>
                  <a:srgbClr val="000000"/>
                </a:solidFill>
                <a:cs typeface="Arial" charset="0"/>
              </a:rPr>
              <a:t> have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been presented in </a:t>
            </a:r>
            <a:r>
              <a:rPr lang="en-GB" sz="1400" b="1" dirty="0">
                <a:solidFill>
                  <a:srgbClr val="000000"/>
                </a:solidFill>
                <a:cs typeface="Arial" charset="0"/>
              </a:rPr>
              <a:t>Hungary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since 1996, in </a:t>
            </a:r>
            <a:r>
              <a:rPr lang="en-GB" sz="1400" b="1" dirty="0">
                <a:solidFill>
                  <a:srgbClr val="000000"/>
                </a:solidFill>
                <a:cs typeface="Arial" charset="0"/>
              </a:rPr>
              <a:t>Romania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since 2000, in the </a:t>
            </a:r>
            <a:r>
              <a:rPr lang="en-GB" sz="1400" b="1" dirty="0">
                <a:solidFill>
                  <a:srgbClr val="000000"/>
                </a:solidFill>
                <a:cs typeface="Arial" charset="0"/>
              </a:rPr>
              <a:t>Czech</a:t>
            </a:r>
            <a:r>
              <a:rPr lang="hu-HU" sz="1400" b="1" dirty="0">
                <a:solidFill>
                  <a:srgbClr val="000000"/>
                </a:solidFill>
                <a:cs typeface="Arial" charset="0"/>
              </a:rPr>
              <a:t> Republic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, since 2005,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in </a:t>
            </a:r>
            <a:r>
              <a:rPr lang="en-GB" sz="1400" b="1" dirty="0" smtClean="0">
                <a:solidFill>
                  <a:srgbClr val="000000"/>
                </a:solidFill>
                <a:cs typeface="Arial" charset="0"/>
              </a:rPr>
              <a:t>Slovakian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since 2007,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in </a:t>
            </a:r>
            <a:r>
              <a:rPr lang="en-GB" sz="1400" b="1" dirty="0">
                <a:solidFill>
                  <a:srgbClr val="000000"/>
                </a:solidFill>
                <a:cs typeface="Arial" charset="0"/>
              </a:rPr>
              <a:t>Croatia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at the beginning of 2008, and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in </a:t>
            </a:r>
            <a:r>
              <a:rPr lang="en-GB" sz="1400" b="1" dirty="0">
                <a:solidFill>
                  <a:srgbClr val="000000"/>
                </a:solidFill>
                <a:cs typeface="Arial" charset="0"/>
              </a:rPr>
              <a:t>Serbia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cs typeface="Arial" charset="0"/>
              </a:rPr>
              <a:t>since 2009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3645024"/>
            <a:ext cx="1728192" cy="236988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hu-HU" sz="1400" b="1" dirty="0" smtClean="0">
                <a:solidFill>
                  <a:srgbClr val="000000"/>
                </a:solidFill>
                <a:cs typeface="Arial" charset="0"/>
              </a:rPr>
              <a:t>PORT.hr</a:t>
            </a:r>
            <a:r>
              <a:rPr lang="hu-HU" sz="1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hu-HU" sz="1400" dirty="0">
                <a:solidFill>
                  <a:srgbClr val="000000"/>
                </a:solidFill>
                <a:cs typeface="Arial" charset="0"/>
              </a:rPr>
              <a:t>provide </a:t>
            </a:r>
            <a:r>
              <a:rPr lang="en-GB" sz="1400" dirty="0">
                <a:solidFill>
                  <a:srgbClr val="000000"/>
                </a:solidFill>
                <a:cs typeface="Arial" charset="0"/>
              </a:rPr>
              <a:t>cinema, theatre, concerts, festival and clubs</a:t>
            </a:r>
            <a:r>
              <a:rPr lang="hu-HU" sz="1400" dirty="0">
                <a:solidFill>
                  <a:srgbClr val="000000"/>
                </a:solidFill>
                <a:cs typeface="Arial" charset="0"/>
              </a:rPr>
              <a:t>  programme information and also has increasing database</a:t>
            </a:r>
            <a:endParaRPr lang="hu-HU" sz="1400" b="1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3"/>
          <p:cNvSpPr>
            <a:spLocks noGrp="1"/>
          </p:cNvSpPr>
          <p:nvPr>
            <p:ph sz="half" idx="2"/>
          </p:nvPr>
        </p:nvSpPr>
        <p:spPr>
          <a:xfrm>
            <a:off x="5857875" y="3357563"/>
            <a:ext cx="2828925" cy="1714500"/>
          </a:xfrm>
        </p:spPr>
        <p:txBody>
          <a:bodyPr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Final approval - list of selected sites, and the cumulative costs</a:t>
            </a:r>
            <a:endParaRPr lang="hr-HR" sz="2000" dirty="0">
              <a:latin typeface="Trebuchet MS" pitchFamily="34" charset="0"/>
            </a:endParaRPr>
          </a:p>
        </p:txBody>
      </p:sp>
      <p:pic>
        <p:nvPicPr>
          <p:cNvPr id="52227" name="Picture 2" descr="N:\TEMP\LANA\Prezentacija\hr 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4313" y="1500188"/>
            <a:ext cx="5643562" cy="4808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3571875"/>
            <a:ext cx="2428875" cy="1285875"/>
          </a:xfrm>
        </p:spPr>
        <p:txBody>
          <a:bodyPr/>
          <a:lstStyle/>
          <a:p>
            <a:pPr algn="ctr"/>
            <a:r>
              <a:rPr lang="en-US" sz="2000" dirty="0" smtClean="0">
                <a:latin typeface="Trebuchet MS" pitchFamily="34" charset="0"/>
              </a:rPr>
              <a:t>The last step - voucher with all necessary data ...</a:t>
            </a:r>
            <a:endParaRPr lang="hr-HR" sz="2000" dirty="0">
              <a:latin typeface="Trebuchet MS" pitchFamily="34" charset="0"/>
            </a:endParaRPr>
          </a:p>
        </p:txBody>
      </p:sp>
      <p:pic>
        <p:nvPicPr>
          <p:cNvPr id="53251" name="Picture 2" descr="N:\TEMP\LANA\Prezentacija\hr 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750" y="1600200"/>
            <a:ext cx="5500688" cy="4972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3"/>
          <p:cNvSpPr>
            <a:spLocks noGrp="1"/>
          </p:cNvSpPr>
          <p:nvPr>
            <p:ph sz="half" idx="2"/>
          </p:nvPr>
        </p:nvSpPr>
        <p:spPr>
          <a:xfrm>
            <a:off x="6084888" y="3213100"/>
            <a:ext cx="2428875" cy="1285875"/>
          </a:xfrm>
        </p:spPr>
        <p:txBody>
          <a:bodyPr/>
          <a:lstStyle/>
          <a:p>
            <a:pPr algn="ctr"/>
            <a:r>
              <a:rPr lang="hr-HR" sz="2000" smtClean="0">
                <a:latin typeface="Trebuchet MS" pitchFamily="34" charset="0"/>
                <a:ea typeface="ＭＳ Ｐゴシック" pitchFamily="34" charset="-128"/>
              </a:rPr>
              <a:t>Example of venue with numerated seats</a:t>
            </a:r>
          </a:p>
        </p:txBody>
      </p:sp>
      <p:pic>
        <p:nvPicPr>
          <p:cNvPr id="63492" name="Picture 4" descr="zzzz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2263" y="1844675"/>
            <a:ext cx="5545137" cy="4106863"/>
          </a:xfrm>
        </p:spPr>
      </p:pic>
    </p:spTree>
    <p:extLst>
      <p:ext uri="{BB962C8B-B14F-4D97-AF65-F5344CB8AC3E}">
        <p14:creationId xmlns:p14="http://schemas.microsoft.com/office/powerpoint/2010/main" xmlns="" val="34076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133600"/>
            <a:ext cx="5256213" cy="350838"/>
          </a:xfrm>
        </p:spPr>
        <p:txBody>
          <a:bodyPr/>
          <a:lstStyle/>
          <a:p>
            <a:r>
              <a:rPr lang="hr-HR" sz="2000" smtClean="0">
                <a:ea typeface="ＭＳ Ｐゴシック" pitchFamily="34" charset="-128"/>
              </a:rPr>
              <a:t>Primjer ulaznice</a:t>
            </a:r>
          </a:p>
        </p:txBody>
      </p:sp>
      <p:pic>
        <p:nvPicPr>
          <p:cNvPr id="74758" name="Picture 6" descr="eee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068638"/>
            <a:ext cx="8064500" cy="2795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36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3"/>
          <p:cNvSpPr>
            <a:spLocks noGrp="1"/>
          </p:cNvSpPr>
          <p:nvPr>
            <p:ph sz="half" idx="2"/>
          </p:nvPr>
        </p:nvSpPr>
        <p:spPr>
          <a:xfrm>
            <a:off x="611188" y="2492375"/>
            <a:ext cx="8064500" cy="3168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110 employees in 6 countries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IT department in Budapest and </a:t>
            </a:r>
            <a:r>
              <a:rPr lang="en-US" sz="2000" dirty="0" err="1" smtClean="0">
                <a:latin typeface="Trebuchet MS" pitchFamily="34" charset="0"/>
                <a:ea typeface="ＭＳ Ｐゴシック" pitchFamily="34" charset="-128"/>
              </a:rPr>
              <a:t>Varaždin</a:t>
            </a: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: &gt; 30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rebuchet MS" pitchFamily="34" charset="0"/>
                <a:ea typeface="ＭＳ Ｐゴシック" pitchFamily="34" charset="-128"/>
              </a:rPr>
              <a:t>Data department in Croatia: 8</a:t>
            </a:r>
          </a:p>
          <a:p>
            <a:endParaRPr lang="en-US" sz="2000" dirty="0" smtClean="0">
              <a:latin typeface="Trebuchet MS" pitchFamily="34" charset="0"/>
              <a:ea typeface="ＭＳ Ｐゴシック" pitchFamily="34" charset="-128"/>
            </a:endParaRPr>
          </a:p>
          <a:p>
            <a:pPr algn="ctr"/>
            <a:endParaRPr lang="hr-HR" sz="2000" dirty="0" smtClean="0">
              <a:latin typeface="Trebuchet M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2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908175" y="1844675"/>
            <a:ext cx="52562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r-HR" sz="2000" b="1">
                <a:solidFill>
                  <a:schemeClr val="tx2"/>
                </a:solidFill>
              </a:rPr>
              <a:t>Some of references</a:t>
            </a:r>
          </a:p>
        </p:txBody>
      </p:sp>
      <p:pic>
        <p:nvPicPr>
          <p:cNvPr id="69637" name="Picture 5" descr="ttt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65400"/>
            <a:ext cx="4751388" cy="482600"/>
          </a:xfrm>
          <a:prstGeom prst="rect">
            <a:avLst/>
          </a:prstGeom>
          <a:noFill/>
        </p:spPr>
      </p:pic>
      <p:pic>
        <p:nvPicPr>
          <p:cNvPr id="69638" name="Picture 6" descr="jjjjj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608388"/>
            <a:ext cx="2876550" cy="828675"/>
          </a:xfrm>
          <a:prstGeom prst="rect">
            <a:avLst/>
          </a:prstGeom>
          <a:noFill/>
        </p:spPr>
      </p:pic>
      <p:pic>
        <p:nvPicPr>
          <p:cNvPr id="69640" name="Picture 8" descr="kaci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797425"/>
            <a:ext cx="1223962" cy="1127125"/>
          </a:xfrm>
          <a:prstGeom prst="rect">
            <a:avLst/>
          </a:prstGeom>
          <a:noFill/>
        </p:spPr>
      </p:pic>
      <p:pic>
        <p:nvPicPr>
          <p:cNvPr id="69642" name="Picture 10" descr="tagnology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6813" y="5084763"/>
            <a:ext cx="1873250" cy="523875"/>
          </a:xfrm>
          <a:prstGeom prst="rect">
            <a:avLst/>
          </a:prstGeom>
          <a:noFill/>
        </p:spPr>
      </p:pic>
      <p:pic>
        <p:nvPicPr>
          <p:cNvPr id="69644" name="Picture 12" descr="PORT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3933825"/>
            <a:ext cx="1657350" cy="561975"/>
          </a:xfrm>
          <a:prstGeom prst="rect">
            <a:avLst/>
          </a:prstGeom>
          <a:noFill/>
        </p:spPr>
      </p:pic>
      <p:pic>
        <p:nvPicPr>
          <p:cNvPr id="69646" name="Picture 14" descr="ANd9GcQV96b8RUVtsFLvz5VzPPgXfFRYcMHzch5mYlNePNh20ESIz8g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2276475"/>
            <a:ext cx="2552700" cy="1790700"/>
          </a:xfrm>
          <a:prstGeom prst="rect">
            <a:avLst/>
          </a:prstGeom>
          <a:noFill/>
        </p:spPr>
      </p:pic>
      <p:pic>
        <p:nvPicPr>
          <p:cNvPr id="69647" name="Picture 15" descr="kk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4005263"/>
            <a:ext cx="1419225" cy="971550"/>
          </a:xfrm>
          <a:prstGeom prst="rect">
            <a:avLst/>
          </a:prstGeom>
          <a:noFill/>
        </p:spPr>
      </p:pic>
      <p:pic>
        <p:nvPicPr>
          <p:cNvPr id="69650" name="Picture 18" descr="nnnn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688" y="5157788"/>
            <a:ext cx="1655762" cy="1139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93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3071810"/>
            <a:ext cx="4241806" cy="1285884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rebuchet MS" pitchFamily="34" charset="0"/>
              </a:rPr>
              <a:t>Thank you for your attention</a:t>
            </a:r>
            <a:r>
              <a:rPr lang="hr-HR" sz="3600" smtClean="0">
                <a:latin typeface="Trebuchet MS" pitchFamily="34" charset="0"/>
              </a:rPr>
              <a:t>!</a:t>
            </a:r>
            <a:endParaRPr lang="hr-HR" sz="3600" dirty="0">
              <a:solidFill>
                <a:srgbClr val="33333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627188"/>
            <a:ext cx="8229600" cy="649287"/>
          </a:xfrm>
        </p:spPr>
        <p:txBody>
          <a:bodyPr/>
          <a:lstStyle/>
          <a:p>
            <a:pPr algn="l" eaLnBrk="1" hangingPunct="1"/>
            <a:r>
              <a:rPr lang="hr-HR" sz="3600" dirty="0" smtClean="0">
                <a:solidFill>
                  <a:srgbClr val="333333"/>
                </a:solidFill>
                <a:latin typeface="Trebuchet MS" charset="0"/>
              </a:rPr>
              <a:t>Port-network</a:t>
            </a:r>
            <a:endParaRPr lang="hr-HR" sz="3600" dirty="0">
              <a:solidFill>
                <a:srgbClr val="333333"/>
              </a:solidFill>
              <a:latin typeface="Trebuchet MS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631" y="2492374"/>
            <a:ext cx="7220793" cy="3960961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333333"/>
                </a:solidFill>
                <a:latin typeface="Trebuchet MS" charset="0"/>
              </a:rPr>
              <a:t>15 years know how on database management</a:t>
            </a:r>
          </a:p>
          <a:p>
            <a:pPr eaLnBrk="1" hangingPunct="1"/>
            <a:r>
              <a:rPr lang="en-US" sz="2000" dirty="0">
                <a:solidFill>
                  <a:srgbClr val="333333"/>
                </a:solidFill>
                <a:latin typeface="Trebuchet MS" charset="0"/>
              </a:rPr>
              <a:t>b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iggest database on culture in the region</a:t>
            </a:r>
          </a:p>
          <a:p>
            <a:pPr eaLnBrk="1" hangingPunct="1"/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6 countries</a:t>
            </a:r>
            <a:endParaRPr lang="en-US" sz="2000" dirty="0" smtClean="0">
              <a:solidFill>
                <a:srgbClr val="333333"/>
              </a:solidFill>
              <a:latin typeface="Trebuchet MS" charset="0"/>
            </a:endParaRPr>
          </a:p>
          <a:p>
            <a:pPr eaLnBrk="1" hangingPunct="1"/>
            <a:r>
              <a:rPr lang="en-US" sz="2000" dirty="0" smtClean="0">
                <a:solidFill>
                  <a:srgbClr val="333333"/>
                </a:solidFill>
                <a:latin typeface="Trebuchet MS" charset="0"/>
              </a:rPr>
              <a:t>d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atabase on 6 languages</a:t>
            </a:r>
          </a:p>
          <a:p>
            <a:pPr eaLnBrk="1" hangingPunct="1"/>
            <a:r>
              <a:rPr lang="en-US" sz="2000" dirty="0">
                <a:solidFill>
                  <a:srgbClr val="333333"/>
                </a:solidFill>
                <a:latin typeface="Trebuchet MS" charset="0"/>
              </a:rPr>
              <a:t>a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pprox. 400 tv channels</a:t>
            </a:r>
          </a:p>
          <a:p>
            <a:pPr eaLnBrk="1" hangingPunct="1"/>
            <a:r>
              <a:rPr lang="en-US" sz="2000" dirty="0">
                <a:solidFill>
                  <a:srgbClr val="333333"/>
                </a:solidFill>
                <a:latin typeface="Trebuchet MS" charset="0"/>
              </a:rPr>
              <a:t>a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pprox. 1.000 theatres </a:t>
            </a:r>
          </a:p>
          <a:p>
            <a:pPr eaLnBrk="1" hangingPunct="1"/>
            <a:r>
              <a:rPr lang="en-US" sz="2000" dirty="0">
                <a:solidFill>
                  <a:srgbClr val="333333"/>
                </a:solidFill>
                <a:latin typeface="Trebuchet MS" charset="0"/>
              </a:rPr>
              <a:t>a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pprox. 2.500 museums</a:t>
            </a:r>
          </a:p>
          <a:p>
            <a:pPr eaLnBrk="1" hangingPunct="1"/>
            <a:r>
              <a:rPr lang="en-US" sz="2000" dirty="0">
                <a:solidFill>
                  <a:srgbClr val="333333"/>
                </a:solidFill>
                <a:latin typeface="Trebuchet MS" charset="0"/>
              </a:rPr>
              <a:t>a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pprox. 3.000 clubs</a:t>
            </a:r>
          </a:p>
          <a:p>
            <a:pPr eaLnBrk="1" hangingPunct="1"/>
            <a:r>
              <a:rPr lang="en-US" sz="2000" dirty="0">
                <a:solidFill>
                  <a:srgbClr val="333333"/>
                </a:solidFill>
                <a:latin typeface="Trebuchet MS" charset="0"/>
              </a:rPr>
              <a:t>f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estivals and special events</a:t>
            </a:r>
          </a:p>
          <a:p>
            <a:pPr eaLnBrk="1" hangingPunct="1"/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110 employes in 6 countries</a:t>
            </a:r>
          </a:p>
          <a:p>
            <a:pPr eaLnBrk="1" hangingPunct="1"/>
            <a:r>
              <a:rPr lang="en-US" sz="2000" dirty="0">
                <a:solidFill>
                  <a:srgbClr val="333333"/>
                </a:solidFill>
                <a:latin typeface="Trebuchet MS" charset="0"/>
              </a:rPr>
              <a:t>s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trong IT background</a:t>
            </a:r>
          </a:p>
        </p:txBody>
      </p:sp>
    </p:spTree>
    <p:extLst>
      <p:ext uri="{BB962C8B-B14F-4D97-AF65-F5344CB8AC3E}">
        <p14:creationId xmlns:p14="http://schemas.microsoft.com/office/powerpoint/2010/main" xmlns="" val="1098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627188"/>
            <a:ext cx="8229600" cy="649287"/>
          </a:xfrm>
        </p:spPr>
        <p:txBody>
          <a:bodyPr/>
          <a:lstStyle/>
          <a:p>
            <a:pPr algn="l" eaLnBrk="1" hangingPunct="1"/>
            <a:r>
              <a:rPr lang="hr-HR" sz="3600" dirty="0" smtClean="0">
                <a:solidFill>
                  <a:srgbClr val="333333"/>
                </a:solidFill>
                <a:latin typeface="Trebuchet MS" charset="0"/>
              </a:rPr>
              <a:t>Port-network / </a:t>
            </a:r>
            <a:r>
              <a:rPr lang="en-US" sz="3600" dirty="0" err="1" smtClean="0">
                <a:solidFill>
                  <a:srgbClr val="333333"/>
                </a:solidFill>
                <a:latin typeface="Trebuchet MS" charset="0"/>
              </a:rPr>
              <a:t>port.hr</a:t>
            </a:r>
            <a:endParaRPr lang="hr-HR" sz="3600" dirty="0">
              <a:solidFill>
                <a:srgbClr val="333333"/>
              </a:solidFill>
              <a:latin typeface="Trebuchet MS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631" y="2492374"/>
            <a:ext cx="7220793" cy="3960961"/>
          </a:xfrm>
        </p:spPr>
        <p:txBody>
          <a:bodyPr/>
          <a:lstStyle/>
          <a:p>
            <a:pPr eaLnBrk="1" hangingPunct="1"/>
            <a:r>
              <a:rPr lang="hu-HU" sz="2000" dirty="0" smtClean="0">
                <a:solidFill>
                  <a:srgbClr val="333333"/>
                </a:solidFill>
                <a:latin typeface="Trebuchet MS" charset="0"/>
              </a:rPr>
              <a:t>8 employees in Zagreb office</a:t>
            </a:r>
          </a:p>
          <a:p>
            <a:pPr eaLnBrk="1" hangingPunct="1"/>
            <a:r>
              <a:rPr lang="en-US" sz="2000" dirty="0" smtClean="0">
                <a:solidFill>
                  <a:srgbClr val="333333"/>
                </a:solidFill>
                <a:latin typeface="Trebuchet MS" charset="0"/>
              </a:rPr>
              <a:t>D</a:t>
            </a:r>
            <a:r>
              <a:rPr lang="hu-HU" sz="2000" dirty="0" smtClean="0">
                <a:solidFill>
                  <a:srgbClr val="333333"/>
                </a:solidFill>
                <a:latin typeface="Trebuchet MS" charset="0"/>
              </a:rPr>
              <a:t>edicated editors on each vertical content such as:</a:t>
            </a:r>
          </a:p>
          <a:p>
            <a:pPr lvl="1" eaLnBrk="1" hangingPunct="1"/>
            <a:r>
              <a:rPr lang="en-US" sz="1600" dirty="0" smtClean="0">
                <a:solidFill>
                  <a:srgbClr val="333333"/>
                </a:solidFill>
                <a:latin typeface="Trebuchet MS" charset="0"/>
              </a:rPr>
              <a:t>National and localized </a:t>
            </a:r>
            <a:r>
              <a:rPr lang="en-US" sz="1600" dirty="0" err="1" smtClean="0">
                <a:solidFill>
                  <a:srgbClr val="333333"/>
                </a:solidFill>
                <a:latin typeface="Trebuchet MS" charset="0"/>
              </a:rPr>
              <a:t>tv</a:t>
            </a:r>
            <a:r>
              <a:rPr lang="en-US" sz="1600" dirty="0" smtClean="0">
                <a:solidFill>
                  <a:srgbClr val="333333"/>
                </a:solidFill>
                <a:latin typeface="Trebuchet MS" charset="0"/>
              </a:rPr>
              <a:t> channels</a:t>
            </a:r>
          </a:p>
          <a:p>
            <a:pPr lvl="1" eaLnBrk="1" hangingPunct="1"/>
            <a:r>
              <a:rPr lang="hr-HR" sz="1600" dirty="0" smtClean="0">
                <a:solidFill>
                  <a:srgbClr val="333333"/>
                </a:solidFill>
                <a:latin typeface="Trebuchet MS" charset="0"/>
              </a:rPr>
              <a:t>Theater</a:t>
            </a:r>
          </a:p>
          <a:p>
            <a:pPr lvl="1" eaLnBrk="1" hangingPunct="1"/>
            <a:r>
              <a:rPr lang="en-US" sz="1600" dirty="0" smtClean="0">
                <a:solidFill>
                  <a:srgbClr val="333333"/>
                </a:solidFill>
                <a:latin typeface="Trebuchet MS" charset="0"/>
              </a:rPr>
              <a:t>E</a:t>
            </a:r>
            <a:r>
              <a:rPr lang="hr-HR" sz="1600" dirty="0" smtClean="0">
                <a:solidFill>
                  <a:srgbClr val="333333"/>
                </a:solidFill>
                <a:latin typeface="Trebuchet MS" charset="0"/>
              </a:rPr>
              <a:t>xhibition</a:t>
            </a:r>
          </a:p>
          <a:p>
            <a:pPr lvl="1" eaLnBrk="1" hangingPunct="1"/>
            <a:r>
              <a:rPr lang="hr-HR" sz="1600" dirty="0" smtClean="0">
                <a:solidFill>
                  <a:srgbClr val="333333"/>
                </a:solidFill>
                <a:latin typeface="Trebuchet MS" charset="0"/>
              </a:rPr>
              <a:t>Music</a:t>
            </a:r>
          </a:p>
          <a:p>
            <a:pPr lvl="1" eaLnBrk="1" hangingPunct="1"/>
            <a:r>
              <a:rPr lang="en-US" sz="1600" dirty="0" smtClean="0">
                <a:solidFill>
                  <a:srgbClr val="333333"/>
                </a:solidFill>
                <a:latin typeface="Trebuchet MS" charset="0"/>
              </a:rPr>
              <a:t>F</a:t>
            </a:r>
            <a:r>
              <a:rPr lang="hr-HR" sz="1600" dirty="0" smtClean="0">
                <a:solidFill>
                  <a:srgbClr val="333333"/>
                </a:solidFill>
                <a:latin typeface="Trebuchet MS" charset="0"/>
              </a:rPr>
              <a:t>estivals</a:t>
            </a:r>
          </a:p>
          <a:p>
            <a:pPr lvl="1" eaLnBrk="1" hangingPunct="1"/>
            <a:r>
              <a:rPr lang="en-US" sz="1600" dirty="0" smtClean="0">
                <a:solidFill>
                  <a:srgbClr val="333333"/>
                </a:solidFill>
                <a:latin typeface="Trebuchet MS" charset="0"/>
              </a:rPr>
              <a:t>S</a:t>
            </a:r>
            <a:r>
              <a:rPr lang="hr-HR" sz="1600" dirty="0" smtClean="0">
                <a:solidFill>
                  <a:srgbClr val="333333"/>
                </a:solidFill>
                <a:latin typeface="Trebuchet MS" charset="0"/>
              </a:rPr>
              <a:t>pecial events</a:t>
            </a:r>
          </a:p>
          <a:p>
            <a:pPr lvl="1" eaLnBrk="1" hangingPunct="1"/>
            <a:r>
              <a:rPr lang="en-US" sz="1600" dirty="0" smtClean="0">
                <a:solidFill>
                  <a:srgbClr val="333333"/>
                </a:solidFill>
                <a:latin typeface="Trebuchet MS" charset="0"/>
              </a:rPr>
              <a:t>E</a:t>
            </a:r>
            <a:r>
              <a:rPr lang="hr-HR" sz="1600" dirty="0" smtClean="0">
                <a:solidFill>
                  <a:srgbClr val="333333"/>
                </a:solidFill>
                <a:latin typeface="Trebuchet MS" charset="0"/>
              </a:rPr>
              <a:t>ditor in chief</a:t>
            </a:r>
          </a:p>
          <a:p>
            <a:pPr lvl="1" eaLnBrk="1" hangingPunct="1"/>
            <a:r>
              <a:rPr lang="en-US" sz="1600" dirty="0" smtClean="0">
                <a:solidFill>
                  <a:srgbClr val="333333"/>
                </a:solidFill>
                <a:latin typeface="Trebuchet MS" charset="0"/>
              </a:rPr>
              <a:t>M</a:t>
            </a:r>
            <a:r>
              <a:rPr lang="hr-HR" sz="1600" dirty="0" smtClean="0">
                <a:solidFill>
                  <a:srgbClr val="333333"/>
                </a:solidFill>
                <a:latin typeface="Trebuchet MS" charset="0"/>
              </a:rPr>
              <a:t>arketing</a:t>
            </a:r>
          </a:p>
          <a:p>
            <a:pPr lvl="1" eaLnBrk="1" hangingPunct="1"/>
            <a:r>
              <a:rPr lang="en-US" sz="1600" dirty="0" smtClean="0">
                <a:solidFill>
                  <a:srgbClr val="333333"/>
                </a:solidFill>
                <a:latin typeface="Trebuchet MS" charset="0"/>
              </a:rPr>
              <a:t>J</a:t>
            </a:r>
            <a:r>
              <a:rPr lang="hr-HR" sz="1600" dirty="0" smtClean="0">
                <a:solidFill>
                  <a:srgbClr val="333333"/>
                </a:solidFill>
                <a:latin typeface="Trebuchet MS" charset="0"/>
              </a:rPr>
              <a:t>ournalist /publicist</a:t>
            </a:r>
          </a:p>
          <a:p>
            <a:pPr eaLnBrk="1" hangingPunct="1"/>
            <a:endParaRPr lang="hr-HR" sz="2600" dirty="0">
              <a:solidFill>
                <a:srgbClr val="333333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9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627188"/>
            <a:ext cx="8229600" cy="649287"/>
          </a:xfrm>
        </p:spPr>
        <p:txBody>
          <a:bodyPr/>
          <a:lstStyle/>
          <a:p>
            <a:pPr algn="l" eaLnBrk="1" hangingPunct="1"/>
            <a:r>
              <a:rPr lang="hr-HR" sz="3600" dirty="0" smtClean="0">
                <a:solidFill>
                  <a:srgbClr val="333333"/>
                </a:solidFill>
                <a:latin typeface="Trebuchet MS" charset="0"/>
              </a:rPr>
              <a:t>Port-network / </a:t>
            </a:r>
            <a:r>
              <a:rPr lang="en-US" sz="3600" dirty="0" err="1" smtClean="0">
                <a:solidFill>
                  <a:srgbClr val="333333"/>
                </a:solidFill>
                <a:latin typeface="Trebuchet MS" charset="0"/>
              </a:rPr>
              <a:t>port.hr</a:t>
            </a:r>
            <a:endParaRPr lang="hr-HR" sz="3600" dirty="0">
              <a:solidFill>
                <a:srgbClr val="333333"/>
              </a:solidFill>
              <a:latin typeface="Trebuchet MS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9631" y="2492374"/>
            <a:ext cx="7220793" cy="3960961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hu-HU" sz="2000" dirty="0" smtClean="0">
                <a:solidFill>
                  <a:srgbClr val="333333"/>
                </a:solidFill>
                <a:latin typeface="Trebuchet MS" charset="0"/>
              </a:rPr>
              <a:t>8 employees in Zagreb office - 15 years know how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333333"/>
                </a:solidFill>
                <a:latin typeface="Trebuchet MS" charset="0"/>
              </a:rPr>
              <a:t>D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irect contact with the event organizers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333333"/>
                </a:solidFill>
                <a:latin typeface="Trebuchet MS" charset="0"/>
              </a:rPr>
              <a:t>D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aily contact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333333"/>
                </a:solidFill>
                <a:latin typeface="Trebuchet MS" charset="0"/>
              </a:rPr>
              <a:t>E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mail / phone / personal contacts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333333"/>
                </a:solidFill>
                <a:latin typeface="Trebuchet MS" charset="0"/>
              </a:rPr>
              <a:t>P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ress conferences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333333"/>
                </a:solidFill>
                <a:latin typeface="Trebuchet MS" charset="0"/>
              </a:rPr>
              <a:t>W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e know all the main players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333333"/>
                </a:solidFill>
                <a:latin typeface="Trebuchet MS" charset="0"/>
              </a:rPr>
              <a:t>W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e are informed about all the planned events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333333"/>
                </a:solidFill>
                <a:latin typeface="Trebuchet MS" charset="0"/>
              </a:rPr>
              <a:t>W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e got info for our database 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solidFill>
                  <a:srgbClr val="333333"/>
                </a:solidFill>
                <a:latin typeface="Trebuchet MS" charset="0"/>
              </a:rPr>
              <a:t>W</a:t>
            </a:r>
            <a:r>
              <a:rPr lang="hr-HR" sz="2000" dirty="0" smtClean="0">
                <a:solidFill>
                  <a:srgbClr val="333333"/>
                </a:solidFill>
                <a:latin typeface="Trebuchet MS" charset="0"/>
              </a:rPr>
              <a:t>e give publicity for events</a:t>
            </a:r>
            <a:endParaRPr lang="hr-HR" sz="2000" dirty="0">
              <a:solidFill>
                <a:srgbClr val="333333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7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627188"/>
            <a:ext cx="8229600" cy="649287"/>
          </a:xfrm>
        </p:spPr>
        <p:txBody>
          <a:bodyPr/>
          <a:lstStyle/>
          <a:p>
            <a:pPr algn="l" eaLnBrk="1" hangingPunct="1"/>
            <a:r>
              <a:rPr lang="hr-HR" sz="3600" dirty="0" smtClean="0">
                <a:solidFill>
                  <a:srgbClr val="333333"/>
                </a:solidFill>
                <a:latin typeface="Trebuchet MS" charset="0"/>
              </a:rPr>
              <a:t>Port-network</a:t>
            </a:r>
            <a:endParaRPr lang="hr-HR" sz="3600" dirty="0">
              <a:solidFill>
                <a:srgbClr val="333333"/>
              </a:solidFill>
              <a:latin typeface="Trebuchet MS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5" y="2492375"/>
            <a:ext cx="7776865" cy="3633788"/>
          </a:xfrm>
        </p:spPr>
        <p:txBody>
          <a:bodyPr/>
          <a:lstStyle/>
          <a:p>
            <a:pPr eaLnBrk="1" hangingPunct="1"/>
            <a:r>
              <a:rPr lang="hr-HR" sz="2200" dirty="0" smtClean="0">
                <a:solidFill>
                  <a:srgbClr val="333333"/>
                </a:solidFill>
                <a:latin typeface="Trebuchet MS" charset="0"/>
              </a:rPr>
              <a:t>B2C services - PORT-network has approx. 400.000 unique visitors daily</a:t>
            </a:r>
          </a:p>
          <a:p>
            <a:pPr eaLnBrk="1" hangingPunct="1"/>
            <a:endParaRPr lang="hr-HR" sz="2200" dirty="0" smtClean="0">
              <a:solidFill>
                <a:srgbClr val="333333"/>
              </a:solidFill>
              <a:latin typeface="Trebuchet MS" charset="0"/>
            </a:endParaRPr>
          </a:p>
          <a:p>
            <a:pPr eaLnBrk="1" hangingPunct="1"/>
            <a:r>
              <a:rPr lang="hr-HR" sz="2200" dirty="0" smtClean="0">
                <a:latin typeface="Trebuchet MS" pitchFamily="34" charset="0"/>
              </a:rPr>
              <a:t>B2B services </a:t>
            </a:r>
            <a:r>
              <a:rPr lang="en-US" sz="2200" dirty="0" smtClean="0">
                <a:latin typeface="Trebuchet MS" pitchFamily="34" charset="0"/>
              </a:rPr>
              <a:t>–</a:t>
            </a:r>
            <a:r>
              <a:rPr lang="hr-HR" sz="2200" dirty="0" smtClean="0">
                <a:latin typeface="Trebuchet MS" pitchFamily="34" charset="0"/>
              </a:rPr>
              <a:t> </a:t>
            </a:r>
          </a:p>
          <a:p>
            <a:pPr lvl="1" eaLnBrk="1" hangingPunct="1"/>
            <a:r>
              <a:rPr lang="hr-HR" sz="1800" dirty="0" smtClean="0">
                <a:latin typeface="Trebuchet MS" pitchFamily="34" charset="0"/>
              </a:rPr>
              <a:t>EPG for IPTV, digital, cable and satellite TV operators, </a:t>
            </a:r>
          </a:p>
          <a:p>
            <a:pPr lvl="1" eaLnBrk="1" hangingPunct="1"/>
            <a:r>
              <a:rPr lang="hr-HR" sz="1800" dirty="0" smtClean="0">
                <a:latin typeface="Trebuchet MS" pitchFamily="34" charset="0"/>
              </a:rPr>
              <a:t>teletext, </a:t>
            </a:r>
          </a:p>
          <a:p>
            <a:pPr lvl="1" eaLnBrk="1" hangingPunct="1"/>
            <a:r>
              <a:rPr lang="en-US" sz="1800" dirty="0" smtClean="0">
                <a:latin typeface="Trebuchet MS" pitchFamily="34" charset="0"/>
              </a:rPr>
              <a:t>W</a:t>
            </a:r>
            <a:r>
              <a:rPr lang="hr-HR" sz="1800" dirty="0" smtClean="0">
                <a:latin typeface="Trebuchet MS" pitchFamily="34" charset="0"/>
              </a:rPr>
              <a:t>ap</a:t>
            </a:r>
          </a:p>
          <a:p>
            <a:pPr lvl="1" eaLnBrk="1" hangingPunct="1"/>
            <a:r>
              <a:rPr lang="hr-HR" sz="1800" dirty="0" smtClean="0">
                <a:latin typeface="Trebuchet MS" pitchFamily="34" charset="0"/>
              </a:rPr>
              <a:t>mobile operators (cultural events), </a:t>
            </a:r>
          </a:p>
          <a:p>
            <a:pPr lvl="1" eaLnBrk="1" hangingPunct="1"/>
            <a:r>
              <a:rPr lang="hr-HR" sz="1800" dirty="0" smtClean="0">
                <a:latin typeface="Trebuchet MS" pitchFamily="34" charset="0"/>
              </a:rPr>
              <a:t>printed newspapers and magazines and online platforms</a:t>
            </a:r>
          </a:p>
          <a:p>
            <a:pPr eaLnBrk="1" hangingPunct="1"/>
            <a:endParaRPr lang="hr-HR" sz="2200" dirty="0" smtClean="0">
              <a:solidFill>
                <a:srgbClr val="333333"/>
              </a:solidFill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r>
              <a:rPr lang="hr-HR" sz="2200" dirty="0" smtClean="0">
                <a:solidFill>
                  <a:srgbClr val="333333"/>
                </a:solidFill>
                <a:latin typeface="Trebuchet MS" pitchFamily="34" charset="0"/>
                <a:ea typeface="ＭＳ Ｐゴシック" pitchFamily="34" charset="-128"/>
              </a:rPr>
              <a:t>Plans: Bosnia i Hercegovina, Russia </a:t>
            </a:r>
            <a:r>
              <a:rPr lang="hr-HR" sz="2200" dirty="0">
                <a:solidFill>
                  <a:srgbClr val="333333"/>
                </a:solidFill>
                <a:latin typeface="Trebuchet MS" pitchFamily="34" charset="0"/>
                <a:ea typeface="ＭＳ Ｐゴシック" pitchFamily="34" charset="-128"/>
              </a:rPr>
              <a:t>and Turkey</a:t>
            </a:r>
          </a:p>
          <a:p>
            <a:pPr marL="0" indent="0" eaLnBrk="1" hangingPunct="1">
              <a:buNone/>
            </a:pPr>
            <a:endParaRPr lang="hr-HR" sz="2200" dirty="0">
              <a:solidFill>
                <a:srgbClr val="33333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7188"/>
            <a:ext cx="8229600" cy="649287"/>
          </a:xfrm>
        </p:spPr>
        <p:txBody>
          <a:bodyPr/>
          <a:lstStyle/>
          <a:p>
            <a:pPr algn="l" eaLnBrk="1" hangingPunct="1"/>
            <a:r>
              <a:rPr lang="hr-HR" sz="3600" dirty="0">
                <a:solidFill>
                  <a:srgbClr val="333333"/>
                </a:solidFill>
                <a:latin typeface="Trebuchet MS" charset="0"/>
              </a:rPr>
              <a:t>Port </a:t>
            </a:r>
            <a:r>
              <a:rPr lang="hr-HR" sz="3600" dirty="0" smtClean="0">
                <a:solidFill>
                  <a:srgbClr val="333333"/>
                </a:solidFill>
                <a:latin typeface="Trebuchet MS" charset="0"/>
              </a:rPr>
              <a:t>ticketing</a:t>
            </a:r>
            <a:endParaRPr lang="hr-HR" sz="3600" dirty="0">
              <a:solidFill>
                <a:srgbClr val="333333"/>
              </a:solidFill>
              <a:latin typeface="Trebuchet MS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3" y="2531516"/>
            <a:ext cx="7292801" cy="3633788"/>
          </a:xfrm>
        </p:spPr>
        <p:txBody>
          <a:bodyPr/>
          <a:lstStyle/>
          <a:p>
            <a:pPr eaLnBrk="1" hangingPunct="1"/>
            <a:r>
              <a:rPr lang="hr-HR" sz="2600" dirty="0">
                <a:solidFill>
                  <a:srgbClr val="333333"/>
                </a:solidFill>
                <a:latin typeface="Trebuchet MS" charset="0"/>
              </a:rPr>
              <a:t>PORT </a:t>
            </a:r>
            <a:r>
              <a:rPr lang="hr-HR" sz="2600" dirty="0" smtClean="0">
                <a:solidFill>
                  <a:srgbClr val="333333"/>
                </a:solidFill>
                <a:latin typeface="Trebuchet MS" charset="0"/>
              </a:rPr>
              <a:t>ticketing is part of Port-network</a:t>
            </a:r>
            <a:endParaRPr lang="hr-HR" sz="2600" dirty="0">
              <a:solidFill>
                <a:srgbClr val="333333"/>
              </a:solidFill>
              <a:latin typeface="Trebuchet MS" charset="0"/>
            </a:endParaRPr>
          </a:p>
          <a:p>
            <a:pPr eaLnBrk="1" hangingPunct="1"/>
            <a:endParaRPr lang="hr-HR" sz="2600" dirty="0">
              <a:solidFill>
                <a:srgbClr val="333333"/>
              </a:solidFill>
              <a:latin typeface="Trebuchet MS" charset="0"/>
            </a:endParaRPr>
          </a:p>
          <a:p>
            <a:pPr eaLnBrk="1" hangingPunct="1"/>
            <a:r>
              <a:rPr lang="hr-HR" sz="2600" dirty="0">
                <a:solidFill>
                  <a:srgbClr val="333333"/>
                </a:solidFill>
                <a:latin typeface="Trebuchet MS" charset="0"/>
              </a:rPr>
              <a:t>PORT </a:t>
            </a:r>
            <a:r>
              <a:rPr lang="hr-HR" sz="2600" dirty="0" smtClean="0">
                <a:solidFill>
                  <a:srgbClr val="333333"/>
                </a:solidFill>
                <a:latin typeface="Trebuchet MS" charset="0"/>
              </a:rPr>
              <a:t>ticketing deals with:</a:t>
            </a:r>
            <a:endParaRPr lang="hr-HR" sz="2600" dirty="0">
              <a:solidFill>
                <a:srgbClr val="333333"/>
              </a:solidFill>
              <a:latin typeface="Trebuchet MS" charset="0"/>
            </a:endParaRPr>
          </a:p>
          <a:p>
            <a:pPr lvl="1" eaLnBrk="1" hangingPunct="1"/>
            <a:r>
              <a:rPr lang="hr-HR" sz="2200" dirty="0" smtClean="0">
                <a:solidFill>
                  <a:srgbClr val="333333"/>
                </a:solidFill>
                <a:latin typeface="Trebuchet MS" charset="0"/>
                <a:cs typeface="Arial" charset="0"/>
              </a:rPr>
              <a:t>Selling tickets</a:t>
            </a:r>
            <a:endParaRPr lang="en-US" sz="2200" dirty="0">
              <a:solidFill>
                <a:srgbClr val="333333"/>
              </a:solidFill>
              <a:latin typeface="Trebuchet MS" charset="0"/>
              <a:cs typeface="Arial" charset="0"/>
            </a:endParaRPr>
          </a:p>
          <a:p>
            <a:pPr lvl="1" eaLnBrk="1" hangingPunct="1">
              <a:buNone/>
            </a:pPr>
            <a:r>
              <a:rPr lang="hr-HR" sz="2200" dirty="0" smtClean="0">
                <a:solidFill>
                  <a:srgbClr val="333333"/>
                </a:solidFill>
                <a:latin typeface="Trebuchet MS" charset="0"/>
                <a:cs typeface="Arial" charset="0"/>
              </a:rPr>
              <a:t>- </a:t>
            </a:r>
            <a:r>
              <a:rPr lang="en-US" sz="2200" dirty="0" smtClean="0">
                <a:solidFill>
                  <a:srgbClr val="333333"/>
                </a:solidFill>
                <a:latin typeface="Trebuchet MS" charset="0"/>
                <a:cs typeface="Arial" charset="0"/>
              </a:rPr>
              <a:t> </a:t>
            </a:r>
            <a:r>
              <a:rPr lang="en-US" sz="2200" dirty="0">
                <a:solidFill>
                  <a:srgbClr val="333333"/>
                </a:solidFill>
                <a:latin typeface="Trebuchet MS" charset="0"/>
                <a:cs typeface="Arial" charset="0"/>
              </a:rPr>
              <a:t>Event </a:t>
            </a:r>
            <a:r>
              <a:rPr lang="en-US" sz="2200" dirty="0" smtClean="0">
                <a:solidFill>
                  <a:srgbClr val="333333"/>
                </a:solidFill>
                <a:latin typeface="Trebuchet MS" charset="0"/>
                <a:cs typeface="Arial" charset="0"/>
              </a:rPr>
              <a:t>management</a:t>
            </a:r>
            <a:r>
              <a:rPr lang="hr-HR" sz="2200" dirty="0" smtClean="0">
                <a:solidFill>
                  <a:srgbClr val="333333"/>
                </a:solidFill>
                <a:latin typeface="Trebuchet MS" charset="0"/>
                <a:cs typeface="Arial" charset="0"/>
              </a:rPr>
              <a:t> support</a:t>
            </a:r>
            <a:endParaRPr lang="en-US" sz="2200" dirty="0">
              <a:solidFill>
                <a:srgbClr val="333333"/>
              </a:solidFill>
              <a:latin typeface="Trebuchet MS" charset="0"/>
              <a:cs typeface="Arial" charset="0"/>
            </a:endParaRPr>
          </a:p>
          <a:p>
            <a:pPr lvl="1" eaLnBrk="1" hangingPunct="1">
              <a:buNone/>
            </a:pPr>
            <a:r>
              <a:rPr lang="hr-HR" sz="2400" dirty="0" smtClean="0"/>
              <a:t>-  </a:t>
            </a:r>
            <a:r>
              <a:rPr lang="hr-HR" sz="2200" dirty="0" smtClean="0">
                <a:latin typeface="Trebuchet MS" pitchFamily="34" charset="0"/>
              </a:rPr>
              <a:t>Equipment rental for events</a:t>
            </a:r>
            <a:endParaRPr lang="hr-HR" sz="2200" dirty="0">
              <a:solidFill>
                <a:srgbClr val="333333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7188"/>
            <a:ext cx="8229600" cy="649287"/>
          </a:xfrm>
        </p:spPr>
        <p:txBody>
          <a:bodyPr/>
          <a:lstStyle/>
          <a:p>
            <a:pPr algn="l" eaLnBrk="1" hangingPunct="1"/>
            <a:r>
              <a:rPr lang="hr-HR" sz="3600" dirty="0">
                <a:solidFill>
                  <a:srgbClr val="333333"/>
                </a:solidFill>
                <a:latin typeface="Trebuchet MS" charset="0"/>
              </a:rPr>
              <a:t>Port </a:t>
            </a:r>
            <a:r>
              <a:rPr lang="hr-HR" sz="3600" dirty="0" smtClean="0">
                <a:solidFill>
                  <a:srgbClr val="333333"/>
                </a:solidFill>
                <a:latin typeface="Trebuchet MS" charset="0"/>
              </a:rPr>
              <a:t>ticketing</a:t>
            </a:r>
            <a:endParaRPr lang="hr-HR" sz="3600" dirty="0">
              <a:solidFill>
                <a:srgbClr val="333333"/>
              </a:solidFill>
              <a:latin typeface="Trebuchet MS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3" y="2891556"/>
            <a:ext cx="7292801" cy="3633788"/>
          </a:xfrm>
        </p:spPr>
        <p:txBody>
          <a:bodyPr/>
          <a:lstStyle/>
          <a:p>
            <a:pPr eaLnBrk="1" hangingPunct="1"/>
            <a:r>
              <a:rPr lang="hr-HR" sz="2600" dirty="0" smtClean="0">
                <a:solidFill>
                  <a:srgbClr val="333333"/>
                </a:solidFill>
                <a:latin typeface="Trebuchet MS" charset="0"/>
              </a:rPr>
              <a:t>DATA BASE</a:t>
            </a:r>
            <a:endParaRPr lang="hr-HR" sz="2600" dirty="0">
              <a:solidFill>
                <a:srgbClr val="333333"/>
              </a:solidFill>
              <a:latin typeface="Trebuchet MS" charset="0"/>
            </a:endParaRPr>
          </a:p>
          <a:p>
            <a:pPr eaLnBrk="1" hangingPunct="1"/>
            <a:endParaRPr lang="hr-HR" sz="2600" dirty="0" smtClean="0">
              <a:solidFill>
                <a:srgbClr val="333333"/>
              </a:solidFill>
              <a:latin typeface="Trebuchet MS" charset="0"/>
            </a:endParaRPr>
          </a:p>
          <a:p>
            <a:pPr marL="0" indent="0" eaLnBrk="1" hangingPunct="1">
              <a:buNone/>
            </a:pPr>
            <a:r>
              <a:rPr lang="hr-HR" sz="2600" dirty="0" smtClean="0">
                <a:solidFill>
                  <a:srgbClr val="333333"/>
                </a:solidFill>
                <a:latin typeface="Trebuchet MS" charset="0"/>
              </a:rPr>
              <a:t>	+</a:t>
            </a:r>
          </a:p>
          <a:p>
            <a:pPr eaLnBrk="1" hangingPunct="1"/>
            <a:endParaRPr lang="hr-HR" sz="2600" dirty="0">
              <a:solidFill>
                <a:srgbClr val="333333"/>
              </a:solidFill>
              <a:latin typeface="Trebuchet MS" charset="0"/>
            </a:endParaRPr>
          </a:p>
          <a:p>
            <a:pPr eaLnBrk="1" hangingPunct="1"/>
            <a:r>
              <a:rPr lang="x-none" sz="2600" dirty="0" smtClean="0">
                <a:solidFill>
                  <a:srgbClr val="333333"/>
                </a:solidFill>
                <a:latin typeface="Trebuchet MS" charset="0"/>
              </a:rPr>
              <a:t>ACCESS CONTROL</a:t>
            </a:r>
            <a:endParaRPr lang="hr-HR" sz="2200" dirty="0">
              <a:solidFill>
                <a:srgbClr val="333333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9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627188"/>
            <a:ext cx="8229600" cy="649287"/>
          </a:xfrm>
        </p:spPr>
        <p:txBody>
          <a:bodyPr/>
          <a:lstStyle/>
          <a:p>
            <a:pPr algn="l" eaLnBrk="1" hangingPunct="1"/>
            <a:r>
              <a:rPr lang="hr-HR" sz="3600" dirty="0">
                <a:solidFill>
                  <a:srgbClr val="333333"/>
                </a:solidFill>
                <a:latin typeface="Trebuchet MS" charset="0"/>
              </a:rPr>
              <a:t>Port </a:t>
            </a:r>
            <a:r>
              <a:rPr lang="hr-HR" sz="3600" dirty="0" smtClean="0">
                <a:solidFill>
                  <a:srgbClr val="333333"/>
                </a:solidFill>
                <a:latin typeface="Trebuchet MS" charset="0"/>
              </a:rPr>
              <a:t>ticketing</a:t>
            </a:r>
            <a:endParaRPr lang="hr-HR" sz="3600" dirty="0">
              <a:solidFill>
                <a:srgbClr val="333333"/>
              </a:solidFill>
              <a:latin typeface="Trebuchet MS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5" y="2492375"/>
            <a:ext cx="7364809" cy="363378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hu-HU" sz="2200" dirty="0" smtClean="0">
                <a:latin typeface="Trebuchet MS" pitchFamily="34" charset="0"/>
              </a:rPr>
              <a:t>PORT-network is</a:t>
            </a:r>
            <a:r>
              <a:rPr lang="en-US" sz="2200" dirty="0" smtClean="0">
                <a:latin typeface="Trebuchet MS" pitchFamily="34" charset="0"/>
              </a:rPr>
              <a:t> natural source of finding information </a:t>
            </a:r>
            <a:r>
              <a:rPr lang="hu-HU" sz="2200" dirty="0" smtClean="0">
                <a:latin typeface="Trebuchet MS" pitchFamily="34" charset="0"/>
              </a:rPr>
              <a:t>on where </a:t>
            </a:r>
            <a:r>
              <a:rPr lang="hr-HR" sz="2200" dirty="0" smtClean="0">
                <a:latin typeface="Trebuchet MS" pitchFamily="34" charset="0"/>
              </a:rPr>
              <a:t>to go out</a:t>
            </a:r>
            <a:r>
              <a:rPr lang="en-US" sz="2200" dirty="0" smtClean="0">
                <a:latin typeface="Trebuchet MS" pitchFamily="34" charset="0"/>
              </a:rPr>
              <a:t>,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dirty="0">
                <a:solidFill>
                  <a:srgbClr val="333333"/>
                </a:solidFill>
                <a:latin typeface="Trebuchet MS" charset="0"/>
              </a:rPr>
              <a:t>b</a:t>
            </a:r>
            <a:r>
              <a:rPr lang="hr-HR" sz="1800" dirty="0">
                <a:solidFill>
                  <a:srgbClr val="333333"/>
                </a:solidFill>
                <a:latin typeface="Trebuchet MS" charset="0"/>
              </a:rPr>
              <a:t>iggest database on culture in the </a:t>
            </a:r>
            <a:r>
              <a:rPr lang="hr-HR" sz="1800" dirty="0" smtClean="0">
                <a:solidFill>
                  <a:srgbClr val="333333"/>
                </a:solidFill>
                <a:latin typeface="Trebuchet MS" charset="0"/>
              </a:rPr>
              <a:t>region</a:t>
            </a:r>
            <a:endParaRPr lang="en-US" sz="1800" dirty="0" smtClean="0">
              <a:latin typeface="Trebuchet MS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200" dirty="0" smtClean="0">
                <a:latin typeface="Trebuchet MS" pitchFamily="34" charset="0"/>
              </a:rPr>
              <a:t>we offer information on all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dirty="0" smtClean="0">
                <a:latin typeface="Trebuchet MS" pitchFamily="34" charset="0"/>
              </a:rPr>
              <a:t>theatrical performances,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dirty="0" smtClean="0">
                <a:latin typeface="Trebuchet MS" pitchFamily="34" charset="0"/>
              </a:rPr>
              <a:t>cinema screenings,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dirty="0" smtClean="0">
                <a:latin typeface="Trebuchet MS" pitchFamily="34" charset="0"/>
              </a:rPr>
              <a:t>concerts,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dirty="0" smtClean="0">
                <a:latin typeface="Trebuchet MS" pitchFamily="34" charset="0"/>
              </a:rPr>
              <a:t>exhibitions,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800" dirty="0" smtClean="0">
                <a:latin typeface="Trebuchet MS" pitchFamily="34" charset="0"/>
              </a:rPr>
              <a:t>festivals, etc. ..</a:t>
            </a:r>
            <a:endParaRPr lang="hr-HR" sz="1800" dirty="0">
              <a:solidFill>
                <a:srgbClr val="333333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 template">
  <a:themeElements>
    <a:clrScheme name="por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r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r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r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port template</Template>
  <TotalTime>2819</TotalTime>
  <Words>558</Words>
  <Application>Microsoft Office PowerPoint</Application>
  <PresentationFormat>On-screen Show (4:3)</PresentationFormat>
  <Paragraphs>108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port template</vt:lpstr>
      <vt:lpstr>Slide 1</vt:lpstr>
      <vt:lpstr>Slide 2</vt:lpstr>
      <vt:lpstr>Port-network</vt:lpstr>
      <vt:lpstr>Port-network / port.hr</vt:lpstr>
      <vt:lpstr>Port-network / port.hr</vt:lpstr>
      <vt:lpstr>Port-network</vt:lpstr>
      <vt:lpstr>Port ticketing</vt:lpstr>
      <vt:lpstr>Port ticketing</vt:lpstr>
      <vt:lpstr>Port ticketing</vt:lpstr>
      <vt:lpstr>Port ticketing system advantages</vt:lpstr>
      <vt:lpstr>The process of system</vt:lpstr>
      <vt:lpstr>Application use: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Primjer ulaznice</vt:lpstr>
      <vt:lpstr>Slide 24</vt:lpstr>
      <vt:lpstr>Slide 25</vt:lpstr>
      <vt:lpstr>Thank you for your attention!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Ticketing sustav</dc:title>
  <dc:creator>Vrban</dc:creator>
  <cp:lastModifiedBy>Katarina</cp:lastModifiedBy>
  <cp:revision>109</cp:revision>
  <dcterms:created xsi:type="dcterms:W3CDTF">2010-10-20T13:33:26Z</dcterms:created>
  <dcterms:modified xsi:type="dcterms:W3CDTF">2012-03-14T09:23:35Z</dcterms:modified>
</cp:coreProperties>
</file>