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58" r:id="rId4"/>
    <p:sldId id="259" r:id="rId5"/>
  </p:sldIdLst>
  <p:sldSz cx="9144000" cy="6858000" type="screen4x3"/>
  <p:notesSz cx="6761163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8" d="100"/>
          <a:sy n="78" d="100"/>
        </p:scale>
        <p:origin x="-1560" y="-22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7FEBC-0D3F-42AE-904D-CAE405C357DD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39775"/>
            <a:ext cx="4926013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681974"/>
            <a:ext cx="540893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29837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362238"/>
            <a:ext cx="2929837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296EC-6743-4C37-870F-3A523D056C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180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30639" y="9361489"/>
            <a:ext cx="2928937" cy="49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27" tIns="45913" rIns="91827" bIns="45913" anchor="b"/>
          <a:lstStyle>
            <a:lvl1pPr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5D60618-CFBA-46AB-8DCD-992E7350CB0E}" type="slidenum">
              <a:rPr lang="en-US" sz="1200" b="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b="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 smtClean="0"/>
              <a:t>Our goal: 	</a:t>
            </a:r>
            <a:r>
              <a:rPr lang="en-US" dirty="0" smtClean="0"/>
              <a:t>attract + recruit top graduates (not more than 2 years out of university)</a:t>
            </a:r>
          </a:p>
          <a:p>
            <a:pPr>
              <a:defRPr/>
            </a:pPr>
            <a:r>
              <a:rPr lang="en-US" dirty="0" smtClean="0"/>
              <a:t>	develop + place them into challenging + needed entry positions within GIT ( your perspective areas)</a:t>
            </a:r>
          </a:p>
          <a:p>
            <a:pPr>
              <a:defRPr/>
            </a:pPr>
            <a:endParaRPr lang="en-US" dirty="0" smtClean="0"/>
          </a:p>
          <a:p>
            <a:pPr marL="229606" indent="-229606">
              <a:buFontTx/>
              <a:buAutoNum type="arabicPeriod"/>
              <a:defRPr/>
            </a:pPr>
            <a:r>
              <a:rPr lang="en-US" dirty="0" err="1" smtClean="0"/>
              <a:t>Onboarding</a:t>
            </a:r>
            <a:r>
              <a:rPr lang="en-US" dirty="0" smtClean="0"/>
              <a:t> + Induction training on relevant processes and systems (1-2 weeks)</a:t>
            </a:r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Organization of </a:t>
            </a:r>
            <a:r>
              <a:rPr lang="en-US" dirty="0" err="1" smtClean="0"/>
              <a:t>adidas</a:t>
            </a:r>
            <a:r>
              <a:rPr lang="en-US" dirty="0" smtClean="0"/>
              <a:t>-Group / GIT in specific</a:t>
            </a:r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CC visits</a:t>
            </a:r>
            <a:endParaRPr lang="de-DE" dirty="0" smtClean="0"/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Seminar “Project Management”</a:t>
            </a:r>
            <a:endParaRPr lang="de-DE" dirty="0" smtClean="0"/>
          </a:p>
          <a:p>
            <a:pPr marL="688818" lvl="1" indent="-229606">
              <a:defRPr/>
            </a:pPr>
            <a:endParaRPr lang="en-US" dirty="0" smtClean="0"/>
          </a:p>
          <a:p>
            <a:pPr marL="229606" indent="-229606">
              <a:buFontTx/>
              <a:buAutoNum type="arabicPeriod"/>
              <a:defRPr/>
            </a:pPr>
            <a:r>
              <a:rPr lang="en-US" dirty="0" smtClean="0"/>
              <a:t>Phase I</a:t>
            </a:r>
            <a:r>
              <a:rPr lang="de-DE" dirty="0" smtClean="0"/>
              <a:t> (</a:t>
            </a:r>
            <a:r>
              <a:rPr lang="en-US" dirty="0" smtClean="0"/>
              <a:t>6 months assignment)</a:t>
            </a:r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Support Project Leader in a specific project</a:t>
            </a:r>
            <a:endParaRPr lang="de-DE" dirty="0" smtClean="0"/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Take responsibility for a sub-project within the project</a:t>
            </a:r>
          </a:p>
          <a:p>
            <a:pPr marL="688818" lvl="1" indent="-229606">
              <a:buFontTx/>
              <a:buAutoNum type="arabicPeriod"/>
              <a:defRPr/>
            </a:pPr>
            <a:endParaRPr lang="de-DE" dirty="0" smtClean="0"/>
          </a:p>
          <a:p>
            <a:pPr marL="229606" indent="-229606">
              <a:buFontTx/>
              <a:buAutoNum type="arabicPeriod"/>
              <a:defRPr/>
            </a:pPr>
            <a:r>
              <a:rPr lang="en-US" dirty="0" smtClean="0"/>
              <a:t>Phase II (6 months assignment)</a:t>
            </a:r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Support Project Leader in a specific project</a:t>
            </a:r>
            <a:endParaRPr lang="de-DE" dirty="0" smtClean="0"/>
          </a:p>
          <a:p>
            <a:pPr marL="688818" lvl="1" indent="-229606">
              <a:buFontTx/>
              <a:buAutoNum type="arabicPeriod"/>
              <a:defRPr/>
            </a:pPr>
            <a:r>
              <a:rPr lang="en-US" dirty="0" smtClean="0"/>
              <a:t>Take responsibility for a sub-project within the project (&gt; scope than phase I)</a:t>
            </a:r>
          </a:p>
          <a:p>
            <a:pPr marL="688818" lvl="1" indent="-229606">
              <a:defRPr/>
            </a:pPr>
            <a:endParaRPr lang="de-DE" dirty="0" smtClean="0"/>
          </a:p>
          <a:p>
            <a:pPr marL="229606" indent="-229606">
              <a:buFontTx/>
              <a:buAutoNum type="arabicPeriod"/>
              <a:defRPr/>
            </a:pPr>
            <a:r>
              <a:rPr lang="en-US" dirty="0" smtClean="0"/>
              <a:t>After Campus IT place in a challenging start position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Duration</a:t>
            </a:r>
            <a:r>
              <a:rPr lang="en-US" dirty="0" smtClean="0"/>
              <a:t> 12 – 15 months</a:t>
            </a:r>
          </a:p>
          <a:p>
            <a:pPr>
              <a:defRPr/>
            </a:pPr>
            <a:r>
              <a:rPr lang="en-US" b="1" dirty="0" smtClean="0"/>
              <a:t>Trainings:</a:t>
            </a:r>
            <a:r>
              <a:rPr lang="en-US" dirty="0" smtClean="0"/>
              <a:t> Functional/technical + Influencing/Presentation Skills/Negotiating </a:t>
            </a:r>
          </a:p>
          <a:p>
            <a:pPr>
              <a:defRPr/>
            </a:pPr>
            <a:r>
              <a:rPr lang="en-US" dirty="0" smtClean="0"/>
              <a:t>In between all participants work on a </a:t>
            </a:r>
            <a:r>
              <a:rPr lang="en-US" b="1" dirty="0" smtClean="0"/>
              <a:t>cross-functional project </a:t>
            </a:r>
            <a:r>
              <a:rPr lang="en-US" dirty="0" smtClean="0"/>
              <a:t>on “innovation”.</a:t>
            </a:r>
            <a:endParaRPr lang="de-DE" dirty="0" smtClean="0"/>
          </a:p>
          <a:p>
            <a:pPr>
              <a:defRPr/>
            </a:pPr>
            <a:r>
              <a:rPr lang="en-US" b="1" dirty="0" smtClean="0"/>
              <a:t>Performance management </a:t>
            </a:r>
            <a:r>
              <a:rPr lang="en-US" dirty="0" smtClean="0"/>
              <a:t>through line management and HR GIT</a:t>
            </a:r>
          </a:p>
          <a:p>
            <a:pPr>
              <a:defRPr/>
            </a:pPr>
            <a:r>
              <a:rPr lang="en-US" b="1" dirty="0" smtClean="0"/>
              <a:t>Mentoring</a:t>
            </a:r>
            <a:r>
              <a:rPr lang="en-US" dirty="0" smtClean="0"/>
              <a:t> by senior IT managers</a:t>
            </a:r>
            <a:endParaRPr lang="de-DE" dirty="0" smtClean="0"/>
          </a:p>
          <a:p>
            <a:pPr>
              <a:defRPr/>
            </a:pPr>
            <a:endParaRPr lang="de-DE" dirty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9pPr>
          </a:lstStyle>
          <a:p>
            <a:pPr eaLnBrk="1" hangingPunct="1"/>
            <a:fld id="{C07B0CE4-5A5C-4357-B07A-9346ADEA0CBD}" type="slidenum">
              <a:rPr lang="en-US" b="0">
                <a:solidFill>
                  <a:prstClr val="black"/>
                </a:solidFill>
              </a:rPr>
              <a:pPr eaLnBrk="1" hangingPunct="1"/>
              <a:t>2</a:t>
            </a:fld>
            <a:endParaRPr 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smtClean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9pPr>
          </a:lstStyle>
          <a:p>
            <a:pPr eaLnBrk="1" hangingPunct="1"/>
            <a:fld id="{78EDEEDB-9398-4526-AEDA-BD5CED919C5A}" type="slidenum">
              <a:rPr lang="en-US" b="0">
                <a:solidFill>
                  <a:prstClr val="black"/>
                </a:solidFill>
              </a:rPr>
              <a:pPr eaLnBrk="1" hangingPunct="1"/>
              <a:t>3</a:t>
            </a:fld>
            <a:endParaRPr lang="en-US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2286000"/>
            <a:ext cx="9144000" cy="45720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825" y="796925"/>
            <a:ext cx="14128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1350" y="2781300"/>
            <a:ext cx="7772400" cy="639763"/>
          </a:xfrm>
          <a:solidFill>
            <a:srgbClr val="666666"/>
          </a:solidFill>
        </p:spPr>
        <p:txBody>
          <a:bodyPr anchor="t"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52463" y="3741738"/>
            <a:ext cx="6400800" cy="1752600"/>
          </a:xfrm>
          <a:solidFill>
            <a:srgbClr val="666666"/>
          </a:solidFill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43675" y="6392863"/>
            <a:ext cx="2133600" cy="280987"/>
          </a:xfrm>
          <a:solidFill>
            <a:srgbClr val="666666"/>
          </a:solidFill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CD8C68EA-44A2-4A20-84B8-88F5F20605A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00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582F6-4B7E-40B6-B5EA-6D932F532C8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15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74638"/>
            <a:ext cx="2003425" cy="5470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274638"/>
            <a:ext cx="5862638" cy="5470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89525-FE81-4D38-83F1-8A96020DFF3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344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543285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17146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6604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288" y="1219200"/>
            <a:ext cx="39322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219200"/>
            <a:ext cx="3933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251737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623306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70885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73369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0547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722E8-CA2D-4D94-8335-CB34EE9AD1F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965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87590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5304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74638"/>
            <a:ext cx="2005012" cy="5470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274638"/>
            <a:ext cx="5867400" cy="5470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65415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274638"/>
            <a:ext cx="7958137" cy="639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49288" y="1219200"/>
            <a:ext cx="8018462" cy="4525963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xmlns="" val="33471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DD4AA-8BA5-4ECC-8359-6D45E760310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22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219200"/>
            <a:ext cx="39322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2338" y="1219200"/>
            <a:ext cx="39338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5F97-A3D0-46A5-90C4-DDB577052B4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92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3A245-C553-404C-AABC-8740E025EB6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19A3B-3646-4054-A037-9D4F373AECA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23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CEDE2-1280-4BFC-9244-2099A7CECE1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817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001AF-62B0-4DBE-B4E2-2C8DA79156C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946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DE683-D380-499F-9182-E6017A3A669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377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6156325"/>
            <a:ext cx="9144000" cy="92075"/>
          </a:xfrm>
          <a:prstGeom prst="rect">
            <a:avLst/>
          </a:prstGeom>
          <a:solidFill>
            <a:srgbClr val="850A0C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224588"/>
            <a:ext cx="9144000" cy="6334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1028" name="Rectangle 12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2463" y="274638"/>
            <a:ext cx="7958137" cy="63976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219200"/>
            <a:ext cx="80184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23025"/>
            <a:ext cx="4572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92E010-1DFE-4B0E-8135-839BD0CC2899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32" name="Picture 10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808080"/>
              </a:clrFrom>
              <a:clrTo>
                <a:srgbClr val="80808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465" r="4167" b="7164"/>
          <a:stretch>
            <a:fillRect/>
          </a:stretch>
        </p:blipFill>
        <p:spPr bwMode="auto">
          <a:xfrm>
            <a:off x="723900" y="6278563"/>
            <a:ext cx="9747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285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156325"/>
            <a:ext cx="9144000" cy="92075"/>
          </a:xfrm>
          <a:prstGeom prst="rect">
            <a:avLst/>
          </a:prstGeom>
          <a:solidFill>
            <a:srgbClr val="CCDAE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224588"/>
            <a:ext cx="9144000" cy="633412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42938" y="274638"/>
            <a:ext cx="7958137" cy="63976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9288" y="1219200"/>
            <a:ext cx="80184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7239000" y="6324600"/>
            <a:ext cx="1295400" cy="214313"/>
          </a:xfrm>
          <a:prstGeom prst="rect">
            <a:avLst/>
          </a:pr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fld id="{DC13B002-57A9-45C9-AABF-B4ADC584CB7D}" type="slidenum">
              <a:rPr lang="en-US" sz="800" b="0" smtClean="0">
                <a:solidFill>
                  <a:srgbClr val="FFFFFF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800" b="0" smtClean="0">
              <a:solidFill>
                <a:srgbClr val="FFFFFF"/>
              </a:solidFill>
            </a:endParaRPr>
          </a:p>
        </p:txBody>
      </p:sp>
      <p:pic>
        <p:nvPicPr>
          <p:cNvPr id="3080" name="Picture 9" descr="adidasGroup_Logo_BW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6303963"/>
            <a:ext cx="8255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357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diHaus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diHaus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diHaus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diHaus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diHaus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50875" y="2781300"/>
            <a:ext cx="7772400" cy="639763"/>
          </a:xfrm>
          <a:solidFill>
            <a:srgbClr val="666666"/>
          </a:solidFill>
        </p:spPr>
        <p:txBody>
          <a:bodyPr anchor="t"/>
          <a:lstStyle/>
          <a:p>
            <a:pPr eaLnBrk="1" hangingPunct="1"/>
            <a:r>
              <a:rPr lang="en-US" sz="2000" dirty="0" smtClean="0"/>
              <a:t>Campus IT 2013 – Quick Reference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661988" y="3741738"/>
            <a:ext cx="6400800" cy="1752600"/>
          </a:xfrm>
          <a:solidFill>
            <a:srgbClr val="666666"/>
          </a:solidFill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1800" dirty="0" smtClean="0">
                <a:solidFill>
                  <a:schemeClr val="bg1"/>
                </a:solidFill>
              </a:rPr>
              <a:t>HR Global IT</a:t>
            </a:r>
          </a:p>
        </p:txBody>
      </p:sp>
    </p:spTree>
    <p:extLst>
      <p:ext uri="{BB962C8B-B14F-4D97-AF65-F5344CB8AC3E}">
        <p14:creationId xmlns:p14="http://schemas.microsoft.com/office/powerpoint/2010/main" xmlns="" val="10525779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142875" y="1103313"/>
            <a:ext cx="8853488" cy="630237"/>
          </a:xfrm>
          <a:prstGeom prst="rect">
            <a:avLst/>
          </a:prstGeom>
          <a:solidFill>
            <a:srgbClr val="CCDAE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To attract and recruit top graduates, and to develop and place them into challenging and needed entry positions within Global IT.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415925" y="1924050"/>
            <a:ext cx="8191500" cy="3600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457200" y="2254250"/>
            <a:ext cx="7724775" cy="1057275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100000">
                <a:srgbClr val="EAEAEA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b="1">
              <a:solidFill>
                <a:srgbClr val="000000"/>
              </a:solidFill>
            </a:endParaRPr>
          </a:p>
        </p:txBody>
      </p:sp>
      <p:sp>
        <p:nvSpPr>
          <p:cNvPr id="9221" name="AutoShape 9"/>
          <p:cNvSpPr>
            <a:spLocks noChangeArrowheads="1"/>
          </p:cNvSpPr>
          <p:nvPr/>
        </p:nvSpPr>
        <p:spPr bwMode="auto">
          <a:xfrm>
            <a:off x="528638" y="2149475"/>
            <a:ext cx="2184400" cy="1079500"/>
          </a:xfrm>
          <a:prstGeom prst="homePlate">
            <a:avLst>
              <a:gd name="adj" fmla="val 44152"/>
            </a:avLst>
          </a:prstGeom>
          <a:solidFill>
            <a:srgbClr val="01416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anchor="ctr"/>
          <a:lstStyle/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Induction</a:t>
            </a:r>
          </a:p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1-2 weeks</a:t>
            </a:r>
          </a:p>
        </p:txBody>
      </p:sp>
      <p:sp>
        <p:nvSpPr>
          <p:cNvPr id="9222" name="AutoShape 10"/>
          <p:cNvSpPr>
            <a:spLocks noChangeArrowheads="1"/>
          </p:cNvSpPr>
          <p:nvPr/>
        </p:nvSpPr>
        <p:spPr bwMode="auto">
          <a:xfrm>
            <a:off x="2368550" y="2149475"/>
            <a:ext cx="4003675" cy="1079500"/>
          </a:xfrm>
          <a:prstGeom prst="chevron">
            <a:avLst>
              <a:gd name="adj" fmla="val 44317"/>
            </a:avLst>
          </a:prstGeom>
          <a:solidFill>
            <a:srgbClr val="01416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anchor="ctr"/>
          <a:lstStyle/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   Program duration</a:t>
            </a:r>
          </a:p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FFFFFF"/>
              </a:solidFill>
            </a:endParaRPr>
          </a:p>
          <a:p>
            <a:pPr marL="266700" indent="-266700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   12 months</a:t>
            </a:r>
          </a:p>
        </p:txBody>
      </p:sp>
      <p:sp>
        <p:nvSpPr>
          <p:cNvPr id="9223" name="AutoShape 11"/>
          <p:cNvSpPr>
            <a:spLocks noChangeArrowheads="1"/>
          </p:cNvSpPr>
          <p:nvPr/>
        </p:nvSpPr>
        <p:spPr bwMode="auto">
          <a:xfrm>
            <a:off x="6048375" y="2139950"/>
            <a:ext cx="2444750" cy="1079500"/>
          </a:xfrm>
          <a:prstGeom prst="chevron">
            <a:avLst>
              <a:gd name="adj" fmla="val 45892"/>
            </a:avLst>
          </a:prstGeom>
          <a:solidFill>
            <a:srgbClr val="CCDAE6"/>
          </a:solidFill>
          <a:ln w="19050">
            <a:solidFill>
              <a:srgbClr val="014161"/>
            </a:solidFill>
            <a:prstDash val="dash"/>
            <a:miter lim="800000"/>
            <a:headEnd/>
            <a:tailEnd/>
          </a:ln>
        </p:spPr>
        <p:txBody>
          <a:bodyPr lIns="27432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1600" b="1">
                <a:solidFill>
                  <a:srgbClr val="000000"/>
                </a:solidFill>
              </a:rPr>
              <a:t> Challenging start position after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</a:pPr>
            <a:r>
              <a:rPr lang="en-US" sz="1600" b="1">
                <a:solidFill>
                  <a:srgbClr val="000000"/>
                </a:solidFill>
              </a:rPr>
              <a:t>Campus IT</a:t>
            </a:r>
            <a:r>
              <a:rPr lang="en-US" baseline="30000">
                <a:solidFill>
                  <a:srgbClr val="000000"/>
                </a:solidFill>
              </a:rPr>
              <a:t> </a:t>
            </a:r>
            <a:r>
              <a:rPr lang="en-US" sz="1400" baseline="30000">
                <a:solidFill>
                  <a:srgbClr val="000000"/>
                </a:solidFill>
              </a:rPr>
              <a:t>1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9224" name="Rectangle 17"/>
          <p:cNvSpPr>
            <a:spLocks noChangeArrowheads="1"/>
          </p:cNvSpPr>
          <p:nvPr/>
        </p:nvSpPr>
        <p:spPr bwMode="auto">
          <a:xfrm>
            <a:off x="558800" y="3740150"/>
            <a:ext cx="5791200" cy="287338"/>
          </a:xfrm>
          <a:prstGeom prst="rect">
            <a:avLst/>
          </a:prstGeom>
          <a:solidFill>
            <a:srgbClr val="CCDAE6"/>
          </a:solidFill>
          <a:ln w="19050">
            <a:solidFill>
              <a:srgbClr val="014161"/>
            </a:solidFill>
            <a:prstDash val="dash"/>
            <a:miter lim="800000"/>
            <a:headEnd/>
            <a:tailEnd/>
          </a:ln>
        </p:spPr>
        <p:txBody>
          <a:bodyPr lIns="54000" rIns="54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In between all participants work on a cross-functional project on “innovation”.</a:t>
            </a:r>
          </a:p>
        </p:txBody>
      </p:sp>
      <p:sp>
        <p:nvSpPr>
          <p:cNvPr id="9225" name="AutoShape 21"/>
          <p:cNvSpPr>
            <a:spLocks noChangeArrowheads="1"/>
          </p:cNvSpPr>
          <p:nvPr/>
        </p:nvSpPr>
        <p:spPr bwMode="auto">
          <a:xfrm>
            <a:off x="542925" y="4324350"/>
            <a:ext cx="6762750" cy="685800"/>
          </a:xfrm>
          <a:prstGeom prst="homePlate">
            <a:avLst>
              <a:gd name="adj" fmla="val 33555"/>
            </a:avLst>
          </a:prstGeom>
          <a:solidFill>
            <a:srgbClr val="CCDAE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>
                <a:solidFill>
                  <a:srgbClr val="000000"/>
                </a:solidFill>
              </a:rPr>
              <a:t>Performance </a:t>
            </a:r>
            <a:r>
              <a:rPr lang="en-US" sz="1400" b="1">
                <a:solidFill>
                  <a:srgbClr val="000000"/>
                </a:solidFill>
              </a:rPr>
              <a:t>Management through</a:t>
            </a:r>
            <a:r>
              <a:rPr lang="de-DE" sz="1400" b="1">
                <a:solidFill>
                  <a:srgbClr val="000000"/>
                </a:solidFill>
              </a:rPr>
              <a:t> Line Management (PEP) and HR GIT</a:t>
            </a:r>
            <a:endParaRPr lang="en-US" sz="1400" b="1">
              <a:solidFill>
                <a:srgbClr val="000000"/>
              </a:solidFill>
            </a:endParaRPr>
          </a:p>
        </p:txBody>
      </p:sp>
      <p:grpSp>
        <p:nvGrpSpPr>
          <p:cNvPr id="9226" name="Group 22"/>
          <p:cNvGrpSpPr>
            <a:grpSpLocks/>
          </p:cNvGrpSpPr>
          <p:nvPr/>
        </p:nvGrpSpPr>
        <p:grpSpPr bwMode="auto">
          <a:xfrm>
            <a:off x="533400" y="4667250"/>
            <a:ext cx="6757988" cy="342900"/>
            <a:chOff x="336" y="2940"/>
            <a:chExt cx="4257" cy="216"/>
          </a:xfrm>
        </p:grpSpPr>
        <p:sp>
          <p:nvSpPr>
            <p:cNvPr id="9231" name="Rectangle 23"/>
            <p:cNvSpPr>
              <a:spLocks noChangeArrowheads="1"/>
            </p:cNvSpPr>
            <p:nvPr/>
          </p:nvSpPr>
          <p:spPr bwMode="auto">
            <a:xfrm>
              <a:off x="336" y="2940"/>
              <a:ext cx="4122" cy="216"/>
            </a:xfrm>
            <a:prstGeom prst="rect">
              <a:avLst/>
            </a:prstGeom>
            <a:solidFill>
              <a:srgbClr val="014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</a:rPr>
                <a:t>Mentoring from </a:t>
              </a:r>
              <a:r>
                <a:rPr lang="de-DE" sz="1400" b="1">
                  <a:solidFill>
                    <a:srgbClr val="FFFFFF"/>
                  </a:solidFill>
                </a:rPr>
                <a:t> Senior IT Managers </a:t>
              </a:r>
              <a:endParaRPr lang="en-US" sz="1400" b="1">
                <a:solidFill>
                  <a:srgbClr val="FFFFFF"/>
                </a:solidFill>
              </a:endParaRPr>
            </a:p>
          </p:txBody>
        </p:sp>
        <p:sp>
          <p:nvSpPr>
            <p:cNvPr id="9232" name="AutoShape 24"/>
            <p:cNvSpPr>
              <a:spLocks noChangeArrowheads="1"/>
            </p:cNvSpPr>
            <p:nvPr/>
          </p:nvSpPr>
          <p:spPr bwMode="auto">
            <a:xfrm flipV="1">
              <a:off x="4452" y="2940"/>
              <a:ext cx="141" cy="216"/>
            </a:xfrm>
            <a:prstGeom prst="rtTriangle">
              <a:avLst/>
            </a:prstGeom>
            <a:solidFill>
              <a:srgbClr val="0141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de-DE" b="1">
                <a:solidFill>
                  <a:srgbClr val="000000"/>
                </a:solidFill>
              </a:endParaRPr>
            </a:p>
          </p:txBody>
        </p:sp>
      </p:grpSp>
      <p:sp>
        <p:nvSpPr>
          <p:cNvPr id="9227" name="AutoShape 25"/>
          <p:cNvSpPr>
            <a:spLocks noChangeArrowheads="1"/>
          </p:cNvSpPr>
          <p:nvPr/>
        </p:nvSpPr>
        <p:spPr bwMode="auto">
          <a:xfrm>
            <a:off x="542925" y="5133975"/>
            <a:ext cx="6753225" cy="352425"/>
          </a:xfrm>
          <a:prstGeom prst="homePlate">
            <a:avLst>
              <a:gd name="adj" fmla="val 45510"/>
            </a:avLst>
          </a:prstGeom>
          <a:solidFill>
            <a:srgbClr val="CCDAE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Duration: 12 - 15 months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4702175" y="5527675"/>
            <a:ext cx="39671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diHau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diHaus" pitchFamily="2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000" b="0" baseline="30000">
                <a:solidFill>
                  <a:srgbClr val="000000"/>
                </a:solidFill>
              </a:rPr>
              <a:t>1</a:t>
            </a:r>
            <a:r>
              <a:rPr lang="en-US" sz="1000" b="0">
                <a:solidFill>
                  <a:srgbClr val="000000"/>
                </a:solidFill>
              </a:rPr>
              <a:t> Duration of  Campus IT will be recognized as experience in start function.</a:t>
            </a:r>
          </a:p>
        </p:txBody>
      </p:sp>
      <p:sp>
        <p:nvSpPr>
          <p:cNvPr id="9229" name="Rectangle 29"/>
          <p:cNvSpPr>
            <a:spLocks noGrp="1" noChangeArrowheads="1"/>
          </p:cNvSpPr>
          <p:nvPr>
            <p:ph type="title"/>
          </p:nvPr>
        </p:nvSpPr>
        <p:spPr>
          <a:xfrm>
            <a:off x="642938" y="160338"/>
            <a:ext cx="7958137" cy="639762"/>
          </a:xfrm>
        </p:spPr>
        <p:txBody>
          <a:bodyPr/>
          <a:lstStyle/>
          <a:p>
            <a:r>
              <a:rPr lang="en-US" smtClean="0"/>
              <a:t>adidas Group Campus IT Program- Structure</a:t>
            </a:r>
            <a:endParaRPr lang="de-DE" smtClean="0"/>
          </a:p>
        </p:txBody>
      </p:sp>
      <p:sp>
        <p:nvSpPr>
          <p:cNvPr id="9230" name="Rectangle 17"/>
          <p:cNvSpPr>
            <a:spLocks noChangeArrowheads="1"/>
          </p:cNvSpPr>
          <p:nvPr/>
        </p:nvSpPr>
        <p:spPr bwMode="auto">
          <a:xfrm>
            <a:off x="546100" y="3346450"/>
            <a:ext cx="5791200" cy="287338"/>
          </a:xfrm>
          <a:prstGeom prst="rect">
            <a:avLst/>
          </a:prstGeom>
          <a:solidFill>
            <a:srgbClr val="CCDAE6"/>
          </a:solidFill>
          <a:ln w="19050">
            <a:solidFill>
              <a:srgbClr val="014161"/>
            </a:solidFill>
            <a:prstDash val="dash"/>
            <a:miter lim="800000"/>
            <a:headEnd/>
            <a:tailEnd/>
          </a:ln>
        </p:spPr>
        <p:txBody>
          <a:bodyPr lIns="54000" rIns="54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Trainings: Functional/technical + Presentation Skills/Negotiating</a:t>
            </a:r>
            <a:r>
              <a:rPr lang="en-US" sz="16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6482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160338"/>
            <a:ext cx="7958137" cy="639762"/>
          </a:xfrm>
        </p:spPr>
        <p:txBody>
          <a:bodyPr/>
          <a:lstStyle/>
          <a:p>
            <a:r>
              <a:rPr lang="en-US" smtClean="0"/>
              <a:t>adidas Group Campus IT Program - Profile</a:t>
            </a:r>
            <a:endParaRPr lang="de-DE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066800"/>
            <a:ext cx="8018462" cy="5143500"/>
          </a:xfrm>
        </p:spPr>
        <p:txBody>
          <a:bodyPr/>
          <a:lstStyle/>
          <a:p>
            <a:r>
              <a:rPr lang="en-US" b="1" dirty="0" smtClean="0"/>
              <a:t>Candidate Profile: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sz="900" dirty="0" smtClean="0"/>
          </a:p>
          <a:p>
            <a:pPr lvl="1"/>
            <a:r>
              <a:rPr lang="en-US" dirty="0" smtClean="0"/>
              <a:t>University degree in relevant field of expertise</a:t>
            </a:r>
          </a:p>
          <a:p>
            <a:pPr lvl="1"/>
            <a:r>
              <a:rPr lang="en-US" dirty="0"/>
              <a:t>Strong interest in one of the fields of </a:t>
            </a:r>
          </a:p>
          <a:p>
            <a:pPr lvl="2"/>
            <a:r>
              <a:rPr lang="en-US" b="1" dirty="0"/>
              <a:t>Marketing (Social Media &amp; Web Analytics; CRM Applications)</a:t>
            </a:r>
          </a:p>
          <a:p>
            <a:pPr lvl="2"/>
            <a:r>
              <a:rPr lang="en-US" b="1" dirty="0" smtClean="0"/>
              <a:t>X-Functional </a:t>
            </a:r>
            <a:r>
              <a:rPr lang="en-US" b="1" dirty="0"/>
              <a:t>(HR Systems/</a:t>
            </a:r>
            <a:r>
              <a:rPr lang="en-US" b="1" dirty="0" err="1"/>
              <a:t>Sharepoint</a:t>
            </a:r>
            <a:r>
              <a:rPr lang="en-US" b="1" dirty="0"/>
              <a:t>; Information Security</a:t>
            </a:r>
            <a:r>
              <a:rPr lang="en-US" b="1" dirty="0" smtClean="0"/>
              <a:t>)</a:t>
            </a:r>
          </a:p>
          <a:p>
            <a:pPr lvl="2"/>
            <a:r>
              <a:rPr lang="en-US" b="1" dirty="0" smtClean="0"/>
              <a:t>Infrastructure </a:t>
            </a:r>
            <a:r>
              <a:rPr lang="en-US" b="1" dirty="0"/>
              <a:t>(End User Computing</a:t>
            </a:r>
            <a:r>
              <a:rPr lang="en-US" b="1" dirty="0" smtClean="0"/>
              <a:t>)</a:t>
            </a:r>
          </a:p>
          <a:p>
            <a:pPr lvl="2"/>
            <a:r>
              <a:rPr lang="en-US" b="1" dirty="0" smtClean="0"/>
              <a:t>Operations </a:t>
            </a:r>
            <a:r>
              <a:rPr lang="en-US" b="1" dirty="0"/>
              <a:t>(Planning</a:t>
            </a:r>
            <a:r>
              <a:rPr lang="en-US" b="1" dirty="0" smtClean="0"/>
              <a:t>)</a:t>
            </a:r>
          </a:p>
          <a:p>
            <a:pPr lvl="2"/>
            <a:r>
              <a:rPr lang="en-US" b="1" dirty="0" smtClean="0"/>
              <a:t>Sales </a:t>
            </a:r>
            <a:r>
              <a:rPr lang="en-US" b="1" dirty="0"/>
              <a:t>(Wholesale Business Solutions; Retail Back Office; Wholesale ERP)</a:t>
            </a:r>
          </a:p>
          <a:p>
            <a:pPr lvl="1"/>
            <a:r>
              <a:rPr lang="en-US" dirty="0" smtClean="0"/>
              <a:t>Strong analytical understanding</a:t>
            </a:r>
          </a:p>
          <a:p>
            <a:pPr lvl="1"/>
            <a:r>
              <a:rPr lang="en-US" dirty="0" smtClean="0"/>
              <a:t>International mind-set</a:t>
            </a:r>
          </a:p>
          <a:p>
            <a:pPr lvl="1"/>
            <a:r>
              <a:rPr lang="en-US" dirty="0" smtClean="0"/>
              <a:t>Ability to think ‘out of the box’</a:t>
            </a:r>
          </a:p>
          <a:p>
            <a:pPr lvl="1"/>
            <a:r>
              <a:rPr lang="en-US" dirty="0" smtClean="0"/>
              <a:t>Enthusiasm for teamwork</a:t>
            </a:r>
          </a:p>
          <a:p>
            <a:pPr lvl="1"/>
            <a:r>
              <a:rPr lang="en-US" dirty="0" smtClean="0"/>
              <a:t>Fluent in English, both written and spoken</a:t>
            </a:r>
          </a:p>
          <a:p>
            <a:pPr lvl="1"/>
            <a:r>
              <a:rPr lang="en-US" dirty="0" smtClean="0"/>
              <a:t>Ideally international experience (e. g. internship or study abroad)</a:t>
            </a:r>
          </a:p>
          <a:p>
            <a:pPr lvl="1"/>
            <a:r>
              <a:rPr lang="en-US" dirty="0" smtClean="0"/>
              <a:t>A good sense of humor and passion for the adidas brands</a:t>
            </a:r>
          </a:p>
          <a:p>
            <a:endParaRPr lang="de-DE" sz="12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1644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dasGroup_Multibrand-ADI-060920-16h52-adi">
  <a:themeElements>
    <a:clrScheme name="adidasGroup_Multibrand-ADI-060920-16h52-adi 1">
      <a:dk1>
        <a:srgbClr val="000000"/>
      </a:dk1>
      <a:lt1>
        <a:srgbClr val="FFFFFF"/>
      </a:lt1>
      <a:dk2>
        <a:srgbClr val="D9541E"/>
      </a:dk2>
      <a:lt2>
        <a:srgbClr val="8A1F03"/>
      </a:lt2>
      <a:accent1>
        <a:srgbClr val="006227"/>
      </a:accent1>
      <a:accent2>
        <a:srgbClr val="006284"/>
      </a:accent2>
      <a:accent3>
        <a:srgbClr val="FFFFFF"/>
      </a:accent3>
      <a:accent4>
        <a:srgbClr val="000000"/>
      </a:accent4>
      <a:accent5>
        <a:srgbClr val="AAB7AC"/>
      </a:accent5>
      <a:accent6>
        <a:srgbClr val="005877"/>
      </a:accent6>
      <a:hlink>
        <a:srgbClr val="FDB813"/>
      </a:hlink>
      <a:folHlink>
        <a:srgbClr val="AFBC22"/>
      </a:folHlink>
    </a:clrScheme>
    <a:fontScheme name="adidasGroup_Multibrand-ADI-060920-16h52-adi">
      <a:majorFont>
        <a:latin typeface="AdiHaus"/>
        <a:ea typeface=""/>
        <a:cs typeface=""/>
      </a:majorFont>
      <a:minorFont>
        <a:latin typeface="AdiHau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diHau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diHaus" pitchFamily="2" charset="0"/>
          </a:defRPr>
        </a:defPPr>
      </a:lstStyle>
    </a:lnDef>
  </a:objectDefaults>
  <a:extraClrSchemeLst>
    <a:extraClrScheme>
      <a:clrScheme name="adidasGroup_Multibrand-ADI-060920-16h52-adi 1">
        <a:dk1>
          <a:srgbClr val="000000"/>
        </a:dk1>
        <a:lt1>
          <a:srgbClr val="FFFFFF"/>
        </a:lt1>
        <a:dk2>
          <a:srgbClr val="D9541E"/>
        </a:dk2>
        <a:lt2>
          <a:srgbClr val="8A1F03"/>
        </a:lt2>
        <a:accent1>
          <a:srgbClr val="006227"/>
        </a:accent1>
        <a:accent2>
          <a:srgbClr val="006284"/>
        </a:accent2>
        <a:accent3>
          <a:srgbClr val="FFFFFF"/>
        </a:accent3>
        <a:accent4>
          <a:srgbClr val="000000"/>
        </a:accent4>
        <a:accent5>
          <a:srgbClr val="AAB7AC"/>
        </a:accent5>
        <a:accent6>
          <a:srgbClr val="005877"/>
        </a:accent6>
        <a:hlink>
          <a:srgbClr val="FDB813"/>
        </a:hlink>
        <a:folHlink>
          <a:srgbClr val="AFB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D9541E"/>
      </a:dk2>
      <a:lt2>
        <a:srgbClr val="8A1F03"/>
      </a:lt2>
      <a:accent1>
        <a:srgbClr val="006227"/>
      </a:accent1>
      <a:accent2>
        <a:srgbClr val="006284"/>
      </a:accent2>
      <a:accent3>
        <a:srgbClr val="FFFFFF"/>
      </a:accent3>
      <a:accent4>
        <a:srgbClr val="000000"/>
      </a:accent4>
      <a:accent5>
        <a:srgbClr val="AAB7AC"/>
      </a:accent5>
      <a:accent6>
        <a:srgbClr val="005877"/>
      </a:accent6>
      <a:hlink>
        <a:srgbClr val="FDB813"/>
      </a:hlink>
      <a:folHlink>
        <a:srgbClr val="AFBC22"/>
      </a:folHlink>
    </a:clrScheme>
    <a:fontScheme name="1_Default Design">
      <a:majorFont>
        <a:latin typeface="AdiHaus"/>
        <a:ea typeface=""/>
        <a:cs typeface=""/>
      </a:majorFont>
      <a:minorFont>
        <a:latin typeface="AdiHau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diHau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>
            <a:alpha val="0"/>
          </a:srgb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diHaus" pitchFamily="2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D9541E"/>
        </a:dk2>
        <a:lt2>
          <a:srgbClr val="8A1F03"/>
        </a:lt2>
        <a:accent1>
          <a:srgbClr val="006227"/>
        </a:accent1>
        <a:accent2>
          <a:srgbClr val="006284"/>
        </a:accent2>
        <a:accent3>
          <a:srgbClr val="FFFFFF"/>
        </a:accent3>
        <a:accent4>
          <a:srgbClr val="000000"/>
        </a:accent4>
        <a:accent5>
          <a:srgbClr val="AAB7AC"/>
        </a:accent5>
        <a:accent6>
          <a:srgbClr val="005877"/>
        </a:accent6>
        <a:hlink>
          <a:srgbClr val="FDB813"/>
        </a:hlink>
        <a:folHlink>
          <a:srgbClr val="AFB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126</Words>
  <Application>Microsoft Office PowerPoint</Application>
  <PresentationFormat>On-screen Show (4:3)</PresentationFormat>
  <Paragraphs>60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adidasGroup_Multibrand-ADI-060920-16h52-adi</vt:lpstr>
      <vt:lpstr>1_Default Design</vt:lpstr>
      <vt:lpstr>Campus IT 2013 – Quick Reference</vt:lpstr>
      <vt:lpstr>adidas Group Campus IT Program- Structure</vt:lpstr>
      <vt:lpstr>adidas Group Campus IT Program - Profile</vt:lpstr>
    </vt:vector>
  </TitlesOfParts>
  <Company>adidas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IT 2012 – Quick Reference</dc:title>
  <dc:creator>Bauer, Meike</dc:creator>
  <cp:lastModifiedBy>Petra</cp:lastModifiedBy>
  <cp:revision>4</cp:revision>
  <cp:lastPrinted>2012-09-12T11:14:15Z</cp:lastPrinted>
  <dcterms:created xsi:type="dcterms:W3CDTF">2012-07-31T18:12:48Z</dcterms:created>
  <dcterms:modified xsi:type="dcterms:W3CDTF">2012-11-27T11:40:08Z</dcterms:modified>
</cp:coreProperties>
</file>