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44"/>
  </p:notesMasterIdLst>
  <p:sldIdLst>
    <p:sldId id="257" r:id="rId2"/>
    <p:sldId id="304" r:id="rId3"/>
    <p:sldId id="259" r:id="rId4"/>
    <p:sldId id="258" r:id="rId5"/>
    <p:sldId id="299" r:id="rId6"/>
    <p:sldId id="300" r:id="rId7"/>
    <p:sldId id="297" r:id="rId8"/>
    <p:sldId id="263" r:id="rId9"/>
    <p:sldId id="301" r:id="rId10"/>
    <p:sldId id="305" r:id="rId11"/>
    <p:sldId id="302" r:id="rId12"/>
    <p:sldId id="307" r:id="rId13"/>
    <p:sldId id="308" r:id="rId14"/>
    <p:sldId id="309" r:id="rId15"/>
    <p:sldId id="312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2" r:id="rId24"/>
    <p:sldId id="321" r:id="rId25"/>
    <p:sldId id="323" r:id="rId26"/>
    <p:sldId id="325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2" r:id="rId35"/>
    <p:sldId id="273" r:id="rId36"/>
    <p:sldId id="283" r:id="rId37"/>
    <p:sldId id="284" r:id="rId38"/>
    <p:sldId id="285" r:id="rId39"/>
    <p:sldId id="286" r:id="rId40"/>
    <p:sldId id="288" r:id="rId41"/>
    <p:sldId id="289" r:id="rId42"/>
    <p:sldId id="330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FFFF"/>
    <a:srgbClr val="FF99FF"/>
    <a:srgbClr val="FFFF99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CBE7CD-E3CB-4B32-BBCF-9A108A4F93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m-treasury.gov.uk/data_greenbook_supguidance.ht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Green Book is HM Treasury guidance for Central Government, setting out a framework for the appraisal and evaluation of all policies, </a:t>
            </a:r>
            <a:r>
              <a:rPr lang="en-US" dirty="0" err="1" smtClean="0"/>
              <a:t>programmes</a:t>
            </a:r>
            <a:r>
              <a:rPr lang="en-US" smtClean="0"/>
              <a:t> and projects. In addition to the overall framework provided by the Green Book, there is a wide range of </a:t>
            </a:r>
            <a:r>
              <a:rPr lang="en-US" smtClean="0">
                <a:hlinkClick r:id="rId3" action="ppaction://hlinkfile"/>
              </a:rPr>
              <a:t>supplementary guidance</a:t>
            </a:r>
            <a:r>
              <a:rPr lang="en-US" smtClean="0"/>
              <a:t> containing more detailed guidance on particular issues and applying the Green Book in specific contexts - for example, valuing environmental impacts, assessing competition impacts, adjusting for risk and optimism bias.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E251D-0D10-49E8-B963-E39B7B3F7C4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12C42E-D1AF-4B8C-9BF5-A293C42A86A2}" type="slidenum">
              <a:rPr lang="en-US"/>
              <a:pPr/>
              <a:t>37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/>
              <a:t>Komentirati samo osnovne principe teorije vrijednosti, ideju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B0698-737A-498D-A3E2-E5146E9D84F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3996D-297F-4D24-B38C-433345BF50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72709-2A8D-4863-A4A2-E14357F321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187F606-21DB-49F7-9579-8A8933ED34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FBF609-FE1E-4945-AA61-F4C88FF4934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84BE6-4BB5-4BF5-ACC1-3F615AFD96F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F740E-6528-470B-B34E-8D25500FF7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B93CD-DACB-4D1C-BF96-47C73BC167B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39A92-4392-497F-8053-1135E33111A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B7C20-6919-4955-BFCD-7C5EB512EA5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2DA7F-AE32-40A0-BFA5-B8E4DCDE409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300DB-D3D6-4BD5-8EAF-36B619BBAA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A2DFA-7689-48E1-B785-0905840C7A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0E3BA8-C016-49E6-B9DA-4211A21B27F4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3352800"/>
            <a:ext cx="9144000" cy="3567113"/>
          </a:xfrm>
          <a:prstGeom prst="rect">
            <a:avLst/>
          </a:prstGeom>
          <a:noFill/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0"/>
            <a:ext cx="9144000" cy="3365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hr-HR" altLang="en-US" sz="800" b="1">
              <a:solidFill>
                <a:schemeClr val="bg1"/>
              </a:solidFill>
              <a:latin typeface="Arial" charset="0"/>
            </a:endParaRPr>
          </a:p>
          <a:p>
            <a:endParaRPr lang="en-US" altLang="en-US" sz="800" b="1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hr-HR" sz="3600" b="1" dirty="0">
                <a:solidFill>
                  <a:srgbClr val="990033"/>
                </a:solidFill>
              </a:rPr>
              <a:t>Ekonomski najpovoljnija ponuda - </a:t>
            </a:r>
            <a:r>
              <a:rPr lang="hr-HR" sz="3600" dirty="0" smtClean="0">
                <a:solidFill>
                  <a:srgbClr val="002060"/>
                </a:solidFill>
              </a:rPr>
              <a:t>u</a:t>
            </a:r>
            <a:r>
              <a:rPr lang="hr-HR" sz="3600" dirty="0" smtClean="0"/>
              <a:t> </a:t>
            </a:r>
            <a:r>
              <a:rPr lang="hr-HR" sz="3600" b="1" dirty="0" smtClean="0">
                <a:solidFill>
                  <a:srgbClr val="002060"/>
                </a:solidFill>
              </a:rPr>
              <a:t>potrazi za dobrom praksom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/>
              <a:t>Varaždin, studeni  2011</a:t>
            </a:r>
          </a:p>
          <a:p>
            <a:endParaRPr lang="hr-HR" sz="2000" dirty="0" smtClean="0"/>
          </a:p>
          <a:p>
            <a:r>
              <a:rPr lang="hr-HR" sz="2000" dirty="0" smtClean="0"/>
              <a:t>Prof.dr.sc</a:t>
            </a:r>
            <a:r>
              <a:rPr lang="hr-HR" sz="2000" dirty="0"/>
              <a:t>. Tihomir Hunjak</a:t>
            </a:r>
          </a:p>
          <a:p>
            <a:r>
              <a:rPr lang="hr-HR" sz="2000" dirty="0"/>
              <a:t>Fakultet organizacije i informatike, Varaždin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B0698-737A-498D-A3E2-E5146E9D84FF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379240"/>
          </a:xfrm>
        </p:spPr>
        <p:txBody>
          <a:bodyPr/>
          <a:lstStyle/>
          <a:p>
            <a:pPr algn="l"/>
            <a:r>
              <a:rPr lang="hr-HR" sz="4000" b="1" dirty="0" smtClean="0">
                <a:solidFill>
                  <a:srgbClr val="990033"/>
                </a:solidFill>
              </a:rPr>
              <a:t>Slučaj Nizozemska – uzroci</a:t>
            </a:r>
            <a:r>
              <a:rPr lang="hr-HR" b="1" dirty="0" smtClean="0">
                <a:solidFill>
                  <a:srgbClr val="990033"/>
                </a:solidFill>
              </a:rPr>
              <a:t/>
            </a:r>
            <a:br>
              <a:rPr lang="hr-HR" b="1" dirty="0" smtClean="0">
                <a:solidFill>
                  <a:srgbClr val="990033"/>
                </a:solidFill>
              </a:rPr>
            </a:br>
            <a:r>
              <a:rPr lang="hr-HR" b="1" dirty="0" smtClean="0">
                <a:solidFill>
                  <a:srgbClr val="990033"/>
                </a:solidFill>
              </a:rPr>
              <a:t/>
            </a:r>
            <a:br>
              <a:rPr lang="hr-HR" b="1" dirty="0" smtClean="0">
                <a:solidFill>
                  <a:srgbClr val="990033"/>
                </a:solidFill>
              </a:rPr>
            </a:br>
            <a:r>
              <a:rPr lang="hr-HR" b="1" dirty="0" smtClean="0"/>
              <a:t>Strategije konkurentnosti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68" y="2348880"/>
            <a:ext cx="3810000" cy="2383904"/>
          </a:xfrm>
        </p:spPr>
        <p:txBody>
          <a:bodyPr/>
          <a:lstStyle/>
          <a:p>
            <a:pPr>
              <a:buNone/>
            </a:pPr>
            <a:r>
              <a:rPr lang="hr-HR" sz="2400" b="1" dirty="0" smtClean="0"/>
              <a:t>Porter:</a:t>
            </a:r>
          </a:p>
          <a:p>
            <a:r>
              <a:rPr lang="hr-HR" sz="2400" dirty="0" smtClean="0"/>
              <a:t>Troškovno vodstvo</a:t>
            </a:r>
          </a:p>
          <a:p>
            <a:r>
              <a:rPr lang="hr-HR" sz="2400" dirty="0" smtClean="0"/>
              <a:t>Strategija diferencijacije</a:t>
            </a:r>
          </a:p>
          <a:p>
            <a:r>
              <a:rPr lang="hr-HR" sz="2400" dirty="0" smtClean="0"/>
              <a:t>Strategija fokusiranja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2348880"/>
            <a:ext cx="3810000" cy="2599928"/>
          </a:xfrm>
        </p:spPr>
        <p:txBody>
          <a:bodyPr/>
          <a:lstStyle/>
          <a:p>
            <a:pPr>
              <a:buNone/>
            </a:pPr>
            <a:r>
              <a:rPr lang="hr-HR" sz="2400" b="1" dirty="0" smtClean="0"/>
              <a:t>Novi koncept:</a:t>
            </a:r>
          </a:p>
          <a:p>
            <a:r>
              <a:rPr lang="hr-HR" sz="2400" dirty="0" smtClean="0"/>
              <a:t>Operativna efiksnost</a:t>
            </a:r>
          </a:p>
          <a:p>
            <a:r>
              <a:rPr lang="hr-HR" sz="2400" dirty="0" smtClean="0"/>
              <a:t>Vodstvo temeljeno na proizvodu</a:t>
            </a:r>
          </a:p>
          <a:p>
            <a:r>
              <a:rPr lang="hr-HR" sz="2400" dirty="0" smtClean="0"/>
              <a:t>Vodstvo temeljeno na odnosima s kupcima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869160"/>
            <a:ext cx="7560840" cy="1323439"/>
          </a:xfrm>
          <a:prstGeom prst="rect">
            <a:avLst/>
          </a:prstGeom>
          <a:solidFill>
            <a:srgbClr val="F8B6EA"/>
          </a:solidFill>
        </p:spPr>
        <p:txBody>
          <a:bodyPr wrap="square" rtlCol="0">
            <a:spAutoFit/>
          </a:bodyPr>
          <a:lstStyle/>
          <a:p>
            <a:r>
              <a:rPr lang="hr-HR" sz="2800" b="1" dirty="0" smtClean="0">
                <a:solidFill>
                  <a:srgbClr val="002060"/>
                </a:solidFill>
                <a:latin typeface="Arial Black" pitchFamily="34" charset="0"/>
              </a:rPr>
              <a:t>Pravila javne nabave blokiraju sve strategije osim Troškovnog vodstva!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 smtClean="0">
                <a:solidFill>
                  <a:srgbClr val="990033"/>
                </a:solidFill>
              </a:rPr>
              <a:t>Slučaj Nizozemska – akcija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	Novi postupci uz čuvanje temeljnih principa javne nabave. </a:t>
            </a:r>
          </a:p>
          <a:p>
            <a:pPr>
              <a:buNone/>
            </a:pPr>
            <a:r>
              <a:rPr lang="hr-HR" dirty="0" smtClean="0"/>
              <a:t>	Osnovni pristup – veće mogućnosti primjene kriterija ENP u evaluaciji tendera.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	“Dynamic control paradigm” – klijent i dobavljač surađuju temeljem dogovorenog omjera </a:t>
            </a:r>
          </a:p>
          <a:p>
            <a:pPr>
              <a:buNone/>
            </a:pPr>
            <a:endParaRPr lang="hr-HR" dirty="0" smtClean="0"/>
          </a:p>
          <a:p>
            <a:pPr algn="ctr">
              <a:buNone/>
            </a:pPr>
            <a:r>
              <a:rPr lang="hr-HR" b="1" dirty="0" smtClean="0">
                <a:solidFill>
                  <a:srgbClr val="990033"/>
                </a:solidFill>
              </a:rPr>
              <a:t>Vrijednost/novac</a:t>
            </a:r>
            <a:endParaRPr lang="en-US" b="1" dirty="0">
              <a:solidFill>
                <a:srgbClr val="9900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0033"/>
                </a:solidFill>
              </a:rPr>
              <a:t>Prostor nabave</a:t>
            </a:r>
            <a:endParaRPr lang="en-US" b="1" dirty="0">
              <a:solidFill>
                <a:srgbClr val="990033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72816"/>
            <a:ext cx="41764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2411760" y="5187969"/>
            <a:ext cx="4427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ENP se mjeri omjerom v/c</a:t>
            </a:r>
            <a:endParaRPr kumimoji="0" lang="hr-H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4797152"/>
            <a:ext cx="7416824" cy="1008112"/>
          </a:xfrm>
          <a:prstGeom prst="rect">
            <a:avLst/>
          </a:prstGeom>
          <a:solidFill>
            <a:srgbClr val="F8B6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200" b="1" dirty="0" smtClean="0">
                <a:solidFill>
                  <a:srgbClr val="990033"/>
                </a:solidFill>
              </a:rPr>
              <a:t>Koncept  vrijednost – cijena - trošak</a:t>
            </a:r>
            <a:endParaRPr lang="en-US" sz="32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Trošak</a:t>
            </a:r>
          </a:p>
          <a:p>
            <a:r>
              <a:rPr lang="hr-HR" dirty="0" smtClean="0"/>
              <a:t>Cijena=trošak + profit</a:t>
            </a:r>
          </a:p>
          <a:p>
            <a:r>
              <a:rPr lang="hr-HR" dirty="0" smtClean="0"/>
              <a:t>Vrijednost=cijena + korist</a:t>
            </a:r>
          </a:p>
          <a:p>
            <a:endParaRPr lang="hr-HR" sz="1200" dirty="0" smtClean="0"/>
          </a:p>
          <a:p>
            <a:pPr>
              <a:buNone/>
            </a:pPr>
            <a:r>
              <a:rPr lang="hr-HR" b="1" dirty="0" smtClean="0">
                <a:solidFill>
                  <a:srgbClr val="990033"/>
                </a:solidFill>
              </a:rPr>
              <a:t>Vrijednost </a:t>
            </a:r>
            <a:r>
              <a:rPr lang="hr-HR" dirty="0" smtClean="0"/>
              <a:t>(mjerena cijenom)- cijena koju je netko spreman platiti</a:t>
            </a:r>
          </a:p>
          <a:p>
            <a:pPr>
              <a:buNone/>
            </a:pPr>
            <a:endParaRPr lang="hr-HR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hr-HR" b="1" dirty="0" smtClean="0">
                <a:solidFill>
                  <a:srgbClr val="002060"/>
                </a:solidFill>
              </a:rPr>
              <a:t>	Ne postoji “objektivna” ili “unutarnja” vrijednost – vrijednost je uvijek subjektivna!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400" b="1" dirty="0" smtClean="0">
                <a:solidFill>
                  <a:srgbClr val="990033"/>
                </a:solidFill>
              </a:rPr>
              <a:t>Dobra praksa</a:t>
            </a:r>
            <a:endParaRPr lang="en-US" sz="44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b="1" dirty="0" smtClean="0"/>
              <a:t>“OEI leidraad” – Nizozemska, Ministarstvo javnih radova</a:t>
            </a:r>
          </a:p>
          <a:p>
            <a:pPr>
              <a:buFontTx/>
              <a:buChar char="-"/>
            </a:pPr>
            <a:r>
              <a:rPr lang="hr-HR" dirty="0" smtClean="0"/>
              <a:t>Vodič za provođenje b/c analize za velike infrasturkturne projekte</a:t>
            </a:r>
          </a:p>
          <a:p>
            <a:pPr>
              <a:buNone/>
            </a:pPr>
            <a:r>
              <a:rPr lang="hr-HR" sz="2000" dirty="0" smtClean="0"/>
              <a:t>	http://www.rijksoverheid.nl/onderwerpen/meerjarenprogramma-infrastructuur-ruimte-en-transport/maatschappelijke-effecten-van-infrastructuur/leidraad-oei</a:t>
            </a:r>
          </a:p>
          <a:p>
            <a:pPr>
              <a:buFontTx/>
              <a:buChar char="-"/>
            </a:pPr>
            <a:endParaRPr lang="hr-HR" sz="1300" dirty="0" smtClean="0"/>
          </a:p>
          <a:p>
            <a:pPr>
              <a:buNone/>
            </a:pPr>
            <a:r>
              <a:rPr lang="hr-HR" b="1" dirty="0" smtClean="0"/>
              <a:t>“Green Book” – UK Treasury 2003, 2011 revizija</a:t>
            </a:r>
          </a:p>
          <a:p>
            <a:pPr>
              <a:buNone/>
            </a:pPr>
            <a:r>
              <a:rPr lang="hr-HR" sz="2400" dirty="0" smtClean="0"/>
              <a:t>	</a:t>
            </a:r>
            <a:r>
              <a:rPr lang="en-US" sz="2000" dirty="0" smtClean="0"/>
              <a:t>http://www.hm-treasury.gov.uk/data_greenbook_guidance.htm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179512" y="1988840"/>
            <a:ext cx="8572500" cy="4248472"/>
          </a:xfrm>
        </p:spPr>
        <p:txBody>
          <a:bodyPr/>
          <a:lstStyle/>
          <a:p>
            <a:pPr eaLnBrk="1" hangingPunct="1">
              <a:defRPr/>
            </a:pPr>
            <a:r>
              <a:rPr lang="hr-HR" b="1" dirty="0" smtClean="0">
                <a:solidFill>
                  <a:schemeClr val="tx1"/>
                </a:solidFill>
              </a:rPr>
              <a:t>ENP u ZJN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 potrazi za dobrom praksom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dirty="0">
                <a:solidFill>
                  <a:srgbClr val="990033"/>
                </a:solidFill>
              </a:rPr>
              <a:t>Kriterij ekonomski najpovoljnije ponude-čl.82.novog </a:t>
            </a:r>
            <a:r>
              <a:rPr lang="hr-HR" sz="3600" b="1" dirty="0" smtClean="0">
                <a:solidFill>
                  <a:srgbClr val="990033"/>
                </a:solidFill>
              </a:rPr>
              <a:t>ZOJN-a</a:t>
            </a:r>
            <a:endParaRPr lang="hr-HR" sz="3600" b="1" dirty="0">
              <a:solidFill>
                <a:srgbClr val="990033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800" b="1" i="1" dirty="0">
                <a:solidFill>
                  <a:srgbClr val="990033"/>
                </a:solidFill>
              </a:rPr>
              <a:t>Izvješće o razlozima primjene kriterija za odabir na temelju ENP- </a:t>
            </a:r>
            <a:r>
              <a:rPr lang="hr-HR" sz="2800" b="1" dirty="0">
                <a:solidFill>
                  <a:srgbClr val="990033"/>
                </a:solidFill>
              </a:rPr>
              <a:t>obveza ukinuta</a:t>
            </a:r>
          </a:p>
          <a:p>
            <a:r>
              <a:rPr lang="hr-HR" sz="2800" dirty="0"/>
              <a:t>Kriteriji najniže cijene i ENP sada </a:t>
            </a:r>
            <a:r>
              <a:rPr lang="hr-HR" sz="2800" b="1" dirty="0">
                <a:solidFill>
                  <a:srgbClr val="990033"/>
                </a:solidFill>
              </a:rPr>
              <a:t>IZJEDNAČENI</a:t>
            </a:r>
          </a:p>
          <a:p>
            <a:r>
              <a:rPr lang="hr-HR" sz="2800" dirty="0"/>
              <a:t>PRAKSA DKOM-a: bitna povreda i poništenje postupaka JN </a:t>
            </a:r>
            <a:r>
              <a:rPr lang="hr-HR" sz="2800" dirty="0" smtClean="0"/>
              <a:t>zbog</a:t>
            </a:r>
            <a:endParaRPr lang="hr-HR" sz="2800" dirty="0"/>
          </a:p>
          <a:p>
            <a:r>
              <a:rPr lang="hr-HR" sz="2800" dirty="0"/>
              <a:t>A) NEPOSTOJANJA IZVJEŠĆA</a:t>
            </a:r>
          </a:p>
          <a:p>
            <a:r>
              <a:rPr lang="hr-HR" sz="2800" dirty="0"/>
              <a:t>B) NEDOVOLJNO ARGUMENTIRANOG OBRAZLOŽENJA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b="1" dirty="0">
                <a:solidFill>
                  <a:srgbClr val="990033"/>
                </a:solidFill>
              </a:rPr>
              <a:t>Usporedba RH-EU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sz="2400" dirty="0"/>
              <a:t>Godišnja statistička izvješća o JN – udio kriterija ENP u RH </a:t>
            </a:r>
            <a:r>
              <a:rPr lang="hr-HR" sz="2400" b="1" dirty="0"/>
              <a:t>izrazito nizak, ispod 1,5% </a:t>
            </a:r>
          </a:p>
          <a:p>
            <a:r>
              <a:rPr lang="hr-HR" sz="2400" b="1" dirty="0"/>
              <a:t>Praksa EU – primjena kriterija ENP u više od 80% slučajeva(Austrija, Nizozemska, Švedska</a:t>
            </a:r>
            <a:r>
              <a:rPr lang="hr-HR" sz="2400" b="1" dirty="0" smtClean="0"/>
              <a:t>...)</a:t>
            </a:r>
          </a:p>
          <a:p>
            <a:pPr>
              <a:buNone/>
            </a:pPr>
            <a:endParaRPr lang="hr-HR" sz="2400" b="1" dirty="0"/>
          </a:p>
          <a:p>
            <a:r>
              <a:rPr lang="hr-HR" sz="3200" b="1" dirty="0">
                <a:solidFill>
                  <a:srgbClr val="990033"/>
                </a:solidFill>
              </a:rPr>
              <a:t>EU ne poznaje potrebu izrade Izvješća!</a:t>
            </a:r>
          </a:p>
          <a:p>
            <a:pPr>
              <a:buFont typeface="Wingdings" pitchFamily="2" charset="2"/>
              <a:buNone/>
            </a:pPr>
            <a:endParaRPr lang="hr-HR" b="1" dirty="0"/>
          </a:p>
          <a:p>
            <a:endParaRPr lang="hr-HR" b="1" dirty="0"/>
          </a:p>
          <a:p>
            <a:pPr>
              <a:buFont typeface="Wingdings" pitchFamily="2" charset="2"/>
              <a:buNone/>
            </a:pPr>
            <a:endParaRPr lang="hr-HR" b="1" dirty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>
                <a:solidFill>
                  <a:srgbClr val="990033"/>
                </a:solidFill>
              </a:rPr>
              <a:t>Zakonski uvjeti primjene ENP-a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dirty="0"/>
              <a:t>Nediskriminirajući uvjeti</a:t>
            </a:r>
          </a:p>
          <a:p>
            <a:endParaRPr lang="hr-HR" dirty="0"/>
          </a:p>
          <a:p>
            <a:pPr>
              <a:buFont typeface="Wingdings" pitchFamily="2" charset="2"/>
              <a:buNone/>
            </a:pPr>
            <a:endParaRPr lang="hr-HR" dirty="0"/>
          </a:p>
          <a:p>
            <a:r>
              <a:rPr lang="hr-HR" dirty="0"/>
              <a:t>Uvjeti povezani s predmetom nabave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09600"/>
            <a:ext cx="7990656" cy="1143000"/>
          </a:xfrm>
        </p:spPr>
        <p:txBody>
          <a:bodyPr/>
          <a:lstStyle/>
          <a:p>
            <a:r>
              <a:rPr lang="hr-HR" sz="4000" b="1" dirty="0">
                <a:solidFill>
                  <a:srgbClr val="990033"/>
                </a:solidFill>
              </a:rPr>
              <a:t>ZOJN, čl.82.st.1.toč.1.</a:t>
            </a:r>
            <a:br>
              <a:rPr lang="hr-HR" sz="4000" b="1" dirty="0">
                <a:solidFill>
                  <a:srgbClr val="990033"/>
                </a:solidFill>
              </a:rPr>
            </a:br>
            <a:r>
              <a:rPr lang="hr-HR" sz="3600" b="1" dirty="0">
                <a:solidFill>
                  <a:srgbClr val="990033"/>
                </a:solidFill>
              </a:rPr>
              <a:t>Kriteriji povezani s predmetom nabave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r-HR" sz="2800" dirty="0"/>
              <a:t>Kvaliteta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Cijena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Tehničke prednosti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Estetske i funkcionalne osobine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Ekološke osobine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Operativni troškovi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Ekonomičnost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Usluga nakon prodaje i tehnička pomoć</a:t>
            </a:r>
          </a:p>
          <a:p>
            <a:pPr>
              <a:lnSpc>
                <a:spcPct val="90000"/>
              </a:lnSpc>
            </a:pPr>
            <a:r>
              <a:rPr lang="hr-HR" sz="2800" dirty="0"/>
              <a:t>Datum isporuke i rok isporuke/izvršenja.....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hr-HR" sz="2800" dirty="0"/>
          </a:p>
          <a:p>
            <a:pPr>
              <a:lnSpc>
                <a:spcPct val="90000"/>
              </a:lnSpc>
            </a:pPr>
            <a:endParaRPr lang="hr-H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 smtClean="0">
                <a:solidFill>
                  <a:srgbClr val="990033"/>
                </a:solidFill>
              </a:rPr>
              <a:t>Javna nabava nogometaša</a:t>
            </a:r>
            <a:endParaRPr lang="en-US" sz="40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Predmet nabave: </a:t>
            </a:r>
            <a:r>
              <a:rPr lang="hr-HR" b="1" dirty="0" smtClean="0">
                <a:solidFill>
                  <a:srgbClr val="990033"/>
                </a:solidFill>
              </a:rPr>
              <a:t>C. Ronaldo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Objektivna vrijednost (koncept DKOM):  4,5 $</a:t>
            </a:r>
            <a:endParaRPr lang="en-US" dirty="0" smtClean="0"/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monetarna vrijednost kemijskih elemenata u tijelu + vrijednost kože $ 4.50 (1+3,50) </a:t>
            </a:r>
            <a:endParaRPr lang="en-US" dirty="0" smtClean="0"/>
          </a:p>
          <a:p>
            <a:r>
              <a:rPr lang="hr-HR" dirty="0" smtClean="0"/>
              <a:t>izvor podataka: U.S. Bureau of Chemistry and Soils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>
                <a:solidFill>
                  <a:srgbClr val="990033"/>
                </a:solidFill>
              </a:rPr>
              <a:t>Obveze naručitelja- čl.82.st.2.ZOJN-a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04864"/>
            <a:ext cx="7772400" cy="2664296"/>
          </a:xfrm>
        </p:spPr>
        <p:txBody>
          <a:bodyPr/>
          <a:lstStyle/>
          <a:p>
            <a:r>
              <a:rPr lang="hr-HR" dirty="0"/>
              <a:t>Obveza javnog naručitelja u pozivu na nadmetanje ili u dokumenataciji za nadmetanje/opisnoj dokumentaciji navesti </a:t>
            </a:r>
            <a:r>
              <a:rPr lang="hr-HR" b="1" dirty="0">
                <a:solidFill>
                  <a:srgbClr val="990033"/>
                </a:solidFill>
              </a:rPr>
              <a:t>relativni značaj koji pridaje svakom pojedinom kriteriju</a:t>
            </a:r>
          </a:p>
          <a:p>
            <a:endParaRPr lang="hr-HR" sz="1000" dirty="0" smtClean="0"/>
          </a:p>
          <a:p>
            <a:r>
              <a:rPr lang="hr-HR" dirty="0" smtClean="0"/>
              <a:t>Ti </a:t>
            </a:r>
            <a:r>
              <a:rPr lang="hr-HR" dirty="0"/>
              <a:t>se značaji mogu izraziti određivanjem raspona s odgovarajućom maksimalnom razlikom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>
                <a:solidFill>
                  <a:srgbClr val="990033"/>
                </a:solidFill>
              </a:rPr>
              <a:t>Obveze naručitelja- čl.82.st.2.ZOJN-a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27687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	</a:t>
            </a:r>
            <a:r>
              <a:rPr lang="hr-HR" dirty="0" smtClean="0"/>
              <a:t>Ako </a:t>
            </a:r>
            <a:r>
              <a:rPr lang="hr-HR" dirty="0"/>
              <a:t>iz </a:t>
            </a:r>
            <a:r>
              <a:rPr lang="hr-HR" b="1" dirty="0"/>
              <a:t>dokazivih razloga </a:t>
            </a:r>
            <a:r>
              <a:rPr lang="hr-HR" dirty="0"/>
              <a:t>nije moguće navesti relativni značaj kriterija:</a:t>
            </a:r>
          </a:p>
          <a:p>
            <a:endParaRPr lang="hr-HR" dirty="0"/>
          </a:p>
          <a:p>
            <a:r>
              <a:rPr lang="hr-HR" dirty="0"/>
              <a:t>javni naručitelj MORA navesti sve kriterije po redoslijedu od najvažnijeg do najmanje važnog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0033"/>
                </a:solidFill>
              </a:rPr>
              <a:t>Osnovne metodološke značajke i tehničke preporuke važne za primjenu kriterijaENP</a:t>
            </a:r>
            <a:endParaRPr lang="en-US" b="1" dirty="0">
              <a:solidFill>
                <a:srgbClr val="9900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98393" name="Picture 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4864"/>
            <a:ext cx="6951188" cy="31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" name="TextBox 97"/>
          <p:cNvSpPr txBox="1"/>
          <p:nvPr/>
        </p:nvSpPr>
        <p:spPr>
          <a:xfrm>
            <a:off x="2555776" y="5517232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Elementi strukture pojma VfM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800" b="1" dirty="0" smtClean="0">
                <a:solidFill>
                  <a:srgbClr val="990033"/>
                </a:solidFill>
              </a:rPr>
              <a:t>VfM - nastavak</a:t>
            </a:r>
            <a:endParaRPr lang="en-US" sz="48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3248000"/>
          </a:xfrm>
        </p:spPr>
        <p:txBody>
          <a:bodyPr/>
          <a:lstStyle/>
          <a:p>
            <a:r>
              <a:rPr lang="en-US" b="1" i="1" dirty="0" err="1" smtClean="0">
                <a:solidFill>
                  <a:srgbClr val="990033"/>
                </a:solidFill>
              </a:rPr>
              <a:t>Ekonomij</a:t>
            </a:r>
            <a:r>
              <a:rPr lang="hr-HR" b="1" i="1" dirty="0" smtClean="0">
                <a:solidFill>
                  <a:srgbClr val="990033"/>
                </a:solidFill>
              </a:rPr>
              <a:t>a  </a:t>
            </a:r>
            <a:r>
              <a:rPr lang="en-US" dirty="0" err="1" smtClean="0"/>
              <a:t>troškovi</a:t>
            </a:r>
            <a:r>
              <a:rPr lang="en-US" dirty="0" smtClean="0"/>
              <a:t> </a:t>
            </a:r>
            <a:r>
              <a:rPr lang="en-US" dirty="0" err="1" smtClean="0"/>
              <a:t>resursa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se </a:t>
            </a:r>
            <a:r>
              <a:rPr lang="en-US" dirty="0" err="1" smtClean="0"/>
              <a:t>koriste</a:t>
            </a:r>
            <a:r>
              <a:rPr lang="en-US" dirty="0" smtClean="0"/>
              <a:t> u </a:t>
            </a:r>
            <a:r>
              <a:rPr lang="en-US" dirty="0" err="1" smtClean="0"/>
              <a:t>pružanju</a:t>
            </a:r>
            <a:r>
              <a:rPr lang="en-US" dirty="0" smtClean="0"/>
              <a:t> </a:t>
            </a:r>
            <a:r>
              <a:rPr lang="en-US" dirty="0" err="1" smtClean="0"/>
              <a:t>usluge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u </a:t>
            </a:r>
            <a:r>
              <a:rPr lang="en-US" dirty="0" err="1" smtClean="0"/>
              <a:t>proizvodnji</a:t>
            </a:r>
            <a:r>
              <a:rPr lang="en-US" dirty="0" smtClean="0"/>
              <a:t> dobra </a:t>
            </a:r>
            <a:r>
              <a:rPr lang="en-US" dirty="0" err="1" smtClean="0"/>
              <a:t>koje</a:t>
            </a:r>
            <a:r>
              <a:rPr lang="en-US" dirty="0" smtClean="0"/>
              <a:t> se </a:t>
            </a:r>
            <a:r>
              <a:rPr lang="en-US" dirty="0" err="1" smtClean="0"/>
              <a:t>nabavlja</a:t>
            </a:r>
            <a:endParaRPr lang="en-US" dirty="0" smtClean="0"/>
          </a:p>
          <a:p>
            <a:r>
              <a:rPr lang="de-DE" b="1" i="1" dirty="0" smtClean="0">
                <a:solidFill>
                  <a:srgbClr val="990033"/>
                </a:solidFill>
              </a:rPr>
              <a:t>Efikasnost</a:t>
            </a:r>
            <a:r>
              <a:rPr lang="de-DE" dirty="0" smtClean="0"/>
              <a:t> mjera produktivnosti – odnosa outputa i inputa</a:t>
            </a:r>
            <a:endParaRPr lang="en-US" dirty="0" smtClean="0"/>
          </a:p>
          <a:p>
            <a:r>
              <a:rPr lang="de-DE" b="1" i="1" dirty="0" smtClean="0">
                <a:solidFill>
                  <a:srgbClr val="990033"/>
                </a:solidFill>
              </a:rPr>
              <a:t>Efektivnost</a:t>
            </a:r>
            <a:r>
              <a:rPr lang="de-DE" b="1" dirty="0" smtClean="0">
                <a:solidFill>
                  <a:srgbClr val="990033"/>
                </a:solidFill>
              </a:rPr>
              <a:t> </a:t>
            </a:r>
            <a:r>
              <a:rPr lang="hr-HR" dirty="0" smtClean="0"/>
              <a:t> </a:t>
            </a:r>
            <a:r>
              <a:rPr lang="de-DE" dirty="0" smtClean="0"/>
              <a:t>je mjera utjecaja koje outputi imaju na sustav. Ti utjecaji mogu biti kvantitativni i kvalitativni (napr. održivost određenog iniciranog društvenog procesa).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5373216"/>
            <a:ext cx="6768752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Razina postizanja VfM mjeri se usklađenošću svih elemenata ovog složenog pojma</a:t>
            </a:r>
            <a:r>
              <a:rPr lang="hr-HR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b="1" dirty="0" smtClean="0">
                <a:solidFill>
                  <a:srgbClr val="990033"/>
                </a:solidFill>
              </a:rPr>
              <a:t>Poveća</a:t>
            </a:r>
            <a:r>
              <a:rPr lang="hr-HR" sz="4000" b="1" dirty="0" smtClean="0">
                <a:solidFill>
                  <a:srgbClr val="990033"/>
                </a:solidFill>
              </a:rPr>
              <a:t>va</a:t>
            </a:r>
            <a:r>
              <a:rPr lang="de-DE" sz="4000" b="1" dirty="0" smtClean="0">
                <a:solidFill>
                  <a:srgbClr val="990033"/>
                </a:solidFill>
              </a:rPr>
              <a:t>nje vrijednosti VfM</a:t>
            </a:r>
            <a:endParaRPr lang="en-US" sz="40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Smanjenjem troškova uz zadržavanje iste razine output,</a:t>
            </a:r>
            <a:endParaRPr lang="en-US" dirty="0" smtClean="0"/>
          </a:p>
          <a:p>
            <a:pPr lvl="0"/>
            <a:r>
              <a:rPr lang="de-DE" dirty="0" smtClean="0"/>
              <a:t>Smanjivanjem inputa za jednaku količinu outputa – obavljanje jednake usluge s manje osoblja, s manjim utroškom energije i sl.</a:t>
            </a:r>
            <a:endParaRPr lang="en-US" dirty="0" smtClean="0"/>
          </a:p>
          <a:p>
            <a:pPr lvl="0"/>
            <a:r>
              <a:rPr lang="de-DE" dirty="0" smtClean="0"/>
              <a:t>Dobivanje većih ili kvalitetnijih outputa s jednakim inputima</a:t>
            </a:r>
            <a:endParaRPr lang="en-US" dirty="0" smtClean="0"/>
          </a:p>
          <a:p>
            <a:pPr lvl="0"/>
            <a:r>
              <a:rPr lang="de-DE" dirty="0" smtClean="0"/>
              <a:t>Proporcionalno veće povećanje output ili njihove kvalitete ukoliko se povećava potrošnja resursa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 smtClean="0">
                <a:solidFill>
                  <a:srgbClr val="990033"/>
                </a:solidFill>
              </a:rPr>
              <a:t>VfM - nastavak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Procjena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mjerenje</a:t>
            </a:r>
            <a:r>
              <a:rPr lang="en-US" dirty="0" smtClean="0"/>
              <a:t> </a:t>
            </a:r>
            <a:r>
              <a:rPr lang="en-US" dirty="0" err="1" smtClean="0"/>
              <a:t>VfM</a:t>
            </a:r>
            <a:r>
              <a:rPr lang="en-US" dirty="0" smtClean="0"/>
              <a:t> je </a:t>
            </a:r>
            <a:r>
              <a:rPr lang="en-US" dirty="0" err="1" smtClean="0"/>
              <a:t>stoga</a:t>
            </a:r>
            <a:r>
              <a:rPr lang="en-US" dirty="0" smtClean="0"/>
              <a:t> </a:t>
            </a:r>
            <a:r>
              <a:rPr lang="en-US" dirty="0" err="1" smtClean="0"/>
              <a:t>složeno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ne </a:t>
            </a:r>
            <a:r>
              <a:rPr lang="en-US" dirty="0" err="1" smtClean="0"/>
              <a:t>može</a:t>
            </a:r>
            <a:r>
              <a:rPr lang="en-US" dirty="0" smtClean="0"/>
              <a:t> se </a:t>
            </a:r>
            <a:r>
              <a:rPr lang="en-US" dirty="0" err="1" smtClean="0"/>
              <a:t>svesti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monetarni</a:t>
            </a:r>
            <a:r>
              <a:rPr lang="en-US" dirty="0" smtClean="0"/>
              <a:t> </a:t>
            </a:r>
            <a:r>
              <a:rPr lang="en-US" dirty="0" err="1" smtClean="0"/>
              <a:t>izraz</a:t>
            </a:r>
            <a:r>
              <a:rPr lang="en-US" dirty="0" smtClean="0"/>
              <a:t>. </a:t>
            </a:r>
            <a:r>
              <a:rPr lang="en-US" dirty="0" err="1" smtClean="0"/>
              <a:t>Procjene</a:t>
            </a:r>
            <a:r>
              <a:rPr lang="en-US" dirty="0" smtClean="0"/>
              <a:t> </a:t>
            </a:r>
            <a:r>
              <a:rPr lang="en-US" dirty="0" err="1" smtClean="0"/>
              <a:t>nekih</a:t>
            </a:r>
            <a:r>
              <a:rPr lang="en-US" dirty="0" smtClean="0"/>
              <a:t> </a:t>
            </a:r>
            <a:r>
              <a:rPr lang="en-US" dirty="0" err="1" smtClean="0"/>
              <a:t>elemenata</a:t>
            </a:r>
            <a:r>
              <a:rPr lang="en-US" dirty="0" smtClean="0"/>
              <a:t> u tom </a:t>
            </a:r>
            <a:r>
              <a:rPr lang="en-US" dirty="0" err="1" smtClean="0"/>
              <a:t>složenom</a:t>
            </a:r>
            <a:r>
              <a:rPr lang="en-US" dirty="0" smtClean="0"/>
              <a:t> </a:t>
            </a:r>
            <a:r>
              <a:rPr lang="en-US" dirty="0" err="1" smtClean="0"/>
              <a:t>pojmu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subjektivne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mnoge</a:t>
            </a:r>
            <a:r>
              <a:rPr lang="en-US" dirty="0" smtClean="0"/>
              <a:t> </a:t>
            </a:r>
            <a:r>
              <a:rPr lang="en-US" dirty="0" err="1" smtClean="0"/>
              <a:t>od</a:t>
            </a:r>
            <a:r>
              <a:rPr lang="en-US" dirty="0" smtClean="0"/>
              <a:t>  </a:t>
            </a:r>
            <a:r>
              <a:rPr lang="en-US" dirty="0" err="1" smtClean="0"/>
              <a:t>njih</a:t>
            </a:r>
            <a:r>
              <a:rPr lang="en-US" dirty="0" smtClean="0"/>
              <a:t> ne </a:t>
            </a:r>
            <a:r>
              <a:rPr lang="en-US" dirty="0" err="1" smtClean="0"/>
              <a:t>postoje</a:t>
            </a:r>
            <a:r>
              <a:rPr lang="en-US" dirty="0" smtClean="0"/>
              <a:t> </a:t>
            </a:r>
            <a:r>
              <a:rPr lang="en-US" dirty="0" err="1" smtClean="0"/>
              <a:t>standardizirane</a:t>
            </a:r>
            <a:r>
              <a:rPr lang="en-US" dirty="0" smtClean="0"/>
              <a:t> </a:t>
            </a:r>
            <a:r>
              <a:rPr lang="en-US" dirty="0" err="1" smtClean="0"/>
              <a:t>mjere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skale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mjerenje</a:t>
            </a:r>
            <a:r>
              <a:rPr lang="en-US" dirty="0" smtClean="0"/>
              <a:t>. </a:t>
            </a:r>
            <a:r>
              <a:rPr lang="en-US" dirty="0" err="1" smtClean="0"/>
              <a:t>Čak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one </a:t>
            </a:r>
            <a:r>
              <a:rPr lang="en-US" dirty="0" err="1" smtClean="0"/>
              <a:t>postoje</a:t>
            </a:r>
            <a:r>
              <a:rPr lang="en-US" dirty="0" smtClean="0"/>
              <a:t> </a:t>
            </a:r>
            <a:r>
              <a:rPr lang="en-US" dirty="0" err="1" smtClean="0"/>
              <a:t>postavlja</a:t>
            </a:r>
            <a:r>
              <a:rPr lang="en-US" dirty="0" smtClean="0"/>
              <a:t> se problem </a:t>
            </a:r>
            <a:r>
              <a:rPr lang="en-US" dirty="0" err="1" smtClean="0"/>
              <a:t>njihove</a:t>
            </a:r>
            <a:r>
              <a:rPr lang="en-US" dirty="0" smtClean="0"/>
              <a:t> </a:t>
            </a:r>
            <a:r>
              <a:rPr lang="en-US" dirty="0" err="1" smtClean="0"/>
              <a:t>integracije</a:t>
            </a:r>
            <a:r>
              <a:rPr lang="en-US" dirty="0" smtClean="0"/>
              <a:t> u </a:t>
            </a:r>
            <a:r>
              <a:rPr lang="en-US" dirty="0" err="1" smtClean="0"/>
              <a:t>jedinstveni</a:t>
            </a:r>
            <a:r>
              <a:rPr lang="en-US" dirty="0" smtClean="0"/>
              <a:t> </a:t>
            </a:r>
            <a:r>
              <a:rPr lang="en-US" dirty="0" err="1" smtClean="0"/>
              <a:t>pokazatelj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bi </a:t>
            </a:r>
            <a:r>
              <a:rPr lang="en-US" dirty="0" err="1" smtClean="0"/>
              <a:t>omogućio</a:t>
            </a:r>
            <a:r>
              <a:rPr lang="en-US" dirty="0" smtClean="0"/>
              <a:t> </a:t>
            </a:r>
            <a:r>
              <a:rPr lang="en-US" dirty="0" err="1" smtClean="0"/>
              <a:t>usporedbu</a:t>
            </a:r>
            <a:r>
              <a:rPr lang="en-US" dirty="0" smtClean="0"/>
              <a:t> </a:t>
            </a:r>
            <a:r>
              <a:rPr lang="en-US" dirty="0" err="1" smtClean="0"/>
              <a:t>različitih</a:t>
            </a:r>
            <a:r>
              <a:rPr lang="en-US" dirty="0" smtClean="0"/>
              <a:t> </a:t>
            </a:r>
            <a:r>
              <a:rPr lang="en-US" dirty="0" err="1" smtClean="0"/>
              <a:t>načina</a:t>
            </a:r>
            <a:r>
              <a:rPr lang="en-US" dirty="0" smtClean="0"/>
              <a:t> </a:t>
            </a:r>
            <a:r>
              <a:rPr lang="en-US" dirty="0" err="1" smtClean="0"/>
              <a:t>postizanja</a:t>
            </a:r>
            <a:r>
              <a:rPr lang="en-US" dirty="0" smtClean="0"/>
              <a:t> </a:t>
            </a:r>
            <a:r>
              <a:rPr lang="en-US" dirty="0" err="1" smtClean="0"/>
              <a:t>ukupne</a:t>
            </a:r>
            <a:r>
              <a:rPr lang="en-US" dirty="0" smtClean="0"/>
              <a:t> </a:t>
            </a:r>
            <a:r>
              <a:rPr lang="en-US" dirty="0" err="1" smtClean="0"/>
              <a:t>vrijednosti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onoga</a:t>
            </a:r>
            <a:r>
              <a:rPr lang="en-US" dirty="0" smtClean="0"/>
              <a:t> </a:t>
            </a:r>
            <a:r>
              <a:rPr lang="en-US" dirty="0" err="1" smtClean="0"/>
              <a:t>tko</a:t>
            </a:r>
            <a:r>
              <a:rPr lang="en-US" dirty="0" smtClean="0"/>
              <a:t> </a:t>
            </a:r>
            <a:r>
              <a:rPr lang="en-US" dirty="0" err="1" smtClean="0"/>
              <a:t>nabavlja</a:t>
            </a:r>
            <a:r>
              <a:rPr lang="en-US" dirty="0" smtClean="0"/>
              <a:t> </a:t>
            </a:r>
            <a:r>
              <a:rPr lang="en-US" dirty="0" err="1" smtClean="0"/>
              <a:t>uslugu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dobro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b="1" dirty="0" smtClean="0">
                <a:solidFill>
                  <a:srgbClr val="990033"/>
                </a:solidFill>
              </a:rPr>
              <a:t>VfM - nastavak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Direktiva 2004/18/EC (postoji i zakonska odredba iz siječnja 2006) za evaluaciju ponuda po principu ENP preporučaju model temeljen na zbrajanju ponderiranih bodova koji se dodijeljuju po svim kriterijima. </a:t>
            </a:r>
          </a:p>
          <a:p>
            <a:r>
              <a:rPr lang="hr-HR" dirty="0" smtClean="0"/>
              <a:t>Od siječnja 2006. EU zakonodavstvo zahtijeva da se težine kriterija također objavljuju uz natječajni materijal.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ENP - kriteriji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r-HR" b="1"/>
              <a:t>Cijena</a:t>
            </a:r>
          </a:p>
          <a:p>
            <a:r>
              <a:rPr lang="nb-NO" b="1"/>
              <a:t>Kvaliteta</a:t>
            </a:r>
            <a:endParaRPr lang="hr-HR" b="1"/>
          </a:p>
          <a:p>
            <a:r>
              <a:rPr lang="en-US" b="1"/>
              <a:t>Funkcionalne karakteristike</a:t>
            </a:r>
            <a:endParaRPr lang="hr-HR" b="1"/>
          </a:p>
          <a:p>
            <a:r>
              <a:rPr lang="pl-PL" b="1"/>
              <a:t>Elementi ugovora i uvjeti isporuke</a:t>
            </a:r>
          </a:p>
          <a:p>
            <a:r>
              <a:rPr lang="hr-HR" b="1"/>
              <a:t>GPP</a:t>
            </a:r>
          </a:p>
          <a:p>
            <a:r>
              <a:rPr lang="pl-PL" b="1"/>
              <a:t>Društveni i etički aspekti</a:t>
            </a:r>
            <a:endParaRPr lang="hr-HR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Cijena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b="1">
                <a:solidFill>
                  <a:srgbClr val="000066"/>
                </a:solidFill>
              </a:rPr>
              <a:t>Ukupna cijena</a:t>
            </a:r>
          </a:p>
          <a:p>
            <a:pPr>
              <a:lnSpc>
                <a:spcPct val="90000"/>
              </a:lnSpc>
            </a:pPr>
            <a:r>
              <a:rPr lang="en-US" sz="1800" b="1">
                <a:solidFill>
                  <a:srgbClr val="000066"/>
                </a:solidFill>
              </a:rPr>
              <a:t>Početna cijena</a:t>
            </a:r>
          </a:p>
          <a:p>
            <a:pPr>
              <a:lnSpc>
                <a:spcPct val="90000"/>
              </a:lnSpc>
            </a:pPr>
            <a:r>
              <a:rPr lang="en-US" sz="1800" b="1">
                <a:solidFill>
                  <a:srgbClr val="000066"/>
                </a:solidFill>
              </a:rPr>
              <a:t>Ekonomska efikasnost, profitabilnost</a:t>
            </a:r>
            <a:endParaRPr lang="hr-HR" sz="1800" b="1">
              <a:solidFill>
                <a:srgbClr val="000066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1800" b="1"/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1800"/>
              <a:t>Najvažniji element u ocjeni ENP ponude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1800"/>
              <a:t>U većini slučajeva u ukupne troškove osim kupovne cijene uključuju se i troškovi životnog ciklusa; tekući troškovi, troškovi implementacije, troškovi održavanja, troškovi obrazovanja, troškovi servisa.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hr-HR" sz="1800"/>
              <a:t>Često se u raspisivanju tendera koriste pojmovi “ekonomska efikasnost” i “profitabilnost” bez preciznih definicija tih pojmova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sz="3600" b="1">
                <a:solidFill>
                  <a:srgbClr val="990033"/>
                </a:solidFill>
              </a:rPr>
              <a:t>Kvaliteta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nb-NO" sz="1600" b="1">
                <a:solidFill>
                  <a:srgbClr val="000066"/>
                </a:solidFill>
              </a:rPr>
              <a:t>Tehničke karakteristike</a:t>
            </a:r>
          </a:p>
          <a:p>
            <a:pPr>
              <a:lnSpc>
                <a:spcPct val="80000"/>
              </a:lnSpc>
            </a:pPr>
            <a:r>
              <a:rPr lang="nb-NO" sz="1600" b="1">
                <a:solidFill>
                  <a:srgbClr val="000066"/>
                </a:solidFill>
              </a:rPr>
              <a:t>Usluge i rezervni djelovi</a:t>
            </a:r>
            <a:endParaRPr lang="en-US" sz="1600" b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600" b="1">
                <a:solidFill>
                  <a:srgbClr val="000066"/>
                </a:solidFill>
              </a:rPr>
              <a:t>Tehnička potpora i usluge nakon prodaje (after sale services)</a:t>
            </a:r>
          </a:p>
          <a:p>
            <a:pPr>
              <a:lnSpc>
                <a:spcPct val="80000"/>
              </a:lnSpc>
            </a:pPr>
            <a:r>
              <a:rPr lang="en-US" sz="1600" b="1">
                <a:solidFill>
                  <a:srgbClr val="000066"/>
                </a:solidFill>
              </a:rPr>
              <a:t>Garancije</a:t>
            </a:r>
            <a:endParaRPr lang="hr-HR" sz="1600" b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600" b="1"/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Istraživanje (SDF); 98% poziva na natječaj po kriteriju ENP sadržavali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su elemente kriterija kvalitete. Elementi kvalitete objašnjeni su detaljno i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u većini slučajeva podrazumijevali su;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 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a) </a:t>
            </a:r>
            <a:r>
              <a:rPr lang="hr-HR" sz="1600" b="1">
                <a:solidFill>
                  <a:srgbClr val="CC0000"/>
                </a:solidFill>
              </a:rPr>
              <a:t>Tehnička svojstva</a:t>
            </a:r>
            <a:r>
              <a:rPr lang="hr-HR" sz="1600"/>
              <a:t>; ergonomiju, trajnost, tehničku potporu, servis, rezervne djelove,...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hr-HR" sz="1600"/>
              <a:t>b) </a:t>
            </a:r>
            <a:r>
              <a:rPr lang="hr-HR" sz="1600" b="1">
                <a:solidFill>
                  <a:srgbClr val="CC0000"/>
                </a:solidFill>
              </a:rPr>
              <a:t>Funkcionalna svojstva</a:t>
            </a:r>
            <a:r>
              <a:rPr lang="hr-HR" sz="1600"/>
              <a:t>; kompetencije dobavljača, reference, jamstva, upravljanje kvalitetom, koncept proizvoda ili usluge, kompatibilnost proizvoda ili usluge s postojećim sustavom  </a:t>
            </a:r>
          </a:p>
          <a:p>
            <a:pPr algn="just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hr-HR" sz="1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176"/>
          </a:xfrm>
        </p:spPr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Javna nabava – 16,3% EU GDP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23864"/>
          </a:xfrm>
        </p:spPr>
        <p:txBody>
          <a:bodyPr/>
          <a:lstStyle/>
          <a:p>
            <a:r>
              <a:rPr lang="hr-HR" dirty="0">
                <a:solidFill>
                  <a:srgbClr val="000066"/>
                </a:solidFill>
              </a:rPr>
              <a:t>Ugovori o radovima</a:t>
            </a:r>
            <a:r>
              <a:rPr lang="hr-HR" dirty="0"/>
              <a:t> </a:t>
            </a:r>
            <a:r>
              <a:rPr lang="hr-HR" sz="2000" dirty="0"/>
              <a:t>(zgrade, niskogradnja, ...)</a:t>
            </a:r>
            <a:endParaRPr lang="en-US" sz="2000" dirty="0"/>
          </a:p>
          <a:p>
            <a:r>
              <a:rPr lang="hr-HR" dirty="0">
                <a:solidFill>
                  <a:srgbClr val="000066"/>
                </a:solidFill>
              </a:rPr>
              <a:t>Snabdijevanje</a:t>
            </a:r>
            <a:r>
              <a:rPr lang="hr-HR" dirty="0"/>
              <a:t> – </a:t>
            </a:r>
            <a:r>
              <a:rPr lang="hr-HR" dirty="0">
                <a:solidFill>
                  <a:srgbClr val="000066"/>
                </a:solidFill>
              </a:rPr>
              <a:t>opremanje</a:t>
            </a:r>
            <a:r>
              <a:rPr lang="hr-HR" dirty="0"/>
              <a:t> </a:t>
            </a:r>
            <a:r>
              <a:rPr lang="hr-HR" sz="2000" dirty="0"/>
              <a:t>(namještaj, oprema, materijali...)</a:t>
            </a:r>
            <a:endParaRPr lang="en-US" sz="2000" dirty="0"/>
          </a:p>
          <a:p>
            <a:r>
              <a:rPr lang="hr-HR" dirty="0">
                <a:solidFill>
                  <a:srgbClr val="000066"/>
                </a:solidFill>
              </a:rPr>
              <a:t>Usluge</a:t>
            </a:r>
            <a:r>
              <a:rPr lang="en-US" dirty="0"/>
              <a:t> </a:t>
            </a:r>
            <a:endParaRPr lang="hr-HR" dirty="0" smtClean="0"/>
          </a:p>
          <a:p>
            <a:endParaRPr lang="hr-HR" dirty="0" smtClean="0"/>
          </a:p>
          <a:p>
            <a:pPr algn="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71600" y="458112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rgbClr val="FF0000"/>
                </a:solidFill>
              </a:rPr>
              <a:t>privatni sektor </a:t>
            </a:r>
            <a:r>
              <a:rPr lang="hr-HR" dirty="0" smtClean="0"/>
              <a:t>- 18% ugovora temeljem otvorenog postupka nabave (Kalifornija 1995-2000)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990033"/>
                </a:solidFill>
              </a:rPr>
              <a:t>Funkcionalne karakteristike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Koncept proizvoda ili usluge</a:t>
            </a:r>
          </a:p>
          <a:p>
            <a:pPr>
              <a:lnSpc>
                <a:spcPct val="80000"/>
              </a:lnSpc>
            </a:pPr>
            <a:r>
              <a:rPr lang="en-US" sz="2000"/>
              <a:t>Kompatibilnost s postojećim (prijašnjim) sustavom i proizvodima (uslugama)</a:t>
            </a:r>
          </a:p>
          <a:p>
            <a:pPr>
              <a:lnSpc>
                <a:spcPct val="80000"/>
              </a:lnSpc>
            </a:pPr>
            <a:r>
              <a:rPr lang="en-US" sz="2000"/>
              <a:t>Pogodnost korištenja</a:t>
            </a:r>
          </a:p>
          <a:p>
            <a:pPr>
              <a:lnSpc>
                <a:spcPct val="80000"/>
              </a:lnSpc>
            </a:pPr>
            <a:r>
              <a:rPr lang="en-US" sz="2000"/>
              <a:t>Lakoća korištenja</a:t>
            </a:r>
          </a:p>
          <a:p>
            <a:pPr>
              <a:lnSpc>
                <a:spcPct val="80000"/>
              </a:lnSpc>
            </a:pPr>
            <a:r>
              <a:rPr lang="en-US" sz="2000"/>
              <a:t>Upravljanje kvalitetom /sustav kvalitete</a:t>
            </a:r>
            <a:endParaRPr lang="pl-PL" sz="2000"/>
          </a:p>
          <a:p>
            <a:pPr>
              <a:lnSpc>
                <a:spcPct val="80000"/>
              </a:lnSpc>
            </a:pPr>
            <a:r>
              <a:rPr lang="pl-PL" sz="2000"/>
              <a:t>Kompetencije i reference dobavljača</a:t>
            </a:r>
          </a:p>
          <a:p>
            <a:pPr>
              <a:lnSpc>
                <a:spcPct val="80000"/>
              </a:lnSpc>
            </a:pPr>
            <a:r>
              <a:rPr lang="pl-PL" sz="2000"/>
              <a:t>Funkcionalnost konačnog proizvoda ili usluge</a:t>
            </a:r>
          </a:p>
          <a:p>
            <a:pPr>
              <a:lnSpc>
                <a:spcPct val="80000"/>
              </a:lnSpc>
            </a:pPr>
            <a:r>
              <a:rPr lang="pl-PL" sz="2000"/>
              <a:t>Kapacitet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>
                <a:solidFill>
                  <a:srgbClr val="990033"/>
                </a:solidFill>
              </a:rPr>
              <a:t>Elementi ugovora i uvjeti isporuke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b="1">
                <a:solidFill>
                  <a:srgbClr val="000066"/>
                </a:solidFill>
              </a:rPr>
              <a:t>Vrijeme isporuke</a:t>
            </a:r>
          </a:p>
          <a:p>
            <a:pPr>
              <a:lnSpc>
                <a:spcPct val="90000"/>
              </a:lnSpc>
            </a:pPr>
            <a:r>
              <a:rPr lang="pl-PL" b="1">
                <a:solidFill>
                  <a:srgbClr val="000066"/>
                </a:solidFill>
              </a:rPr>
              <a:t>Raspoloživost isporuke</a:t>
            </a:r>
          </a:p>
          <a:p>
            <a:pPr>
              <a:lnSpc>
                <a:spcPct val="90000"/>
              </a:lnSpc>
            </a:pPr>
            <a:r>
              <a:rPr lang="pl-PL" b="1">
                <a:solidFill>
                  <a:srgbClr val="000066"/>
                </a:solidFill>
              </a:rPr>
              <a:t>Uvjeti plaćanja</a:t>
            </a:r>
          </a:p>
          <a:p>
            <a:pPr>
              <a:lnSpc>
                <a:spcPct val="90000"/>
              </a:lnSpc>
            </a:pPr>
            <a:r>
              <a:rPr lang="pl-PL" b="1">
                <a:solidFill>
                  <a:srgbClr val="000066"/>
                </a:solidFill>
              </a:rPr>
              <a:t>Uvjeti isporuke</a:t>
            </a:r>
            <a:r>
              <a:rPr lang="en-US"/>
              <a:t> </a:t>
            </a:r>
            <a:endParaRPr lang="hr-HR"/>
          </a:p>
          <a:p>
            <a:pPr>
              <a:lnSpc>
                <a:spcPct val="90000"/>
              </a:lnSpc>
              <a:buFontTx/>
              <a:buNone/>
            </a:pPr>
            <a:endParaRPr lang="pl-PL"/>
          </a:p>
          <a:p>
            <a:pPr>
              <a:lnSpc>
                <a:spcPct val="90000"/>
              </a:lnSpc>
              <a:buFontTx/>
              <a:buNone/>
            </a:pPr>
            <a:r>
              <a:rPr lang="pl-PL"/>
              <a:t>Istraživanje (SDF) u preko 52% natječaja po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l-PL"/>
              <a:t>principu ENP uključeni su ovi kriteriji, 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l-PL"/>
              <a:t>navedenim prioritetima.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>
                <a:solidFill>
                  <a:srgbClr val="990033"/>
                </a:solidFill>
              </a:rPr>
              <a:t>Aspekt zaštite okoliša</a:t>
            </a:r>
            <a:r>
              <a:rPr lang="hr-HR" sz="3600">
                <a:solidFill>
                  <a:srgbClr val="990033"/>
                </a:solidFill>
              </a:rPr>
              <a:t> (GPP)</a:t>
            </a:r>
            <a:endParaRPr lang="en-US" sz="3600">
              <a:solidFill>
                <a:srgbClr val="990033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hr-HR" sz="1400" b="1">
                <a:solidFill>
                  <a:srgbClr val="CC0066"/>
                </a:solidFill>
              </a:rPr>
              <a:t>GPP</a:t>
            </a:r>
            <a:r>
              <a:rPr lang="hr-HR" sz="1400" b="1">
                <a:solidFill>
                  <a:srgbClr val="000066"/>
                </a:solidFill>
              </a:rPr>
              <a:t> - G</a:t>
            </a:r>
            <a:r>
              <a:rPr lang="en-US" sz="1400" b="1">
                <a:solidFill>
                  <a:srgbClr val="000066"/>
                </a:solidFill>
              </a:rPr>
              <a:t>reen </a:t>
            </a:r>
            <a:r>
              <a:rPr lang="hr-HR" sz="1400" b="1">
                <a:solidFill>
                  <a:srgbClr val="000066"/>
                </a:solidFill>
              </a:rPr>
              <a:t>P</a:t>
            </a:r>
            <a:r>
              <a:rPr lang="en-US" sz="1400" b="1">
                <a:solidFill>
                  <a:srgbClr val="000066"/>
                </a:solidFill>
              </a:rPr>
              <a:t>ublic </a:t>
            </a:r>
            <a:r>
              <a:rPr lang="hr-HR" sz="1400" b="1">
                <a:solidFill>
                  <a:srgbClr val="000066"/>
                </a:solidFill>
              </a:rPr>
              <a:t>P</a:t>
            </a:r>
            <a:r>
              <a:rPr lang="en-US" sz="1400" b="1">
                <a:solidFill>
                  <a:srgbClr val="000066"/>
                </a:solidFill>
              </a:rPr>
              <a:t>rocurement</a:t>
            </a:r>
            <a:endParaRPr lang="hr-HR" sz="1400" b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hr-HR" b="1">
                <a:solidFill>
                  <a:srgbClr val="000066"/>
                </a:solidFill>
              </a:rPr>
              <a:t>Pojmovi koji se koriste</a:t>
            </a:r>
            <a:r>
              <a:rPr lang="hr-HR" b="1"/>
              <a:t>:</a:t>
            </a:r>
          </a:p>
          <a:p>
            <a:pPr>
              <a:lnSpc>
                <a:spcPct val="80000"/>
              </a:lnSpc>
            </a:pPr>
            <a:r>
              <a:rPr lang="hr-HR" sz="1800" b="1">
                <a:solidFill>
                  <a:srgbClr val="000066"/>
                </a:solidFill>
              </a:rPr>
              <a:t>Nabava orjentirana na okoliš</a:t>
            </a:r>
            <a:r>
              <a:rPr lang="hr-HR" sz="1800"/>
              <a:t> (</a:t>
            </a:r>
            <a:r>
              <a:rPr lang="en-US" sz="1800"/>
              <a:t>environment-oriented procurement</a:t>
            </a:r>
            <a:r>
              <a:rPr lang="hr-HR" sz="1800"/>
              <a:t>)</a:t>
            </a:r>
          </a:p>
          <a:p>
            <a:pPr>
              <a:lnSpc>
                <a:spcPct val="80000"/>
              </a:lnSpc>
            </a:pPr>
            <a:r>
              <a:rPr lang="hr-HR" sz="1800" b="1">
                <a:solidFill>
                  <a:srgbClr val="000066"/>
                </a:solidFill>
              </a:rPr>
              <a:t>Održiva nabava</a:t>
            </a:r>
            <a:r>
              <a:rPr lang="en-US" sz="1800"/>
              <a:t> </a:t>
            </a:r>
            <a:r>
              <a:rPr lang="hr-HR" sz="1800"/>
              <a:t>(</a:t>
            </a:r>
            <a:r>
              <a:rPr lang="en-US" sz="1800"/>
              <a:t>sustainable procurement</a:t>
            </a:r>
            <a:r>
              <a:rPr lang="hr-HR" sz="1800"/>
              <a:t>)</a:t>
            </a:r>
            <a:r>
              <a:rPr lang="en-US" sz="1800"/>
              <a:t>, </a:t>
            </a:r>
            <a:endParaRPr lang="hr-HR" sz="1800"/>
          </a:p>
          <a:p>
            <a:pPr>
              <a:lnSpc>
                <a:spcPct val="80000"/>
              </a:lnSpc>
            </a:pPr>
            <a:r>
              <a:rPr lang="hr-HR" sz="1800" b="1">
                <a:solidFill>
                  <a:srgbClr val="000066"/>
                </a:solidFill>
              </a:rPr>
              <a:t>Eko – nabava</a:t>
            </a:r>
            <a:r>
              <a:rPr lang="hr-HR" sz="1800"/>
              <a:t> (</a:t>
            </a:r>
            <a:r>
              <a:rPr lang="en-US" sz="1800"/>
              <a:t>eco-procurement</a:t>
            </a:r>
            <a:r>
              <a:rPr lang="hr-HR" sz="1800"/>
              <a:t>)</a:t>
            </a:r>
            <a:r>
              <a:rPr lang="en-US" sz="1800"/>
              <a:t> </a:t>
            </a:r>
            <a:endParaRPr lang="hr-HR" sz="1800"/>
          </a:p>
          <a:p>
            <a:pPr>
              <a:lnSpc>
                <a:spcPct val="80000"/>
              </a:lnSpc>
            </a:pPr>
            <a:r>
              <a:rPr lang="hr-HR" sz="1800" b="1">
                <a:solidFill>
                  <a:srgbClr val="000066"/>
                </a:solidFill>
              </a:rPr>
              <a:t>USA - </a:t>
            </a:r>
            <a:r>
              <a:rPr lang="en-US" sz="1800" b="1">
                <a:solidFill>
                  <a:srgbClr val="000066"/>
                </a:solidFill>
              </a:rPr>
              <a:t>environmentally preferable purchasing</a:t>
            </a:r>
            <a:r>
              <a:rPr lang="hr-HR" sz="1800" b="1">
                <a:solidFill>
                  <a:srgbClr val="000066"/>
                </a:solidFill>
              </a:rPr>
              <a:t>,</a:t>
            </a:r>
            <a:r>
              <a:rPr lang="en-US" sz="1800" b="1">
                <a:solidFill>
                  <a:srgbClr val="000066"/>
                </a:solidFill>
              </a:rPr>
              <a:t> environmentally responsible public procurement</a:t>
            </a:r>
            <a:endParaRPr lang="hr-HR" sz="1800" b="1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hr-HR" sz="1400"/>
          </a:p>
          <a:p>
            <a:pPr>
              <a:lnSpc>
                <a:spcPct val="80000"/>
              </a:lnSpc>
              <a:buFontTx/>
              <a:buNone/>
            </a:pPr>
            <a:r>
              <a:rPr lang="hr-HR" sz="1800"/>
              <a:t>Ovi pojmovi odnose se na izbor onih proizvoda i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r-HR" sz="1800"/>
              <a:t>usluga čiji negativan utjecaj na okoliš i ljudsko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r-HR" sz="1800"/>
              <a:t>zdravlje je manji.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>
                <a:solidFill>
                  <a:srgbClr val="990033"/>
                </a:solidFill>
              </a:rPr>
              <a:t>Aspekt zaštite okoliša</a:t>
            </a:r>
            <a:r>
              <a:rPr lang="hr-HR" sz="3600">
                <a:solidFill>
                  <a:srgbClr val="990033"/>
                </a:solidFill>
              </a:rPr>
              <a:t> (GPP)</a:t>
            </a:r>
            <a:endParaRPr lang="en-US" sz="3600">
              <a:solidFill>
                <a:srgbClr val="990033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pl-PL" sz="1800"/>
              <a:t>Politika okoliša (Env. policy)</a:t>
            </a:r>
          </a:p>
          <a:p>
            <a:pPr>
              <a:lnSpc>
                <a:spcPct val="90000"/>
              </a:lnSpc>
            </a:pPr>
            <a:r>
              <a:rPr lang="pl-PL" sz="1800"/>
              <a:t>Sustav upravljanja okolišem</a:t>
            </a:r>
          </a:p>
          <a:p>
            <a:pPr>
              <a:lnSpc>
                <a:spcPct val="90000"/>
              </a:lnSpc>
            </a:pPr>
            <a:r>
              <a:rPr lang="pl-PL" sz="1800"/>
              <a:t>Utjecaj na okoliš</a:t>
            </a:r>
          </a:p>
          <a:p>
            <a:pPr>
              <a:lnSpc>
                <a:spcPct val="90000"/>
              </a:lnSpc>
            </a:pPr>
            <a:r>
              <a:rPr lang="pl-PL" sz="1800"/>
              <a:t>EU eco-oznaka i druge eco-oznake (eco-label)</a:t>
            </a:r>
          </a:p>
          <a:p>
            <a:pPr>
              <a:lnSpc>
                <a:spcPct val="90000"/>
              </a:lnSpc>
            </a:pPr>
            <a:r>
              <a:rPr lang="pl-PL" sz="1800"/>
              <a:t>Kemijski sadržaj</a:t>
            </a:r>
          </a:p>
          <a:p>
            <a:pPr>
              <a:lnSpc>
                <a:spcPct val="90000"/>
              </a:lnSpc>
            </a:pPr>
            <a:r>
              <a:rPr lang="pl-PL" sz="1800"/>
              <a:t>Recikliranje ili servis za ponovnu upotrebu</a:t>
            </a:r>
          </a:p>
          <a:p>
            <a:pPr>
              <a:lnSpc>
                <a:spcPct val="90000"/>
              </a:lnSpc>
            </a:pPr>
            <a:r>
              <a:rPr lang="pl-PL" sz="1800"/>
              <a:t>Ambalaža</a:t>
            </a:r>
          </a:p>
          <a:p>
            <a:pPr>
              <a:lnSpc>
                <a:spcPct val="90000"/>
              </a:lnSpc>
            </a:pPr>
            <a:r>
              <a:rPr lang="pl-PL" sz="1800"/>
              <a:t>Buka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l-PL" sz="1800" b="1">
                <a:solidFill>
                  <a:srgbClr val="000066"/>
                </a:solidFill>
              </a:rPr>
              <a:t>Istraživanje (SDF);</a:t>
            </a:r>
            <a:r>
              <a:rPr lang="pl-PL" sz="1800">
                <a:solidFill>
                  <a:srgbClr val="000066"/>
                </a:solidFill>
              </a:rPr>
              <a:t> „zeleni kriteriji” uključeni u 28%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pl-PL" sz="1800">
                <a:solidFill>
                  <a:srgbClr val="000066"/>
                </a:solidFill>
              </a:rPr>
              <a:t>ENP natječaja </a:t>
            </a:r>
            <a:endParaRPr lang="en-US" sz="1800">
              <a:solidFill>
                <a:srgbClr val="00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>
                <a:solidFill>
                  <a:srgbClr val="990033"/>
                </a:solidFill>
              </a:rPr>
              <a:t>Društveni i etički aspekti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l-PL">
                <a:solidFill>
                  <a:srgbClr val="000066"/>
                </a:solidFill>
              </a:rPr>
              <a:t>Sigurnost korisnika</a:t>
            </a:r>
          </a:p>
          <a:p>
            <a:r>
              <a:rPr lang="pl-PL">
                <a:solidFill>
                  <a:srgbClr val="000066"/>
                </a:solidFill>
              </a:rPr>
              <a:t>Radno okruženje</a:t>
            </a:r>
          </a:p>
          <a:p>
            <a:r>
              <a:rPr lang="pl-PL">
                <a:solidFill>
                  <a:srgbClr val="000066"/>
                </a:solidFill>
              </a:rPr>
              <a:t>Kreiranje novih radnih mjesta</a:t>
            </a:r>
          </a:p>
          <a:p>
            <a:r>
              <a:rPr lang="pl-PL">
                <a:solidFill>
                  <a:srgbClr val="000066"/>
                </a:solidFill>
              </a:rPr>
              <a:t>Podaci o osoblju (broj zaposlenih, dani bolovanja)</a:t>
            </a:r>
          </a:p>
          <a:p>
            <a:pPr>
              <a:buFontTx/>
              <a:buNone/>
            </a:pPr>
            <a:endParaRPr lang="pl-PL" sz="1600">
              <a:solidFill>
                <a:srgbClr val="000066"/>
              </a:solidFill>
            </a:endParaRPr>
          </a:p>
          <a:p>
            <a:pPr>
              <a:buFontTx/>
              <a:buNone/>
            </a:pPr>
            <a:r>
              <a:rPr lang="pl-PL"/>
              <a:t>Istraživanje (SDF); ovi kriteriji uključeni su u</a:t>
            </a:r>
          </a:p>
          <a:p>
            <a:pPr>
              <a:buFontTx/>
              <a:buNone/>
            </a:pPr>
            <a:r>
              <a:rPr lang="pl-PL"/>
              <a:t>15% ENP natječaja.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Prepreke za primjenu u RH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r-HR" b="1">
                <a:solidFill>
                  <a:srgbClr val="CC0066"/>
                </a:solidFill>
              </a:rPr>
              <a:t>Nema opravdanog razloga da se ENP ne</a:t>
            </a:r>
          </a:p>
          <a:p>
            <a:pPr>
              <a:buFontTx/>
              <a:buNone/>
            </a:pPr>
            <a:r>
              <a:rPr lang="hr-HR" b="1">
                <a:solidFill>
                  <a:srgbClr val="CC0066"/>
                </a:solidFill>
              </a:rPr>
              <a:t>koristi u RH!</a:t>
            </a:r>
          </a:p>
          <a:p>
            <a:r>
              <a:rPr lang="hr-HR"/>
              <a:t>Postoji dobra praksa, moguć transfer</a:t>
            </a:r>
          </a:p>
          <a:p>
            <a:r>
              <a:rPr lang="hr-HR"/>
              <a:t>Postoji znanje</a:t>
            </a:r>
          </a:p>
          <a:p>
            <a:r>
              <a:rPr lang="hr-HR"/>
              <a:t>Nije teško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Kriteriji odabira najpovoljnije ponude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14600"/>
          </a:xfrm>
        </p:spPr>
        <p:txBody>
          <a:bodyPr/>
          <a:lstStyle/>
          <a:p>
            <a:r>
              <a:rPr lang="hr-HR" sz="1800"/>
              <a:t>Financijska opravdanost</a:t>
            </a:r>
          </a:p>
          <a:p>
            <a:r>
              <a:rPr lang="hr-HR" sz="1800"/>
              <a:t>Ekonomska opravdanost</a:t>
            </a:r>
          </a:p>
          <a:p>
            <a:r>
              <a:rPr lang="hr-HR" sz="1800"/>
              <a:t>Ekonomski najpovoljnija ponuda ( “ Best Value for money”)</a:t>
            </a:r>
          </a:p>
          <a:p>
            <a:pPr>
              <a:buFontTx/>
              <a:buNone/>
            </a:pPr>
            <a:endParaRPr lang="hr-HR" sz="900"/>
          </a:p>
          <a:p>
            <a:pPr>
              <a:buFontTx/>
              <a:buNone/>
            </a:pPr>
            <a:r>
              <a:rPr lang="hr-HR" b="1">
                <a:solidFill>
                  <a:srgbClr val="990033"/>
                </a:solidFill>
              </a:rPr>
              <a:t>Best value for money</a:t>
            </a:r>
            <a:r>
              <a:rPr lang="hr-HR"/>
              <a:t> – tri dimenzije</a:t>
            </a:r>
          </a:p>
          <a:p>
            <a:pPr>
              <a:buFontTx/>
              <a:buNone/>
            </a:pPr>
            <a:endParaRPr lang="en-US"/>
          </a:p>
        </p:txBody>
      </p:sp>
      <p:grpSp>
        <p:nvGrpSpPr>
          <p:cNvPr id="33799" name="Group 7"/>
          <p:cNvGrpSpPr>
            <a:grpSpLocks/>
          </p:cNvGrpSpPr>
          <p:nvPr/>
        </p:nvGrpSpPr>
        <p:grpSpPr bwMode="auto">
          <a:xfrm>
            <a:off x="971550" y="4221163"/>
            <a:ext cx="6265863" cy="1657350"/>
            <a:chOff x="1020" y="2886"/>
            <a:chExt cx="3947" cy="1044"/>
          </a:xfrm>
        </p:grpSpPr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1020" y="2886"/>
              <a:ext cx="1270" cy="10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buFontTx/>
                <a:buChar char="•"/>
              </a:pPr>
              <a:r>
                <a:rPr lang="hr-HR" sz="3200">
                  <a:latin typeface="Arial" charset="0"/>
                </a:rPr>
                <a:t> </a:t>
              </a:r>
              <a:r>
                <a:rPr lang="hr-HR" sz="3200" b="1">
                  <a:solidFill>
                    <a:srgbClr val="990033"/>
                  </a:solidFill>
                  <a:latin typeface="Arial" charset="0"/>
                </a:rPr>
                <a:t>cijena</a:t>
              </a:r>
            </a:p>
            <a:p>
              <a:pPr eaLnBrk="1" hangingPunct="1">
                <a:buFontTx/>
                <a:buChar char="•"/>
              </a:pPr>
              <a:r>
                <a:rPr lang="hr-HR" sz="3200" b="1">
                  <a:solidFill>
                    <a:srgbClr val="990033"/>
                  </a:solidFill>
                  <a:latin typeface="Arial" charset="0"/>
                </a:rPr>
                <a:t> kvaliteta</a:t>
              </a:r>
            </a:p>
            <a:p>
              <a:pPr eaLnBrk="1" hangingPunct="1">
                <a:buFontTx/>
                <a:buChar char="•"/>
              </a:pPr>
              <a:r>
                <a:rPr lang="hr-HR" sz="3200" b="1">
                  <a:solidFill>
                    <a:srgbClr val="990033"/>
                  </a:solidFill>
                  <a:latin typeface="Arial" charset="0"/>
                </a:rPr>
                <a:t> vrijeme</a:t>
              </a:r>
              <a:endParaRPr lang="en-US" sz="3200" b="1">
                <a:solidFill>
                  <a:srgbClr val="990033"/>
                </a:solidFill>
                <a:latin typeface="Arial" charset="0"/>
              </a:endParaRPr>
            </a:p>
          </p:txBody>
        </p:sp>
        <p:sp>
          <p:nvSpPr>
            <p:cNvPr id="33797" name="AutoShape 5"/>
            <p:cNvSpPr>
              <a:spLocks noChangeArrowheads="1"/>
            </p:cNvSpPr>
            <p:nvPr/>
          </p:nvSpPr>
          <p:spPr bwMode="auto">
            <a:xfrm>
              <a:off x="2517" y="3249"/>
              <a:ext cx="499" cy="318"/>
            </a:xfrm>
            <a:prstGeom prst="rightArrow">
              <a:avLst>
                <a:gd name="adj1" fmla="val 50000"/>
                <a:gd name="adj2" fmla="val 3923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3379" y="2931"/>
              <a:ext cx="1588" cy="907"/>
            </a:xfrm>
            <a:prstGeom prst="rect">
              <a:avLst/>
            </a:prstGeom>
            <a:solidFill>
              <a:srgbClr val="FF3399"/>
            </a:solidFill>
            <a:ln w="9525">
              <a:solidFill>
                <a:srgbClr val="CC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hr-HR" sz="2800" b="1">
                  <a:solidFill>
                    <a:srgbClr val="333399"/>
                  </a:solidFill>
                  <a:latin typeface="Arial" charset="0"/>
                </a:rPr>
                <a:t>Višekriterijsko </a:t>
              </a:r>
            </a:p>
            <a:p>
              <a:pPr algn="ctr" eaLnBrk="1" hangingPunct="1"/>
              <a:r>
                <a:rPr lang="hr-HR" sz="2800" b="1">
                  <a:solidFill>
                    <a:srgbClr val="333399"/>
                  </a:solidFill>
                  <a:latin typeface="Arial" charset="0"/>
                </a:rPr>
                <a:t>modeliranje</a:t>
              </a:r>
              <a:endParaRPr lang="en-US" sz="2800" b="1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ENP – višekriterijski problem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468313" y="1628775"/>
            <a:ext cx="77755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hr-HR" sz="2800" b="1">
                <a:latin typeface="Arial" charset="0"/>
              </a:rPr>
              <a:t>Višekriterijski problem:</a:t>
            </a:r>
          </a:p>
          <a:p>
            <a:pPr eaLnBrk="1" hangingPunct="1"/>
            <a:endParaRPr lang="hr-HR" sz="1000" b="1">
              <a:latin typeface="Arial" charset="0"/>
            </a:endParaRP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model (struktura kriterija)</a:t>
            </a: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težine kriterija</a:t>
            </a:r>
          </a:p>
          <a:p>
            <a:pPr eaLnBrk="1" hangingPunct="1"/>
            <a:endParaRPr lang="hr-HR" sz="1800">
              <a:latin typeface="Arial" charset="0"/>
            </a:endParaRPr>
          </a:p>
          <a:p>
            <a:pPr eaLnBrk="1" hangingPunct="1"/>
            <a:r>
              <a:rPr lang="hr-HR" sz="2800" b="1">
                <a:latin typeface="Arial" charset="0"/>
              </a:rPr>
              <a:t>Potreba za teorijom i metodama !!!</a:t>
            </a:r>
          </a:p>
          <a:p>
            <a:pPr eaLnBrk="1" hangingPunct="1"/>
            <a:endParaRPr lang="hr-HR" sz="1000">
              <a:latin typeface="Arial" charset="0"/>
            </a:endParaRP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povezivanje ciljeva i alternativa – razvoj kriterija</a:t>
            </a: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rješavanje konflikta među kriterijima</a:t>
            </a: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određivanje težina kriterija</a:t>
            </a:r>
          </a:p>
          <a:p>
            <a:pPr eaLnBrk="1" hangingPunct="1">
              <a:buFontTx/>
              <a:buChar char="•"/>
            </a:pPr>
            <a:r>
              <a:rPr lang="hr-HR" sz="1800">
                <a:latin typeface="Arial" charset="0"/>
              </a:rPr>
              <a:t> analiza osjetljivosti</a:t>
            </a:r>
          </a:p>
          <a:p>
            <a:pPr eaLnBrk="1" hangingPunct="1"/>
            <a:endParaRPr lang="hr-HR" sz="1800">
              <a:latin typeface="Arial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547813" y="5157788"/>
            <a:ext cx="6205537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hr-HR">
                <a:latin typeface="Arial" charset="0"/>
              </a:rPr>
              <a:t>Za rješenje problema </a:t>
            </a:r>
            <a:r>
              <a:rPr lang="hr-HR" b="1">
                <a:latin typeface="Arial" charset="0"/>
              </a:rPr>
              <a:t>ENP</a:t>
            </a:r>
            <a:r>
              <a:rPr lang="hr-HR">
                <a:latin typeface="Arial" charset="0"/>
              </a:rPr>
              <a:t> dovoljno dobra </a:t>
            </a:r>
          </a:p>
          <a:p>
            <a:pPr eaLnBrk="1" hangingPunct="1"/>
            <a:r>
              <a:rPr lang="hr-HR">
                <a:latin typeface="Arial" charset="0"/>
              </a:rPr>
              <a:t>teorija je </a:t>
            </a:r>
            <a:r>
              <a:rPr lang="hr-HR" b="1">
                <a:solidFill>
                  <a:srgbClr val="990033"/>
                </a:solidFill>
                <a:latin typeface="Arial" charset="0"/>
              </a:rPr>
              <a:t>TEORIJA VRIJEDNOSTI</a:t>
            </a:r>
            <a:r>
              <a:rPr lang="hr-HR">
                <a:latin typeface="Arial" charset="0"/>
              </a:rPr>
              <a:t> !</a:t>
            </a:r>
            <a:endParaRPr lang="en-US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Izgradnja modela za ENP</a:t>
            </a:r>
            <a:endParaRPr lang="en-US" sz="3600" b="1">
              <a:solidFill>
                <a:srgbClr val="990033"/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4025" y="1773238"/>
            <a:ext cx="41148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116013" y="227647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hr-HR" sz="1800" b="1">
                <a:solidFill>
                  <a:srgbClr val="990033"/>
                </a:solidFill>
                <a:latin typeface="Arial" charset="0"/>
              </a:rPr>
              <a:t>Strukturiranje</a:t>
            </a:r>
            <a:endParaRPr lang="en-US" sz="1800" b="1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116013" y="450850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hr-HR" sz="1800" b="1">
                <a:solidFill>
                  <a:srgbClr val="990033"/>
                </a:solidFill>
                <a:latin typeface="Arial" charset="0"/>
              </a:rPr>
              <a:t>Vrednovanje</a:t>
            </a:r>
            <a:endParaRPr lang="en-US" sz="1800" b="1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116013" y="5589588"/>
            <a:ext cx="1871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hr-HR" sz="1800" b="1">
                <a:solidFill>
                  <a:srgbClr val="990033"/>
                </a:solidFill>
                <a:latin typeface="Arial" charset="0"/>
              </a:rPr>
              <a:t>Testiranje</a:t>
            </a:r>
            <a:endParaRPr lang="en-US" sz="1800" b="1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Primjer VK modela za ENP</a:t>
            </a:r>
            <a:endParaRPr lang="en-US" sz="3600" b="1">
              <a:solidFill>
                <a:srgbClr val="990033"/>
              </a:solidFill>
            </a:endParaRPr>
          </a:p>
        </p:txBody>
      </p:sp>
      <p:pic>
        <p:nvPicPr>
          <p:cNvPr id="37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63800" y="2312988"/>
            <a:ext cx="4352925" cy="3344862"/>
          </a:xfrm>
          <a:noFill/>
          <a:ln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39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hr-HR" sz="3600" b="1" dirty="0">
                <a:solidFill>
                  <a:srgbClr val="990033"/>
                </a:solidFill>
              </a:rPr>
              <a:t>ENP </a:t>
            </a:r>
            <a:r>
              <a:rPr lang="hr-HR" sz="3600" b="1" dirty="0" smtClean="0">
                <a:solidFill>
                  <a:srgbClr val="990033"/>
                </a:solidFill>
              </a:rPr>
              <a:t>i praksa u EU i RH</a:t>
            </a:r>
            <a:endParaRPr lang="en-US" sz="3600" b="1" dirty="0">
              <a:solidFill>
                <a:srgbClr val="990033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2398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hr-HR" sz="2000" b="1" dirty="0" smtClean="0">
                <a:solidFill>
                  <a:srgbClr val="990033"/>
                </a:solidFill>
              </a:rPr>
              <a:t>Kriteriji za ocjenu ponuda u javnoj nabavi:</a:t>
            </a:r>
          </a:p>
          <a:p>
            <a:pPr>
              <a:lnSpc>
                <a:spcPct val="90000"/>
              </a:lnSpc>
              <a:buFontTx/>
              <a:buNone/>
            </a:pPr>
            <a:endParaRPr lang="hr-HR" sz="1800" b="1" dirty="0" smtClean="0">
              <a:solidFill>
                <a:srgbClr val="990033"/>
              </a:solidFill>
            </a:endParaRPr>
          </a:p>
          <a:p>
            <a:pPr lvl="0"/>
            <a:r>
              <a:rPr lang="hr-HR" sz="2000" b="1" dirty="0" smtClean="0"/>
              <a:t>ekonomski najpovoljnija ponuda </a:t>
            </a:r>
            <a:r>
              <a:rPr lang="hr-HR" sz="2000" dirty="0" smtClean="0"/>
              <a:t>(ENP),</a:t>
            </a:r>
            <a:endParaRPr lang="en-US" sz="2000" dirty="0" smtClean="0"/>
          </a:p>
          <a:p>
            <a:r>
              <a:rPr lang="hr-HR" sz="2000" b="1" dirty="0" smtClean="0"/>
              <a:t>najniža cijena  </a:t>
            </a:r>
            <a:r>
              <a:rPr lang="hr-HR" sz="2000" dirty="0" smtClean="0"/>
              <a:t>u kombinaciji s detaljni specifikacijama proizvoda ili usluge koja se nabavlja</a:t>
            </a:r>
          </a:p>
          <a:p>
            <a:pPr>
              <a:buNone/>
            </a:pPr>
            <a:endParaRPr lang="hr-HR" sz="2000" b="1" dirty="0" smtClean="0">
              <a:solidFill>
                <a:srgbClr val="9900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3635896" y="4581128"/>
            <a:ext cx="4680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hr-HR" sz="2000" b="1" kern="0" dirty="0" smtClean="0">
                <a:solidFill>
                  <a:srgbClr val="990033"/>
                </a:solidFill>
                <a:latin typeface="Arial Unicode MS"/>
              </a:rPr>
              <a:t>- mjera zrelosti sustava  javne nabave 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4509120"/>
            <a:ext cx="259228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200" b="1" kern="0" dirty="0" smtClean="0">
                <a:solidFill>
                  <a:srgbClr val="990033"/>
                </a:solidFill>
                <a:latin typeface="Arial Unicode MS"/>
              </a:rPr>
              <a:t>   ENP: Cmin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Definiranje funkcije vrijednosti za troškove</a:t>
            </a:r>
            <a:endParaRPr lang="en-US" sz="3600" b="1">
              <a:solidFill>
                <a:srgbClr val="990033"/>
              </a:solidFill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083425" cy="4114800"/>
          </a:xfrm>
        </p:spPr>
        <p:txBody>
          <a:bodyPr/>
          <a:lstStyle/>
          <a:p>
            <a:r>
              <a:rPr lang="hr-HR" sz="2000"/>
              <a:t>Ponuda s najnižom cijenom ima 100 bodova (vrijednost 100)</a:t>
            </a:r>
          </a:p>
          <a:p>
            <a:pPr>
              <a:buFontTx/>
              <a:buNone/>
            </a:pPr>
            <a:r>
              <a:rPr lang="hr-HR" sz="2000"/>
              <a:t>  </a:t>
            </a:r>
          </a:p>
          <a:p>
            <a:r>
              <a:rPr lang="hr-HR" sz="2000"/>
              <a:t>bodovi za ostale ponude određuju se pomoću formule</a:t>
            </a:r>
            <a:endParaRPr lang="en-US" sz="2000"/>
          </a:p>
        </p:txBody>
      </p:sp>
      <p:graphicFrame>
        <p:nvGraphicFramePr>
          <p:cNvPr id="39940" name="Rectangle 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9940" name="Equation" r:id="rId3" imgW="0" imgH="0" progId="Equation.DSMT4">
              <p:embed/>
            </p:oleObj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987675" y="4076700"/>
          <a:ext cx="2336800" cy="796925"/>
        </p:xfrm>
        <a:graphic>
          <a:graphicData uri="http://schemas.openxmlformats.org/presentationml/2006/ole">
            <p:oleObj spid="_x0000_s39941" name="Equation" r:id="rId4" imgW="1218960" imgH="431640" progId="Equation.DSMT4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7F606-21DB-49F7-9579-8A8933ED3417}" type="slidenum">
              <a:rPr lang="en-US" altLang="en-US" smtClean="0"/>
              <a:pPr/>
              <a:t>40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hr-HR" sz="3600" b="1">
                <a:solidFill>
                  <a:srgbClr val="990033"/>
                </a:solidFill>
              </a:rPr>
              <a:t>Bodovna kartica za ostale kriterije</a:t>
            </a:r>
            <a:endParaRPr lang="en-US" sz="3600" b="1">
              <a:solidFill>
                <a:srgbClr val="990033"/>
              </a:solidFill>
            </a:endParaRPr>
          </a:p>
        </p:txBody>
      </p:sp>
      <p:pic>
        <p:nvPicPr>
          <p:cNvPr id="409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420938"/>
            <a:ext cx="8229600" cy="21891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41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 smtClean="0">
                <a:solidFill>
                  <a:srgbClr val="990033"/>
                </a:solidFill>
              </a:rPr>
              <a:t>Verbalne</a:t>
            </a:r>
            <a:r>
              <a:rPr lang="en-US" sz="4000" b="1" dirty="0" smtClean="0">
                <a:solidFill>
                  <a:srgbClr val="990033"/>
                </a:solidFill>
              </a:rPr>
              <a:t> </a:t>
            </a:r>
            <a:r>
              <a:rPr lang="en-US" sz="4000" b="1" dirty="0" err="1" smtClean="0">
                <a:solidFill>
                  <a:srgbClr val="990033"/>
                </a:solidFill>
              </a:rPr>
              <a:t>skale</a:t>
            </a:r>
            <a:endParaRPr lang="en-US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Gotovo</a:t>
            </a:r>
            <a:r>
              <a:rPr lang="en-US" sz="2000" dirty="0" smtClean="0"/>
              <a:t> </a:t>
            </a:r>
            <a:r>
              <a:rPr lang="en-US" sz="2000" dirty="0" err="1" smtClean="0"/>
              <a:t>svi</a:t>
            </a:r>
            <a:r>
              <a:rPr lang="en-US" sz="2000" dirty="0" smtClean="0"/>
              <a:t> </a:t>
            </a:r>
            <a:r>
              <a:rPr lang="en-US" sz="2000" dirty="0" err="1" smtClean="0"/>
              <a:t>koristimo</a:t>
            </a:r>
            <a:r>
              <a:rPr lang="en-US" sz="2000" dirty="0" smtClean="0"/>
              <a:t> </a:t>
            </a:r>
            <a:r>
              <a:rPr lang="en-US" sz="2000" dirty="0" err="1" smtClean="0"/>
              <a:t>skalu</a:t>
            </a:r>
            <a:r>
              <a:rPr lang="en-US" sz="2000" dirty="0" smtClean="0"/>
              <a:t> s </a:t>
            </a:r>
            <a:r>
              <a:rPr lang="en-US" sz="2000" dirty="0" err="1" smtClean="0"/>
              <a:t>gradacijama</a:t>
            </a:r>
            <a:r>
              <a:rPr lang="en-US" sz="2000" dirty="0" smtClean="0"/>
              <a:t> </a:t>
            </a:r>
            <a:r>
              <a:rPr lang="en-US" sz="2000" dirty="0" err="1" smtClean="0"/>
              <a:t>poput</a:t>
            </a:r>
            <a:r>
              <a:rPr lang="en-US" sz="2000" dirty="0" smtClean="0"/>
              <a:t> </a:t>
            </a:r>
            <a:r>
              <a:rPr lang="en-US" sz="2000" i="1" dirty="0" err="1" smtClean="0"/>
              <a:t>vrlo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zadovoljna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niti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zadovoljna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niti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nezadovoljna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umjereno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zadovoljna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umjereno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nezadovoljna</a:t>
            </a:r>
            <a:r>
              <a:rPr lang="en-US" sz="2000" i="1" dirty="0" smtClean="0"/>
              <a:t>, </a:t>
            </a:r>
            <a:r>
              <a:rPr lang="en-US" sz="2000" i="1" dirty="0" err="1" smtClean="0"/>
              <a:t>vrlo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nezadovoljna</a:t>
            </a:r>
            <a:r>
              <a:rPr lang="en-US" sz="2000" dirty="0" smtClean="0"/>
              <a:t>. </a:t>
            </a:r>
            <a:r>
              <a:rPr lang="en-US" sz="2000" dirty="0" err="1" smtClean="0"/>
              <a:t>Iskustvo</a:t>
            </a:r>
            <a:r>
              <a:rPr lang="en-US" sz="2000" dirty="0" smtClean="0"/>
              <a:t> </a:t>
            </a:r>
            <a:r>
              <a:rPr lang="en-US" sz="2000" dirty="0" err="1" smtClean="0"/>
              <a:t>nas</a:t>
            </a:r>
            <a:r>
              <a:rPr lang="en-US" sz="2000" dirty="0" smtClean="0"/>
              <a:t> </a:t>
            </a:r>
            <a:r>
              <a:rPr lang="en-US" sz="2000" dirty="0" err="1" smtClean="0"/>
              <a:t>uči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je </a:t>
            </a:r>
            <a:r>
              <a:rPr lang="en-US" sz="2000" dirty="0" err="1" smtClean="0"/>
              <a:t>prosudba</a:t>
            </a:r>
            <a:r>
              <a:rPr lang="en-US" sz="2000" dirty="0" smtClean="0"/>
              <a:t> </a:t>
            </a:r>
            <a:r>
              <a:rPr lang="en-US" sz="2000" i="1" dirty="0" err="1" smtClean="0"/>
              <a:t>vrlo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zadovoljna</a:t>
            </a:r>
            <a:r>
              <a:rPr lang="en-US" sz="2000" dirty="0" smtClean="0"/>
              <a:t> </a:t>
            </a:r>
            <a:r>
              <a:rPr lang="en-US" sz="2000" dirty="0" err="1" smtClean="0"/>
              <a:t>pozitivna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svi</a:t>
            </a:r>
            <a:r>
              <a:rPr lang="en-US" sz="2000" dirty="0" smtClean="0"/>
              <a:t> </a:t>
            </a:r>
            <a:r>
              <a:rPr lang="en-US" sz="2000" dirty="0" err="1" smtClean="0"/>
              <a:t>će</a:t>
            </a:r>
            <a:r>
              <a:rPr lang="en-US" sz="2000" dirty="0" smtClean="0"/>
              <a:t> </a:t>
            </a:r>
            <a:r>
              <a:rPr lang="en-US" sz="2000" dirty="0" err="1" smtClean="0"/>
              <a:t>nju</a:t>
            </a:r>
            <a:r>
              <a:rPr lang="en-US" sz="2000" dirty="0" smtClean="0"/>
              <a:t> </a:t>
            </a:r>
            <a:r>
              <a:rPr lang="en-US" sz="2000" dirty="0" err="1" smtClean="0"/>
              <a:t>tako</a:t>
            </a:r>
            <a:r>
              <a:rPr lang="en-US" sz="2000" dirty="0" smtClean="0"/>
              <a:t> </a:t>
            </a:r>
            <a:r>
              <a:rPr lang="en-US" sz="2000" dirty="0" err="1" smtClean="0"/>
              <a:t>doživjeti</a:t>
            </a:r>
            <a:r>
              <a:rPr lang="en-US" sz="2000" dirty="0" smtClean="0"/>
              <a:t> </a:t>
            </a:r>
            <a:r>
              <a:rPr lang="en-US" sz="2000" dirty="0" err="1" smtClean="0"/>
              <a:t>ali</a:t>
            </a:r>
            <a:r>
              <a:rPr lang="en-US" sz="2000" dirty="0" smtClean="0"/>
              <a:t> </a:t>
            </a:r>
            <a:r>
              <a:rPr lang="en-US" sz="2000" dirty="0" err="1" smtClean="0"/>
              <a:t>oko</a:t>
            </a:r>
            <a:r>
              <a:rPr lang="en-US" sz="2000" dirty="0" smtClean="0"/>
              <a:t> </a:t>
            </a:r>
            <a:r>
              <a:rPr lang="en-US" sz="2000" dirty="0" err="1" smtClean="0"/>
              <a:t>prosudbe</a:t>
            </a:r>
            <a:r>
              <a:rPr lang="en-US" sz="2000" dirty="0" smtClean="0"/>
              <a:t> </a:t>
            </a:r>
            <a:r>
              <a:rPr lang="en-US" sz="2000" i="1" dirty="0" err="1" smtClean="0"/>
              <a:t>umjereno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zadovoljna</a:t>
            </a:r>
            <a:r>
              <a:rPr lang="en-US" sz="2000" dirty="0" smtClean="0"/>
              <a:t>  </a:t>
            </a:r>
            <a:r>
              <a:rPr lang="en-US" sz="2000" dirty="0" err="1" smtClean="0"/>
              <a:t>teže</a:t>
            </a:r>
            <a:r>
              <a:rPr lang="en-US" sz="2000" dirty="0" smtClean="0"/>
              <a:t> se </a:t>
            </a:r>
            <a:r>
              <a:rPr lang="en-US" sz="2000" dirty="0" err="1" smtClean="0"/>
              <a:t>postiže</a:t>
            </a:r>
            <a:r>
              <a:rPr lang="en-US" sz="2000" dirty="0" smtClean="0"/>
              <a:t> </a:t>
            </a:r>
            <a:r>
              <a:rPr lang="en-US" sz="2000" dirty="0" err="1" smtClean="0"/>
              <a:t>koncenzus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uz</a:t>
            </a:r>
            <a:r>
              <a:rPr lang="en-US" sz="2000" dirty="0" smtClean="0"/>
              <a:t> </a:t>
            </a:r>
            <a:r>
              <a:rPr lang="en-US" sz="2000" dirty="0" err="1" smtClean="0"/>
              <a:t>tu</a:t>
            </a:r>
            <a:r>
              <a:rPr lang="en-US" sz="2000" dirty="0" smtClean="0"/>
              <a:t> </a:t>
            </a:r>
            <a:r>
              <a:rPr lang="en-US" sz="2000" dirty="0" err="1" smtClean="0"/>
              <a:t>prosudbu</a:t>
            </a:r>
            <a:r>
              <a:rPr lang="en-US" sz="2000" dirty="0" smtClean="0"/>
              <a:t> </a:t>
            </a:r>
            <a:r>
              <a:rPr lang="en-US" sz="2000" dirty="0" err="1" smtClean="0"/>
              <a:t>idu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semantički</a:t>
            </a:r>
            <a:r>
              <a:rPr lang="en-US" sz="2000" dirty="0" smtClean="0"/>
              <a:t>  </a:t>
            </a:r>
            <a:r>
              <a:rPr lang="en-US" sz="2000" dirty="0" err="1" smtClean="0"/>
              <a:t>rizici</a:t>
            </a:r>
            <a:r>
              <a:rPr lang="en-US" sz="2000" dirty="0" smtClean="0"/>
              <a:t> – </a:t>
            </a:r>
            <a:r>
              <a:rPr lang="en-US" sz="2000" dirty="0" err="1" smtClean="0"/>
              <a:t>netko</a:t>
            </a:r>
            <a:r>
              <a:rPr lang="en-US" sz="2000" dirty="0" smtClean="0"/>
              <a:t> </a:t>
            </a:r>
            <a:r>
              <a:rPr lang="en-US" sz="2000" dirty="0" err="1" smtClean="0"/>
              <a:t>kaže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je </a:t>
            </a:r>
            <a:r>
              <a:rPr lang="en-US" sz="2000" b="1" i="1" dirty="0" err="1" smtClean="0">
                <a:solidFill>
                  <a:srgbClr val="990033"/>
                </a:solidFill>
              </a:rPr>
              <a:t>umjereno</a:t>
            </a:r>
            <a:r>
              <a:rPr lang="en-US" sz="2000" b="1" i="1" dirty="0" smtClean="0">
                <a:solidFill>
                  <a:srgbClr val="990033"/>
                </a:solidFill>
              </a:rPr>
              <a:t> </a:t>
            </a:r>
            <a:r>
              <a:rPr lang="en-US" sz="2000" b="1" i="1" dirty="0" err="1" smtClean="0">
                <a:solidFill>
                  <a:srgbClr val="990033"/>
                </a:solidFill>
              </a:rPr>
              <a:t>zadovoljan</a:t>
            </a:r>
            <a:r>
              <a:rPr lang="en-US" sz="2000" b="1" dirty="0" smtClean="0">
                <a:solidFill>
                  <a:srgbClr val="990033"/>
                </a:solidFill>
              </a:rPr>
              <a:t> </a:t>
            </a:r>
            <a:r>
              <a:rPr lang="en-US" sz="2000" dirty="0" err="1" smtClean="0"/>
              <a:t>kad</a:t>
            </a:r>
            <a:r>
              <a:rPr lang="en-US" sz="2000" dirty="0" smtClean="0"/>
              <a:t> je </a:t>
            </a:r>
            <a:r>
              <a:rPr lang="en-US" sz="2000" dirty="0" err="1" smtClean="0"/>
              <a:t>zadovoljan</a:t>
            </a:r>
            <a:r>
              <a:rPr lang="en-US" sz="2000" dirty="0" smtClean="0"/>
              <a:t>, </a:t>
            </a:r>
            <a:r>
              <a:rPr lang="en-US" sz="2000" dirty="0" err="1" smtClean="0"/>
              <a:t>ali</a:t>
            </a:r>
            <a:r>
              <a:rPr lang="en-US" sz="2000" dirty="0" smtClean="0"/>
              <a:t> </a:t>
            </a:r>
            <a:r>
              <a:rPr lang="en-US" sz="2000" dirty="0" err="1" smtClean="0"/>
              <a:t>osjeća</a:t>
            </a:r>
            <a:r>
              <a:rPr lang="en-US" sz="2000" dirty="0" smtClean="0"/>
              <a:t> </a:t>
            </a:r>
            <a:r>
              <a:rPr lang="en-US" sz="2000" dirty="0" err="1" smtClean="0"/>
              <a:t>da</a:t>
            </a:r>
            <a:r>
              <a:rPr lang="en-US" sz="2000" dirty="0" smtClean="0"/>
              <a:t> bi </a:t>
            </a:r>
            <a:r>
              <a:rPr lang="en-US" sz="2000" dirty="0" err="1" smtClean="0"/>
              <a:t>razina</a:t>
            </a:r>
            <a:r>
              <a:rPr lang="en-US" sz="2000" dirty="0" smtClean="0"/>
              <a:t> </a:t>
            </a:r>
            <a:r>
              <a:rPr lang="en-US" sz="2000" dirty="0" err="1" smtClean="0"/>
              <a:t>zadovoljstva</a:t>
            </a:r>
            <a:r>
              <a:rPr lang="en-US" sz="2000" dirty="0" smtClean="0"/>
              <a:t> </a:t>
            </a:r>
            <a:r>
              <a:rPr lang="en-US" sz="2000" dirty="0" err="1" smtClean="0"/>
              <a:t>mogla</a:t>
            </a:r>
            <a:r>
              <a:rPr lang="en-US" sz="2000" dirty="0" smtClean="0"/>
              <a:t> </a:t>
            </a:r>
            <a:r>
              <a:rPr lang="en-US" sz="2000" dirty="0" err="1" smtClean="0"/>
              <a:t>biti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viša</a:t>
            </a:r>
            <a:r>
              <a:rPr lang="en-US" sz="2000" dirty="0" smtClean="0"/>
              <a:t>. </a:t>
            </a:r>
            <a:r>
              <a:rPr lang="en-US" sz="2000" dirty="0" err="1" smtClean="0"/>
              <a:t>Kada</a:t>
            </a:r>
            <a:r>
              <a:rPr lang="en-US" sz="2000" dirty="0" smtClean="0"/>
              <a:t> to </a:t>
            </a:r>
            <a:r>
              <a:rPr lang="en-US" sz="2000" dirty="0" err="1" smtClean="0"/>
              <a:t>kaže</a:t>
            </a:r>
            <a:r>
              <a:rPr lang="en-US" sz="2000" dirty="0" smtClean="0"/>
              <a:t> </a:t>
            </a:r>
            <a:r>
              <a:rPr lang="en-US" sz="2000" dirty="0" err="1" smtClean="0"/>
              <a:t>netko</a:t>
            </a:r>
            <a:r>
              <a:rPr lang="en-US" sz="2000" dirty="0" smtClean="0"/>
              <a:t> </a:t>
            </a:r>
            <a:r>
              <a:rPr lang="en-US" sz="2000" dirty="0" err="1" smtClean="0"/>
              <a:t>drugi</a:t>
            </a:r>
            <a:r>
              <a:rPr lang="en-US" sz="2000" dirty="0" smtClean="0"/>
              <a:t>, </a:t>
            </a:r>
            <a:r>
              <a:rPr lang="en-US" sz="2000" dirty="0" err="1" smtClean="0"/>
              <a:t>moguće</a:t>
            </a:r>
            <a:r>
              <a:rPr lang="en-US" sz="2000" dirty="0" smtClean="0"/>
              <a:t> je </a:t>
            </a:r>
            <a:r>
              <a:rPr lang="en-US" sz="2000" dirty="0" err="1" smtClean="0"/>
              <a:t>da</a:t>
            </a:r>
            <a:r>
              <a:rPr lang="en-US" sz="2000" dirty="0" smtClean="0"/>
              <a:t> je </a:t>
            </a:r>
            <a:r>
              <a:rPr lang="en-US" sz="2000" dirty="0" err="1" smtClean="0"/>
              <a:t>zapravo</a:t>
            </a:r>
            <a:r>
              <a:rPr lang="en-US" sz="2000" dirty="0" smtClean="0"/>
              <a:t> </a:t>
            </a:r>
            <a:r>
              <a:rPr lang="en-US" sz="2000" dirty="0" err="1" smtClean="0"/>
              <a:t>nezadovoljan</a:t>
            </a:r>
            <a:r>
              <a:rPr lang="en-US" sz="2000" dirty="0" smtClean="0"/>
              <a:t>, </a:t>
            </a:r>
            <a:r>
              <a:rPr lang="en-US" sz="2000" dirty="0" err="1" smtClean="0"/>
              <a:t>ali</a:t>
            </a:r>
            <a:r>
              <a:rPr lang="en-US" sz="2000" dirty="0" smtClean="0"/>
              <a:t> je </a:t>
            </a:r>
            <a:r>
              <a:rPr lang="en-US" sz="2000" dirty="0" err="1" smtClean="0"/>
              <a:t>pristojan</a:t>
            </a:r>
            <a:r>
              <a:rPr lang="en-US" sz="2000" dirty="0" smtClean="0"/>
              <a:t> pa to </a:t>
            </a:r>
            <a:r>
              <a:rPr lang="en-US" sz="2000" dirty="0" err="1" smtClean="0"/>
              <a:t>neće</a:t>
            </a:r>
            <a:r>
              <a:rPr lang="en-US" sz="2000" dirty="0" smtClean="0"/>
              <a:t> </a:t>
            </a:r>
            <a:r>
              <a:rPr lang="en-US" sz="2000" dirty="0" err="1" smtClean="0"/>
              <a:t>direktno</a:t>
            </a:r>
            <a:r>
              <a:rPr lang="en-US" sz="2000" dirty="0" smtClean="0"/>
              <a:t> </a:t>
            </a:r>
            <a:r>
              <a:rPr lang="en-US" sz="2000" dirty="0" err="1" smtClean="0"/>
              <a:t>reći</a:t>
            </a:r>
            <a:r>
              <a:rPr lang="en-US" sz="2000" dirty="0" smtClean="0"/>
              <a:t>.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42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hr-HR" sz="3600" b="1" dirty="0" smtClean="0">
                <a:solidFill>
                  <a:srgbClr val="990033"/>
                </a:solidFill>
              </a:rPr>
              <a:t>ENP:C</a:t>
            </a:r>
            <a:r>
              <a:rPr lang="hr-HR" sz="3600" b="1" baseline="-25000" dirty="0" smtClean="0">
                <a:solidFill>
                  <a:srgbClr val="990033"/>
                </a:solidFill>
              </a:rPr>
              <a:t>min</a:t>
            </a:r>
            <a:r>
              <a:rPr lang="hr-HR" sz="3600" b="1" dirty="0" smtClean="0">
                <a:solidFill>
                  <a:srgbClr val="990033"/>
                </a:solidFill>
              </a:rPr>
              <a:t>   -praksa u EU i RH</a:t>
            </a:r>
            <a:endParaRPr lang="en-US" sz="3600" b="1" dirty="0">
              <a:solidFill>
                <a:srgbClr val="990033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31640" y="1484784"/>
          <a:ext cx="6480720" cy="1581389"/>
        </p:xfrm>
        <a:graphic>
          <a:graphicData uri="http://schemas.openxmlformats.org/drawingml/2006/table">
            <a:tbl>
              <a:tblPr/>
              <a:tblGrid>
                <a:gridCol w="3221507"/>
                <a:gridCol w="2477517"/>
                <a:gridCol w="781696"/>
              </a:tblGrid>
              <a:tr h="549743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en-US" sz="1800">
                          <a:latin typeface="Times New Roman"/>
                          <a:ea typeface="Calibri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Broj natječaja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%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26350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Najniža cijena 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10%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96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Ekonomski najpovoljnija ponuda 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152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90%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31640" y="3645025"/>
          <a:ext cx="6480720" cy="2880360"/>
        </p:xfrm>
        <a:graphic>
          <a:graphicData uri="http://schemas.openxmlformats.org/drawingml/2006/table">
            <a:tbl>
              <a:tblPr/>
              <a:tblGrid>
                <a:gridCol w="1296144"/>
                <a:gridCol w="1296144"/>
                <a:gridCol w="1296144"/>
                <a:gridCol w="1296144"/>
                <a:gridCol w="1296144"/>
              </a:tblGrid>
              <a:tr h="651509"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endParaRPr lang="hr-HR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200">
                          <a:latin typeface="Arial"/>
                          <a:ea typeface="Calibri"/>
                        </a:rPr>
                        <a:t>ENP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200">
                          <a:latin typeface="Arial"/>
                          <a:ea typeface="Calibri"/>
                        </a:rPr>
                        <a:t>NAJNIŽA CIJENA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200">
                          <a:latin typeface="Arial"/>
                          <a:ea typeface="Calibri"/>
                        </a:rPr>
                        <a:t>UKUPNO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UDIO ENP      1/3 (%)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5754"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endParaRPr lang="hr-HR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3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4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25754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2008.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406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18.028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18.434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2,20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54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2009.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392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26.476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26.868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1,46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54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2010.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177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25.991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26.168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0,68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54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I-VI. 2011.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51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11.128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>
                          <a:latin typeface="Times New Roman"/>
                          <a:ea typeface="Calibri"/>
                        </a:rPr>
                        <a:t>11.179</a:t>
                      </a:r>
                      <a:endParaRPr lang="en-US" sz="18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de-DE" sz="1800" dirty="0">
                          <a:latin typeface="Times New Roman"/>
                          <a:ea typeface="Calibri"/>
                        </a:rPr>
                        <a:t>0,46</a:t>
                      </a:r>
                      <a:endParaRPr lang="en-US" sz="18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4214" name="Rectangle 6">
            <a:hlinkClick r:id="rId2"/>
          </p:cNvPr>
          <p:cNvSpPr>
            <a:spLocks noChangeArrowheads="1"/>
          </p:cNvSpPr>
          <p:nvPr/>
        </p:nvSpPr>
        <p:spPr bwMode="auto">
          <a:xfrm>
            <a:off x="0" y="79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1916832"/>
            <a:ext cx="648072" cy="461665"/>
          </a:xfrm>
          <a:prstGeom prst="rect">
            <a:avLst/>
          </a:prstGeom>
          <a:solidFill>
            <a:srgbClr val="00FFFF"/>
          </a:solidFill>
        </p:spPr>
        <p:txBody>
          <a:bodyPr wrap="square" rtlCol="0">
            <a:spAutoFit/>
          </a:bodyPr>
          <a:lstStyle/>
          <a:p>
            <a:r>
              <a:rPr lang="hr-HR" dirty="0" smtClean="0"/>
              <a:t>EU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4293096"/>
            <a:ext cx="720080" cy="461665"/>
          </a:xfrm>
          <a:prstGeom prst="rect">
            <a:avLst/>
          </a:prstGeom>
          <a:solidFill>
            <a:srgbClr val="FF99FF"/>
          </a:solidFill>
        </p:spPr>
        <p:txBody>
          <a:bodyPr wrap="square" rtlCol="0">
            <a:spAutoFit/>
          </a:bodyPr>
          <a:lstStyle/>
          <a:p>
            <a:r>
              <a:rPr lang="hr-HR" dirty="0" smtClean="0"/>
              <a:t>RH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990033"/>
                </a:solidFill>
              </a:rPr>
              <a:t>ENP:C</a:t>
            </a:r>
            <a:r>
              <a:rPr lang="hr-HR" b="1" baseline="-25000" dirty="0" smtClean="0">
                <a:solidFill>
                  <a:srgbClr val="990033"/>
                </a:solidFill>
              </a:rPr>
              <a:t>min</a:t>
            </a:r>
            <a:r>
              <a:rPr lang="hr-HR" b="1" dirty="0" smtClean="0">
                <a:solidFill>
                  <a:srgbClr val="990033"/>
                </a:solidFill>
              </a:rPr>
              <a:t>   u vrijednosti</a:t>
            </a:r>
            <a:endParaRPr lang="en-US" b="1" dirty="0">
              <a:solidFill>
                <a:srgbClr val="990033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71600" y="1844824"/>
          <a:ext cx="7344814" cy="3571840"/>
        </p:xfrm>
        <a:graphic>
          <a:graphicData uri="http://schemas.openxmlformats.org/drawingml/2006/table">
            <a:tbl>
              <a:tblPr/>
              <a:tblGrid>
                <a:gridCol w="678380"/>
                <a:gridCol w="1366149"/>
                <a:gridCol w="545364"/>
                <a:gridCol w="1181493"/>
                <a:gridCol w="765118"/>
                <a:gridCol w="717616"/>
                <a:gridCol w="1342677"/>
                <a:gridCol w="748017"/>
              </a:tblGrid>
              <a:tr h="627198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endParaRPr lang="de-DE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>
                          <a:latin typeface="Times New Roman"/>
                          <a:ea typeface="Calibri"/>
                        </a:rPr>
                        <a:t>Ukupna vrijednost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ENP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Vrijednost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>
                          <a:latin typeface="Times New Roman"/>
                          <a:ea typeface="Calibri"/>
                        </a:rPr>
                        <a:t>Udio </a:t>
                      </a:r>
                      <a:endParaRPr lang="hr-HR" sz="1400" dirty="0" smtClean="0">
                        <a:latin typeface="Times New Roman"/>
                        <a:ea typeface="Calibri"/>
                      </a:endParaRPr>
                    </a:p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3/1 (%)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Najniža cijena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Vrijednost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Udio</a:t>
                      </a: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 6/1 (%)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6024"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1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2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3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4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5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6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lnSpc>
                          <a:spcPct val="150000"/>
                        </a:lnSpc>
                      </a:pPr>
                      <a:r>
                        <a:rPr lang="hr-HR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en-US" sz="1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620033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2008</a:t>
                      </a:r>
                      <a:r>
                        <a:rPr lang="de-DE" sz="1400" dirty="0">
                          <a:latin typeface="Times New Roman"/>
                          <a:ea typeface="Calibri"/>
                        </a:rPr>
                        <a:t>.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22.181.255.882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406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298.774.763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1,35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18.028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21.882.749.869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98,65</a:t>
                      </a:r>
                      <a:endParaRPr lang="en-US" sz="1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620033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2009. 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>
                          <a:latin typeface="Times New Roman"/>
                          <a:ea typeface="Calibri"/>
                        </a:rPr>
                        <a:t>37.362.739.515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392 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531.870.629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1,42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26</a:t>
                      </a: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.</a:t>
                      </a: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476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36.830.868.886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98,58</a:t>
                      </a:r>
                      <a:endParaRPr lang="en-US" sz="1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633356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2010.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20.175.840.099</a:t>
                      </a:r>
                      <a:endParaRPr lang="en-US" sz="20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177 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257.310.344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1,28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25</a:t>
                      </a:r>
                      <a:r>
                        <a:rPr lang="hr-HR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.</a:t>
                      </a:r>
                      <a:r>
                        <a:rPr lang="de-DE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991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19.918.529.755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98,72</a:t>
                      </a:r>
                      <a:endParaRPr lang="en-US" sz="1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646858"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I-VI. 2011.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11.851.812.771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51 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79.549.196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0,67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11</a:t>
                      </a:r>
                      <a:r>
                        <a:rPr lang="hr-HR" sz="1400" dirty="0" smtClean="0">
                          <a:latin typeface="Times New Roman"/>
                          <a:ea typeface="Calibri"/>
                        </a:rPr>
                        <a:t>.</a:t>
                      </a:r>
                      <a:r>
                        <a:rPr lang="de-DE" sz="1400" dirty="0" smtClean="0">
                          <a:latin typeface="Times New Roman"/>
                          <a:ea typeface="Calibri"/>
                        </a:rPr>
                        <a:t>128</a:t>
                      </a:r>
                      <a:endParaRPr lang="en-US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400">
                          <a:latin typeface="Times New Roman"/>
                          <a:ea typeface="Calibri"/>
                        </a:rPr>
                        <a:t>11,772.263.575</a:t>
                      </a:r>
                      <a:endParaRPr lang="en-US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>
                        <a:lnSpc>
                          <a:spcPct val="150000"/>
                        </a:lnSpc>
                      </a:pPr>
                      <a:r>
                        <a:rPr lang="de-DE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99,33</a:t>
                      </a:r>
                      <a:endParaRPr lang="en-US" sz="18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1560" y="5373216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/>
              <a:t>K</a:t>
            </a:r>
            <a:r>
              <a:rPr lang="de-DE" sz="2000" dirty="0" smtClean="0"/>
              <a:t>riterij odabira </a:t>
            </a:r>
            <a:r>
              <a:rPr lang="hr-HR" sz="2000" dirty="0" smtClean="0"/>
              <a:t>i </a:t>
            </a:r>
            <a:r>
              <a:rPr lang="de-DE" sz="2000" dirty="0" smtClean="0"/>
              <a:t>vrijednost</a:t>
            </a:r>
            <a:r>
              <a:rPr lang="hr-HR" sz="2000" dirty="0" smtClean="0"/>
              <a:t> </a:t>
            </a:r>
            <a:r>
              <a:rPr lang="de-DE" sz="2000" dirty="0" smtClean="0"/>
              <a:t>objavljenih postupaka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dirty="0" smtClean="0">
                <a:solidFill>
                  <a:srgbClr val="990033"/>
                </a:solidFill>
              </a:rPr>
              <a:t>Uzroci rijetke (uspješne) primjenu ENP u RH</a:t>
            </a:r>
            <a:endParaRPr lang="en-US" sz="3600" b="1" dirty="0">
              <a:solidFill>
                <a:srgbClr val="990033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>
              <a:buNone/>
            </a:pPr>
            <a:r>
              <a:rPr lang="hr-HR" dirty="0" smtClean="0"/>
              <a:t>(i) Nedovoljno poznavanje metodologije izrade modela za ENP </a:t>
            </a:r>
          </a:p>
          <a:p>
            <a:pPr>
              <a:buNone/>
            </a:pPr>
            <a:r>
              <a:rPr lang="hr-HR" dirty="0" smtClean="0"/>
              <a:t>(ii) DKOM u pravilu poništava natječaje u kojima se koristi ENP ukoliko se netko žali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229600" cy="1143000"/>
          </a:xfrm>
        </p:spPr>
        <p:txBody>
          <a:bodyPr/>
          <a:lstStyle/>
          <a:p>
            <a:r>
              <a:rPr lang="hr-HR" sz="3600" b="1" dirty="0" smtClean="0">
                <a:solidFill>
                  <a:srgbClr val="990033"/>
                </a:solidFill>
              </a:rPr>
              <a:t>Posljedice dominacije kriterija  c</a:t>
            </a:r>
            <a:r>
              <a:rPr lang="hr-HR" sz="3600" b="1" baseline="-25000" dirty="0" smtClean="0">
                <a:solidFill>
                  <a:srgbClr val="990033"/>
                </a:solidFill>
              </a:rPr>
              <a:t>min</a:t>
            </a:r>
            <a:endParaRPr lang="en-US" sz="3600" b="1" baseline="-25000" dirty="0">
              <a:solidFill>
                <a:srgbClr val="990033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4497387"/>
          </a:xfrm>
        </p:spPr>
        <p:txBody>
          <a:bodyPr/>
          <a:lstStyle/>
          <a:p>
            <a:pPr>
              <a:buNone/>
            </a:pPr>
            <a:r>
              <a:rPr lang="hr-HR" dirty="0" smtClean="0"/>
              <a:t>	U Nizozemskoj je 2002. dokazano  dogovaranje o cijenama u građevinskom sektoru u postupcima javne nabave. Procijenjeno je da je nanesena tolika šteta da se o tome raspravljalo u njihovom Parlamentu. </a:t>
            </a:r>
          </a:p>
          <a:p>
            <a:pPr>
              <a:buNone/>
            </a:pPr>
            <a:r>
              <a:rPr lang="hr-HR" dirty="0" smtClean="0"/>
              <a:t>	</a:t>
            </a:r>
          </a:p>
          <a:p>
            <a:pPr>
              <a:buNone/>
            </a:pPr>
            <a:r>
              <a:rPr lang="hr-HR" dirty="0" smtClean="0"/>
              <a:t>	Istražno povjerenstvo je došlo do zaključka da je uzrok tome bila dosljedna </a:t>
            </a:r>
            <a:r>
              <a:rPr lang="hr-HR" b="1" dirty="0" smtClean="0">
                <a:solidFill>
                  <a:srgbClr val="990033"/>
                </a:solidFill>
              </a:rPr>
              <a:t>primjena kriterija najniže cijene </a:t>
            </a:r>
            <a:r>
              <a:rPr lang="hr-HR" dirty="0" smtClean="0"/>
              <a:t>(u kombinaciji s detaljnom tehničkom specifikacijom predmeta nabave) u javnoj nabavi.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b="1" dirty="0" smtClean="0">
                <a:solidFill>
                  <a:srgbClr val="990033"/>
                </a:solidFill>
              </a:rPr>
              <a:t>Slučaj Nizozemska - uzroci</a:t>
            </a:r>
            <a:endParaRPr lang="en-US" sz="36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4323184"/>
          </a:xfrm>
        </p:spPr>
        <p:txBody>
          <a:bodyPr/>
          <a:lstStyle/>
          <a:p>
            <a:pPr>
              <a:buNone/>
            </a:pPr>
            <a:r>
              <a:rPr lang="hr-HR" b="1" dirty="0" smtClean="0">
                <a:solidFill>
                  <a:srgbClr val="990033"/>
                </a:solidFill>
              </a:rPr>
              <a:t>Dogovaranje o cijenama </a:t>
            </a:r>
            <a:r>
              <a:rPr lang="hr-HR" dirty="0" smtClean="0"/>
              <a:t>- posljedica prilagođavanja uvjetima na tržištu koji su bili inicirani upravo primjenom kriterija najniže cijene. Zbog detaljne tehničke specifikacije u natječajima, dobavljači se nisu mogli međusobno razlikovati po ničem osim po cijeni, pa im je od konkurentskih strategija ostala na raspolaganju jedino </a:t>
            </a:r>
            <a:r>
              <a:rPr lang="hr-HR" b="1" dirty="0" smtClean="0">
                <a:solidFill>
                  <a:srgbClr val="990033"/>
                </a:solidFill>
              </a:rPr>
              <a:t>cjenovno vodstvo</a:t>
            </a:r>
            <a:r>
              <a:rPr lang="hr-HR" dirty="0" smtClean="0"/>
              <a:t>. </a:t>
            </a:r>
          </a:p>
          <a:p>
            <a:pPr>
              <a:buNone/>
            </a:pPr>
            <a:r>
              <a:rPr lang="hr-HR" b="1" dirty="0" smtClean="0">
                <a:solidFill>
                  <a:srgbClr val="990033"/>
                </a:solidFill>
              </a:rPr>
              <a:t>Cjenovno vodstvo </a:t>
            </a:r>
            <a:r>
              <a:rPr lang="hr-HR" dirty="0" smtClean="0"/>
              <a:t>je ubrzo nadomješteno podjelom tržišta i dogovaranjem cijena na štetu onih koji su raspisivali natječaje.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84BE6-4BB5-4BF5-ACC1-3F615AFD96F6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dloga savjetovanja">
  <a:themeElements>
    <a:clrScheme name="podloga savjeto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odloga savjetovanja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odloga savjeto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loga savjetovanj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dloga savjetovanj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loga savjetovanj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loga savjetovanj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loga savjetovanj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dloga savjetovanj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podloga savjetovanja</Template>
  <TotalTime>1702</TotalTime>
  <Words>1672</Words>
  <Application>Microsoft Office PowerPoint</Application>
  <PresentationFormat>On-screen Show (4:3)</PresentationFormat>
  <Paragraphs>368</Paragraphs>
  <Slides>42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podloga savjetovanja</vt:lpstr>
      <vt:lpstr>Equation</vt:lpstr>
      <vt:lpstr>Ekonomski najpovoljnija ponuda - u potrazi za dobrom praksom</vt:lpstr>
      <vt:lpstr>Javna nabava nogometaša</vt:lpstr>
      <vt:lpstr>Javna nabava – 16,3% EU GDP</vt:lpstr>
      <vt:lpstr>ENP i praksa u EU i RH</vt:lpstr>
      <vt:lpstr>ENP:Cmin   -praksa u EU i RH</vt:lpstr>
      <vt:lpstr>ENP:Cmin   u vrijednosti</vt:lpstr>
      <vt:lpstr>Uzroci rijetke (uspješne) primjenu ENP u RH</vt:lpstr>
      <vt:lpstr>Posljedice dominacije kriterija  cmin</vt:lpstr>
      <vt:lpstr>Slučaj Nizozemska - uzroci</vt:lpstr>
      <vt:lpstr>Slučaj Nizozemska – uzroci  Strategije konkurentnosti</vt:lpstr>
      <vt:lpstr>Slučaj Nizozemska – akcija</vt:lpstr>
      <vt:lpstr>Prostor nabave</vt:lpstr>
      <vt:lpstr>Koncept  vrijednost – cijena - trošak</vt:lpstr>
      <vt:lpstr>Dobra praksa</vt:lpstr>
      <vt:lpstr>ENP u ZJN</vt:lpstr>
      <vt:lpstr>Kriterij ekonomski najpovoljnije ponude-čl.82.novog ZOJN-a</vt:lpstr>
      <vt:lpstr>Usporedba RH-EU</vt:lpstr>
      <vt:lpstr>Zakonski uvjeti primjene ENP-a</vt:lpstr>
      <vt:lpstr>ZOJN, čl.82.st.1.toč.1. Kriteriji povezani s predmetom nabave</vt:lpstr>
      <vt:lpstr>Obveze naručitelja- čl.82.st.2.ZOJN-a</vt:lpstr>
      <vt:lpstr>Obveze naručitelja- čl.82.st.2.ZOJN-a</vt:lpstr>
      <vt:lpstr>Osnovne metodološke značajke i tehničke preporuke važne za primjenu kriterijaENP</vt:lpstr>
      <vt:lpstr>VfM - nastavak</vt:lpstr>
      <vt:lpstr>Povećavanje vrijednosti VfM</vt:lpstr>
      <vt:lpstr>VfM - nastavak</vt:lpstr>
      <vt:lpstr>VfM - nastavak</vt:lpstr>
      <vt:lpstr>ENP - kriteriji</vt:lpstr>
      <vt:lpstr>Cijena</vt:lpstr>
      <vt:lpstr>Kvaliteta</vt:lpstr>
      <vt:lpstr>Funkcionalne karakteristike</vt:lpstr>
      <vt:lpstr>Elementi ugovora i uvjeti isporuke</vt:lpstr>
      <vt:lpstr>Aspekt zaštite okoliša (GPP)</vt:lpstr>
      <vt:lpstr>Aspekt zaštite okoliša (GPP)</vt:lpstr>
      <vt:lpstr>Društveni i etički aspekti</vt:lpstr>
      <vt:lpstr>Prepreke za primjenu u RH</vt:lpstr>
      <vt:lpstr>Kriteriji odabira najpovoljnije ponude</vt:lpstr>
      <vt:lpstr>ENP – višekriterijski problem</vt:lpstr>
      <vt:lpstr>Izgradnja modela za ENP</vt:lpstr>
      <vt:lpstr>Primjer VK modela za ENP</vt:lpstr>
      <vt:lpstr>Definiranje funkcije vrijednosti za troškove</vt:lpstr>
      <vt:lpstr>Bodovna kartica za ostale kriterije</vt:lpstr>
      <vt:lpstr>Verbalne skale</vt:lpstr>
    </vt:vector>
  </TitlesOfParts>
  <Company>foi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foi</dc:creator>
  <cp:lastModifiedBy>Tihomir Hunjak</cp:lastModifiedBy>
  <cp:revision>20</cp:revision>
  <dcterms:created xsi:type="dcterms:W3CDTF">2010-03-23T23:10:52Z</dcterms:created>
  <dcterms:modified xsi:type="dcterms:W3CDTF">2011-12-01T12:40:37Z</dcterms:modified>
</cp:coreProperties>
</file>